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1" r:id="rId115"/>
    <p:sldId id="372" r:id="rId116"/>
    <p:sldId id="373" r:id="rId117"/>
  </p:sldIdLst>
  <p:sldSz cx="12192000" cy="6858000"/>
  <p:notesSz cx="6858000" cy="9144000"/>
  <p:embeddedFontLst>
    <p:embeddedFont>
      <p:font typeface="Arabic Typesetting" panose="03020402040406030203" pitchFamily="66" charset="-78"/>
      <p:regular r:id="rId119"/>
    </p:embeddedFont>
    <p:embeddedFont>
      <p:font typeface="Jameel Noori Nastaleeq" panose="02000503000000020004" pitchFamily="2" charset="-78"/>
      <p:regular r:id="rId120"/>
      <p:italic r:id="rId121"/>
    </p:embeddedFont>
    <p:embeddedFont>
      <p:font typeface="Lato" panose="020F0502020204030203" pitchFamily="34" charset="0"/>
      <p:regular r:id="rId122"/>
      <p:bold r:id="rId123"/>
      <p:italic r:id="rId124"/>
      <p:boldItalic r:id="rId125"/>
    </p:embeddedFont>
    <p:embeddedFont>
      <p:font typeface="Trebuchet MS" panose="020B0603020202020204" pitchFamily="34" charset="0"/>
      <p:regular r:id="rId126"/>
      <p:bold r:id="rId127"/>
      <p:italic r:id="rId128"/>
      <p:boldItalic r:id="rId1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9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40" y="96"/>
      </p:cViewPr>
      <p:guideLst>
        <p:guide orient="horz" pos="2160"/>
        <p:guide pos="3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5.fntdata"/><Relationship Id="rId128" Type="http://schemas.openxmlformats.org/officeDocument/2006/relationships/font" Target="fonts/font10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6.fntdata"/><Relationship Id="rId129" Type="http://schemas.openxmlformats.org/officeDocument/2006/relationships/font" Target="fonts/font11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font" Target="fonts/font1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2.fntdata"/><Relationship Id="rId125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3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726121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078062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2378733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456944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73473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841680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191052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511120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856272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001505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57519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2218505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781861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257531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0674305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680041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745907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770634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9612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7188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4310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526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20804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2016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36719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822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604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4352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6453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6466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2212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79642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9547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09874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878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2923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68893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57128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94118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65252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45296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6398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58116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37759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9821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691304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90031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11283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691815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78133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72016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30482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41383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4829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42778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15001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95056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567461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1151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93705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809998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648581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13436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24750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2458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16989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184616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94697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2626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2649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02332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84541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287276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5054387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14789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065336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1024887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178822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886619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96850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43359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75123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034565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15514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35072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4434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423523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4710017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026487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696475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342868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2988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416816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239994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158616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518332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669508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812338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293313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5907180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182528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20955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400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2092812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937053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022631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453721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4515055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0241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8085064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658339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054988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198133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b139e97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ab139e97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088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66"/>
              </a:buClr>
              <a:buSzPts val="32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Arial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66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66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6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75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481712" y="891329"/>
            <a:ext cx="11330700" cy="5462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Supplicatio</a:t>
            </a:r>
            <a:r>
              <a:rPr lang="en-US" sz="4400" dirty="0"/>
              <a:t>n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4400" dirty="0"/>
              <a:t>Release from sins and Seeking Pardon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lang="ur-PK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1">
              <a:buSzPts val="6000"/>
            </a:pPr>
            <a:r>
              <a:rPr lang="ar-AE" sz="8800" dirty="0">
                <a:solidFill>
                  <a:schemeClr val="lt2"/>
                </a:solidFill>
                <a:latin typeface="Arabic Typesetting" panose="03020402040406030203" pitchFamily="66" charset="-78"/>
                <a:ea typeface="IBM Plex Sans Arabic"/>
                <a:cs typeface="Arabic Typesetting" panose="03020402040406030203" pitchFamily="66" charset="-78"/>
                <a:sym typeface="IBM Plex Sans Arabic"/>
              </a:rPr>
              <a:t>دُعَاؤُهُ فِي الِاسْتِقَالَةِ مِن ذُنوبِهِ و طَلَبِ العَفو</a:t>
            </a:r>
            <a:endParaRPr dirty="0">
              <a:solidFill>
                <a:schemeClr val="lt2"/>
              </a:solidFill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lvl="0" algn="ctr" rtl="1">
              <a:buSzPts val="5400"/>
            </a:pPr>
            <a:endParaRPr lang="en-US" dirty="0">
              <a:solidFill>
                <a:srgbClr val="1F1F1F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  <a:p>
            <a:pPr lvl="0" algn="ctr" rtl="1">
              <a:buSzPts val="5400"/>
            </a:pPr>
            <a:endParaRPr lang="en-US" dirty="0">
              <a:solidFill>
                <a:srgbClr val="1F1F1F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  <a:p>
            <a:pPr lvl="0" algn="ctr" rtl="1">
              <a:buSzPts val="5400"/>
            </a:pPr>
            <a:r>
              <a:rPr lang="ur-PK" sz="4800" dirty="0">
                <a:solidFill>
                  <a:srgbClr val="1F1F1F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گناہوں سے نجات اور مغفرت کی درخواست</a:t>
            </a:r>
          </a:p>
          <a:p>
            <a:pPr lvl="0" algn="ctr" rtl="1">
              <a:buSzPts val="5400"/>
            </a:pPr>
            <a:endParaRPr sz="2300" dirty="0">
              <a:solidFill>
                <a:srgbClr val="00206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300" dirty="0">
              <a:solidFill>
                <a:srgbClr val="00206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23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Dua no. </a:t>
            </a:r>
            <a:r>
              <a:rPr lang="en-US" sz="2300" dirty="0">
                <a:solidFill>
                  <a:srgbClr val="002060"/>
                </a:solidFill>
              </a:rPr>
              <a:t>16</a:t>
            </a:r>
            <a:r>
              <a:rPr lang="en-US" sz="23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from 'Sahifa </a:t>
            </a:r>
            <a:r>
              <a:rPr lang="en-US" sz="23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Sajjadia</a:t>
            </a:r>
            <a:r>
              <a:rPr lang="en-US" sz="23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' by Imam Zainul Abideen(as)</a:t>
            </a:r>
            <a:endParaRPr sz="2300" b="0" i="0" u="none" strike="noStrike" cap="none" dirty="0">
              <a:solidFill>
                <a:srgbClr val="002060"/>
              </a:solidFill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7207027" y="133925"/>
            <a:ext cx="7222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rgbClr val="00823B"/>
                </a:solidFill>
                <a:highlight>
                  <a:schemeClr val="dk2"/>
                </a:highlight>
                <a:latin typeface="Trebuchet MS"/>
                <a:ea typeface="Trebuchet MS"/>
                <a:cs typeface="Trebuchet MS"/>
                <a:sym typeface="Trebuchet MS"/>
              </a:rPr>
              <a:t>No 16. Release from sins and Seeking Pardon</a:t>
            </a:r>
            <a:endParaRPr sz="1800" b="1" dirty="0">
              <a:solidFill>
                <a:srgbClr val="00823B"/>
              </a:solidFill>
              <a:highlight>
                <a:schemeClr val="dk2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dirty="0">
              <a:solidFill>
                <a:srgbClr val="00823B"/>
              </a:solidFill>
              <a:highlight>
                <a:schemeClr val="dk2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12191935" y="102920"/>
            <a:ext cx="0" cy="2514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sahifasajjadia-12confessionrepentance (1)">
            <a:hlinkClick r:id="" action="ppaction://media"/>
            <a:extLst>
              <a:ext uri="{FF2B5EF4-FFF2-40B4-BE49-F238E27FC236}">
                <a16:creationId xmlns:a16="http://schemas.microsoft.com/office/drawing/2014/main" id="{66018B03-DC28-4C40-5128-247ED90AB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2880" y="6345543"/>
            <a:ext cx="433396" cy="433396"/>
          </a:xfrm>
          <a:prstGeom prst="rect">
            <a:avLst/>
          </a:prstGeom>
        </p:spPr>
      </p:pic>
      <p:pic>
        <p:nvPicPr>
          <p:cNvPr id="2" name="sahifasajjadia-16pardon">
            <a:hlinkClick r:id="" action="ppaction://media"/>
            <a:extLst>
              <a:ext uri="{FF2B5EF4-FFF2-40B4-BE49-F238E27FC236}">
                <a16:creationId xmlns:a16="http://schemas.microsoft.com/office/drawing/2014/main" id="{B0F71650-8392-6B26-9EB3-666ADB7E49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3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وَأَنْتَ الَّذِي جَعَلْتَ لِكُلِّ مَخْلُوق فِي نِعَمِكَ سَهْماً،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You are He who has appointed for each creature a share of Your </a:t>
            </a:r>
            <a:r>
              <a:rPr lang="en-US" dirty="0" err="1">
                <a:solidFill>
                  <a:srgbClr val="0066CC"/>
                </a:solidFill>
              </a:rPr>
              <a:t>favours</a:t>
            </a:r>
            <a:r>
              <a:rPr lang="en-US" dirty="0">
                <a:solidFill>
                  <a:srgbClr val="0066CC"/>
                </a:solidFill>
              </a:rPr>
              <a:t>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antal-lad'ee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jaa'l</a:t>
            </a:r>
            <a:r>
              <a:rPr lang="en-US" sz="2640" i="1" dirty="0">
                <a:solidFill>
                  <a:srgbClr val="0066CC"/>
                </a:solidFill>
              </a:rPr>
              <a:t>-ta </a:t>
            </a:r>
            <a:r>
              <a:rPr lang="en-US" sz="2640" i="1" dirty="0" err="1">
                <a:solidFill>
                  <a:srgbClr val="0066CC"/>
                </a:solidFill>
              </a:rPr>
              <a:t>likul</a:t>
            </a:r>
            <a:r>
              <a:rPr lang="en-US" sz="2640" i="1" dirty="0">
                <a:solidFill>
                  <a:srgbClr val="0066CC"/>
                </a:solidFill>
              </a:rPr>
              <a:t>-li </a:t>
            </a:r>
            <a:r>
              <a:rPr lang="en-US" sz="2640" i="1" dirty="0" err="1">
                <a:solidFill>
                  <a:srgbClr val="0066CC"/>
                </a:solidFill>
              </a:rPr>
              <a:t>makh-looqin</a:t>
            </a:r>
            <a:r>
              <a:rPr lang="en-US" sz="2640" i="1" dirty="0">
                <a:solidFill>
                  <a:srgbClr val="0066CC"/>
                </a:solidFill>
              </a:rPr>
              <a:t> fee </a:t>
            </a:r>
            <a:r>
              <a:rPr lang="en-US" sz="2640" i="1" dirty="0" err="1">
                <a:solidFill>
                  <a:srgbClr val="0066CC"/>
                </a:solidFill>
              </a:rPr>
              <a:t>nia'mika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sah</a:t>
            </a:r>
            <a:r>
              <a:rPr lang="en-US" sz="2640" i="1" dirty="0">
                <a:solidFill>
                  <a:srgbClr val="0066CC"/>
                </a:solidFill>
              </a:rPr>
              <a:t>-maa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تو وہ ہے جس نے ہر مخلوق کے لیے اپنی نعمتوں میں حصہ مقرر کیا ہے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574315117"/>
      </p:ext>
    </p:extLst>
  </p:cSld>
  <p:clrMapOvr>
    <a:masterClrMapping/>
  </p:clrMapOvr>
  <p:transition advTm="6155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وَلَمْ تُكَـدِّرْ مَعْرُوفَكَ عِنْدِي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or muddied Your kindly acts toward me,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lam </a:t>
            </a:r>
            <a:r>
              <a:rPr lang="en-US" sz="2640" i="1" dirty="0" err="1">
                <a:solidFill>
                  <a:srgbClr val="0066CC"/>
                </a:solidFill>
              </a:rPr>
              <a:t>tukad-dir</a:t>
            </a:r>
            <a:r>
              <a:rPr lang="en-US" sz="2640" i="1" dirty="0">
                <a:solidFill>
                  <a:srgbClr val="0066CC"/>
                </a:solidFill>
              </a:rPr>
              <a:t> maa'-</a:t>
            </a:r>
            <a:r>
              <a:rPr lang="en-US" sz="2640" i="1" dirty="0" err="1">
                <a:solidFill>
                  <a:srgbClr val="0066CC"/>
                </a:solidFill>
              </a:rPr>
              <a:t>roofaka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i'ndee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 اور اپنے احسانات کو میرے لیے خراب نہ کیا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856605232"/>
      </p:ext>
    </p:extLst>
  </p:cSld>
  <p:clrMapOvr>
    <a:masterClrMapping/>
  </p:clrMapOvr>
  <p:transition advTm="6155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فَارْحَمْ طُولَ تَضَرُّعِيْ وَشِـدَّةَ مَسْكَنَتِي وَسُوءَ مَوْقِفِيْ.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have mercy on my drawn out pleading, my intense misery, and my evil situation!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Allāhumma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innahu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yaḥjubunī</a:t>
            </a:r>
            <a:r>
              <a:rPr lang="en-US" sz="2640" i="1" dirty="0">
                <a:solidFill>
                  <a:srgbClr val="0066CC"/>
                </a:solidFill>
              </a:rPr>
              <a:t> ‘an </a:t>
            </a:r>
            <a:r>
              <a:rPr lang="en-US" sz="2640" i="1" dirty="0" err="1">
                <a:solidFill>
                  <a:srgbClr val="0066CC"/>
                </a:solidFill>
              </a:rPr>
              <a:t>mas’alatika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khilālun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thalāth</a:t>
            </a:r>
            <a:endParaRPr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تو اب میری لمبی فریاد، میری سخت محتاجی اور میرے برے حال پر رحم فرما۔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188315937"/>
      </p:ext>
    </p:extLst>
  </p:cSld>
  <p:clrMapOvr>
    <a:masterClrMapping/>
  </p:clrMapOvr>
  <p:transition advTm="6155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اللَّهُمَّ صَلِّ عَلَى مُحَمَّد وَآلِهِ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O God, bless Muhammad and his Household,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>
                <a:solidFill>
                  <a:srgbClr val="0066CC"/>
                </a:solidFill>
              </a:rPr>
              <a:t>al-</a:t>
            </a:r>
            <a:r>
              <a:rPr lang="en-US" sz="2640" i="1" dirty="0" err="1">
                <a:solidFill>
                  <a:srgbClr val="0066CC"/>
                </a:solidFill>
              </a:rPr>
              <a:t>laahum</a:t>
            </a:r>
            <a:r>
              <a:rPr lang="en-US" sz="2640" i="1" dirty="0">
                <a:solidFill>
                  <a:srgbClr val="0066CC"/>
                </a:solidFill>
              </a:rPr>
              <a:t>-ma </a:t>
            </a:r>
            <a:r>
              <a:rPr lang="en-US" sz="2640" i="1" dirty="0" err="1">
                <a:solidFill>
                  <a:srgbClr val="0066CC"/>
                </a:solidFill>
              </a:rPr>
              <a:t>s'al</a:t>
            </a:r>
            <a:r>
              <a:rPr lang="en-US" sz="2640" i="1" dirty="0">
                <a:solidFill>
                  <a:srgbClr val="0066CC"/>
                </a:solidFill>
              </a:rPr>
              <a:t>-li </a:t>
            </a:r>
            <a:r>
              <a:rPr lang="en-US" sz="2640" i="1" dirty="0" err="1">
                <a:solidFill>
                  <a:srgbClr val="0066CC"/>
                </a:solidFill>
              </a:rPr>
              <a:t>a'laa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muh'am-madiw-wa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aaalih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اے اللہ! محمد اور ان کی آل پر درود بھیج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232689739"/>
      </p:ext>
    </p:extLst>
  </p:cSld>
  <p:clrMapOvr>
    <a:masterClrMapping/>
  </p:clrMapOvr>
  <p:transition advTm="6155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وَقِنِي مِنَ الْمَعَاصِي وَاسْتَعْمِلْنِي بِالطَّاعَةِ،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protect me from acts of disobedience, employ me in obedience,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qinee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minal-maa'as'ee</a:t>
            </a:r>
            <a:r>
              <a:rPr lang="en-US" sz="2640" i="1" dirty="0">
                <a:solidFill>
                  <a:srgbClr val="0066CC"/>
                </a:solidFill>
              </a:rPr>
              <a:t> was-</a:t>
            </a:r>
            <a:r>
              <a:rPr lang="en-US" sz="2640" i="1" dirty="0" err="1">
                <a:solidFill>
                  <a:srgbClr val="0066CC"/>
                </a:solidFill>
              </a:rPr>
              <a:t>taa</a:t>
            </a:r>
            <a:r>
              <a:rPr lang="en-US" sz="2640" i="1" dirty="0">
                <a:solidFill>
                  <a:srgbClr val="0066CC"/>
                </a:solidFill>
              </a:rPr>
              <a:t>'-mil-nee bit'-</a:t>
            </a:r>
            <a:r>
              <a:rPr lang="en-US" sz="2640" i="1" dirty="0" err="1">
                <a:solidFill>
                  <a:srgbClr val="0066CC"/>
                </a:solidFill>
              </a:rPr>
              <a:t>t'aaa'h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مجھے گناہوں سے بچا اور اطاعت میں لگا دے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970733129"/>
      </p:ext>
    </p:extLst>
  </p:cSld>
  <p:clrMapOvr>
    <a:masterClrMapping/>
  </p:clrMapOvr>
  <p:transition advTm="6155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وَارْزُقْنِي حُسْنَ الإِنابَةِ وَطَهِّرْنِي بِالتَّـوْبَةِ،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provide me with excellent turning back [to You], purify me through repentance,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>
                <a:solidFill>
                  <a:srgbClr val="0066CC"/>
                </a:solidFill>
              </a:rPr>
              <a:t>war-</a:t>
            </a:r>
            <a:r>
              <a:rPr lang="en-US" sz="2640" i="1" dirty="0" err="1">
                <a:solidFill>
                  <a:srgbClr val="0066CC"/>
                </a:solidFill>
              </a:rPr>
              <a:t>zuq</a:t>
            </a:r>
            <a:r>
              <a:rPr lang="en-US" sz="2640" i="1" dirty="0">
                <a:solidFill>
                  <a:srgbClr val="0066CC"/>
                </a:solidFill>
              </a:rPr>
              <a:t>-nee </a:t>
            </a:r>
            <a:r>
              <a:rPr lang="en-US" sz="2640" i="1" dirty="0" err="1">
                <a:solidFill>
                  <a:srgbClr val="0066CC"/>
                </a:solidFill>
              </a:rPr>
              <a:t>h'us-nal-inaabah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t'ah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hir</a:t>
            </a:r>
            <a:r>
              <a:rPr lang="en-US" sz="2640" i="1" dirty="0">
                <a:solidFill>
                  <a:srgbClr val="0066CC"/>
                </a:solidFill>
              </a:rPr>
              <a:t>-nee bit-taw-bah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مجھے بہترین رجوع نصیب کر اور توبہ کے ذریعے  پاک کر دے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919762443"/>
      </p:ext>
    </p:extLst>
  </p:cSld>
  <p:clrMapOvr>
    <a:masterClrMapping/>
  </p:clrMapOvr>
  <p:transition advTm="6155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وَأَيِّـدْنِي بِالْعِصْمَةِ وَاسْتَصْلِحْنِي بِالْعَافِيَةِ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strengthen me through preservation from sin, set me right through well being,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ay-yid-nee </a:t>
            </a:r>
            <a:r>
              <a:rPr lang="en-US" sz="2640" i="1" dirty="0" err="1">
                <a:solidFill>
                  <a:srgbClr val="0066CC"/>
                </a:solidFill>
              </a:rPr>
              <a:t>bil</a:t>
            </a:r>
            <a:r>
              <a:rPr lang="en-US" sz="2640" i="1" dirty="0">
                <a:solidFill>
                  <a:srgbClr val="0066CC"/>
                </a:solidFill>
              </a:rPr>
              <a:t>-i's'-</a:t>
            </a:r>
            <a:r>
              <a:rPr lang="en-US" sz="2640" i="1" dirty="0" err="1">
                <a:solidFill>
                  <a:srgbClr val="0066CC"/>
                </a:solidFill>
              </a:rPr>
              <a:t>mah</a:t>
            </a:r>
            <a:r>
              <a:rPr lang="en-US" sz="2640" i="1" dirty="0">
                <a:solidFill>
                  <a:srgbClr val="0066CC"/>
                </a:solidFill>
              </a:rPr>
              <a:t> was-</a:t>
            </a:r>
            <a:r>
              <a:rPr lang="en-US" sz="2640" i="1" dirty="0" err="1">
                <a:solidFill>
                  <a:srgbClr val="0066CC"/>
                </a:solidFill>
              </a:rPr>
              <a:t>tas'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lih</a:t>
            </a:r>
            <a:r>
              <a:rPr lang="en-US" sz="2640" i="1" dirty="0">
                <a:solidFill>
                  <a:srgbClr val="0066CC"/>
                </a:solidFill>
              </a:rPr>
              <a:t>'-nee </a:t>
            </a:r>
            <a:r>
              <a:rPr lang="en-US" sz="2640" i="1" dirty="0" err="1">
                <a:solidFill>
                  <a:srgbClr val="0066CC"/>
                </a:solidFill>
              </a:rPr>
              <a:t>bil-a'afeeah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مجھے گناہ سے بچاؤ کے ساتھ تقویت دے اور عافیت سےمیرے حالات  درست کر دے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463485283"/>
      </p:ext>
    </p:extLst>
  </p:cSld>
  <p:clrMapOvr>
    <a:masterClrMapping/>
  </p:clrMapOvr>
  <p:transition advTm="6155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وَأَذِقْنِي حَلاَوَةَ الْمَغْفِـرَةِ،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let me taste the sweetness of forgiveness,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ad'iq</a:t>
            </a:r>
            <a:r>
              <a:rPr lang="en-US" sz="2640" i="1" dirty="0">
                <a:solidFill>
                  <a:srgbClr val="0066CC"/>
                </a:solidFill>
              </a:rPr>
              <a:t>-nee </a:t>
            </a:r>
            <a:r>
              <a:rPr lang="en-US" sz="2640" i="1" dirty="0" err="1">
                <a:solidFill>
                  <a:srgbClr val="0066CC"/>
                </a:solidFill>
              </a:rPr>
              <a:t>h'alaawatal-magh-firah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مجھے بخشش کی مٹھاس چکھا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855672207"/>
      </p:ext>
    </p:extLst>
  </p:cSld>
  <p:clrMapOvr>
    <a:masterClrMapping/>
  </p:clrMapOvr>
  <p:transition advTm="6155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وَاجْعَلْنِي طَلِيقَ عَفْـوِكَ، وَعَتِيقَ رَحْمَتِكَ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make me the freedman of Your pardon and the slave released by Your mercy,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waj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a'l</a:t>
            </a:r>
            <a:r>
              <a:rPr lang="en-US" sz="2640" i="1" dirty="0">
                <a:solidFill>
                  <a:srgbClr val="0066CC"/>
                </a:solidFill>
              </a:rPr>
              <a:t>-nee </a:t>
            </a:r>
            <a:r>
              <a:rPr lang="en-US" sz="2640" i="1" dirty="0" err="1">
                <a:solidFill>
                  <a:srgbClr val="0066CC"/>
                </a:solidFill>
              </a:rPr>
              <a:t>t'aleeqa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a'f-wika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a'teeqa</a:t>
            </a:r>
            <a:r>
              <a:rPr lang="en-US" sz="2640" i="1" dirty="0">
                <a:solidFill>
                  <a:srgbClr val="0066CC"/>
                </a:solidFill>
              </a:rPr>
              <a:t> rah'-</a:t>
            </a:r>
            <a:r>
              <a:rPr lang="en-US" sz="2640" i="1" dirty="0" err="1">
                <a:solidFill>
                  <a:srgbClr val="0066CC"/>
                </a:solidFill>
              </a:rPr>
              <a:t>matik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مجھے اپنی معافی کا آزاد کردہ، اور اپنی  رحمت کا چھڑایا ہوا بنا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85485427"/>
      </p:ext>
    </p:extLst>
  </p:cSld>
  <p:clrMapOvr>
    <a:masterClrMapping/>
  </p:clrMapOvr>
  <p:transition advTm="6155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وَاكْتُبْ لِي أَمَاناً مِنْ سَخَطِكَ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write for me a security from Your displeasure!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wak</a:t>
            </a:r>
            <a:r>
              <a:rPr lang="en-US" sz="2640" i="1" dirty="0">
                <a:solidFill>
                  <a:srgbClr val="0066CC"/>
                </a:solidFill>
              </a:rPr>
              <a:t>-tub </a:t>
            </a:r>
            <a:r>
              <a:rPr lang="en-US" sz="2640" i="1" dirty="0" err="1">
                <a:solidFill>
                  <a:srgbClr val="0066CC"/>
                </a:solidFill>
              </a:rPr>
              <a:t>leee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amaanam</a:t>
            </a:r>
            <a:r>
              <a:rPr lang="en-US" sz="2640" i="1" dirty="0">
                <a:solidFill>
                  <a:srgbClr val="0066CC"/>
                </a:solidFill>
              </a:rPr>
              <a:t>-min </a:t>
            </a:r>
            <a:r>
              <a:rPr lang="en-US" sz="2640" i="1" dirty="0" err="1">
                <a:solidFill>
                  <a:srgbClr val="0066CC"/>
                </a:solidFill>
              </a:rPr>
              <a:t>sakhat'ik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میرے لیے اپنی ناراضی سے امان لکھ دے۔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408817538"/>
      </p:ext>
    </p:extLst>
  </p:cSld>
  <p:clrMapOvr>
    <a:masterClrMapping/>
  </p:clrMapOvr>
  <p:transition advTm="6155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وَبَشِّرْنِي بِذلِكَ فِي الْعَاجِلِ دُونَ الآجِلِ بُشْرى أَعْرِفُهَا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Give me the good news of that in the immediate, not the deferred - a good news I recognize -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bash-shir-nee </a:t>
            </a:r>
            <a:r>
              <a:rPr lang="en-US" sz="2640" i="1" dirty="0" err="1">
                <a:solidFill>
                  <a:srgbClr val="0066CC"/>
                </a:solidFill>
              </a:rPr>
              <a:t>bid'alika</a:t>
            </a:r>
            <a:r>
              <a:rPr lang="en-US" sz="2640" i="1" dirty="0">
                <a:solidFill>
                  <a:srgbClr val="0066CC"/>
                </a:solidFill>
              </a:rPr>
              <a:t> fil-</a:t>
            </a:r>
            <a:r>
              <a:rPr lang="en-US" sz="2640" i="1" dirty="0" err="1">
                <a:solidFill>
                  <a:srgbClr val="0066CC"/>
                </a:solidFill>
              </a:rPr>
              <a:t>a'ajili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doonal-aaajili</a:t>
            </a:r>
            <a:r>
              <a:rPr lang="en-US" sz="2640" i="1" dirty="0">
                <a:solidFill>
                  <a:srgbClr val="0066CC"/>
                </a:solidFill>
              </a:rPr>
              <a:t> bush-</a:t>
            </a:r>
            <a:r>
              <a:rPr lang="en-US" sz="2640" i="1" dirty="0" err="1">
                <a:solidFill>
                  <a:srgbClr val="0066CC"/>
                </a:solidFill>
              </a:rPr>
              <a:t>raaa</a:t>
            </a:r>
            <a:r>
              <a:rPr lang="en-US" sz="2640" i="1" dirty="0">
                <a:solidFill>
                  <a:srgbClr val="0066CC"/>
                </a:solidFill>
              </a:rPr>
              <a:t> aa'-</a:t>
            </a:r>
            <a:r>
              <a:rPr lang="en-US" sz="2640" i="1" dirty="0" err="1">
                <a:solidFill>
                  <a:srgbClr val="0066CC"/>
                </a:solidFill>
              </a:rPr>
              <a:t>rifuhaa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اس کی خوشخبری مجھے جلد دے، بعد میں نہیں ۔ ایسی خوشخبری جسے میں پہچان لوں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994580856"/>
      </p:ext>
    </p:extLst>
  </p:cSld>
  <p:clrMapOvr>
    <a:masterClrMapping/>
  </p:clrMapOvr>
  <p:transition advTm="6155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وَأَنْتَ الَّذِيْ عَفْوُهُ أَعْلَى مِنْ عِقَابِهِ،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You are He whose pardon is higher than His punishment!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antal-lad'ee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a'f-wuhooo</a:t>
            </a:r>
            <a:r>
              <a:rPr lang="en-US" sz="2640" i="1" dirty="0">
                <a:solidFill>
                  <a:srgbClr val="0066CC"/>
                </a:solidFill>
              </a:rPr>
              <a:t> aa'-</a:t>
            </a:r>
            <a:r>
              <a:rPr lang="en-US" sz="2640" i="1" dirty="0" err="1">
                <a:solidFill>
                  <a:srgbClr val="0066CC"/>
                </a:solidFill>
              </a:rPr>
              <a:t>laa</a:t>
            </a:r>
            <a:r>
              <a:rPr lang="en-US" sz="2640" i="1" dirty="0">
                <a:solidFill>
                  <a:srgbClr val="0066CC"/>
                </a:solidFill>
              </a:rPr>
              <a:t> min </a:t>
            </a:r>
            <a:r>
              <a:rPr lang="en-US" sz="2640" i="1" dirty="0" err="1">
                <a:solidFill>
                  <a:srgbClr val="0066CC"/>
                </a:solidFill>
              </a:rPr>
              <a:t>i'qaabih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تو وہ ہے جس کی معافی اس کے عذاب سے بلند تر ہے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705044647"/>
      </p:ext>
    </p:extLst>
  </p:cSld>
  <p:clrMapOvr>
    <a:masterClrMapping/>
  </p:clrMapOvr>
  <p:transition advTm="6155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وَعَرِّفْنِي فِيهِ عَلاَمَةً أَتَبَيَّنُهَا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make known to me therein a sign which I may clearly see!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a'r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rif</a:t>
            </a:r>
            <a:r>
              <a:rPr lang="en-US" sz="2640" i="1" dirty="0">
                <a:solidFill>
                  <a:srgbClr val="0066CC"/>
                </a:solidFill>
              </a:rPr>
              <a:t>-nee </a:t>
            </a:r>
            <a:r>
              <a:rPr lang="en-US" sz="2640" i="1" dirty="0" err="1">
                <a:solidFill>
                  <a:srgbClr val="0066CC"/>
                </a:solidFill>
              </a:rPr>
              <a:t>feehee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a'laamatan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atabay-yanuhaa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اس میں میرے لیے ایسی نشانی ظاہر کر دے جسے میں صاف دیکھ  لوں۔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976851317"/>
      </p:ext>
    </p:extLst>
  </p:cSld>
  <p:clrMapOvr>
    <a:masterClrMapping/>
  </p:clrMapOvr>
  <p:transition advTm="6155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إنَّ ذلِكَ لاَ يَضيقُ عَلَيْكَ فِي وُسْعِكَ 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That will not constrain You in Your plenty,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>
                <a:solidFill>
                  <a:srgbClr val="0066CC"/>
                </a:solidFill>
              </a:rPr>
              <a:t>in-</a:t>
            </a:r>
            <a:r>
              <a:rPr lang="en-US" sz="2640" i="1" dirty="0" err="1">
                <a:solidFill>
                  <a:srgbClr val="0066CC"/>
                </a:solidFill>
              </a:rPr>
              <a:t>na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d'alik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yaz</a:t>
            </a:r>
            <a:r>
              <a:rPr lang="en-US" sz="2640" i="1" dirty="0">
                <a:solidFill>
                  <a:srgbClr val="0066CC"/>
                </a:solidFill>
              </a:rPr>
              <a:t>''</a:t>
            </a:r>
            <a:r>
              <a:rPr lang="en-US" sz="2640" i="1" dirty="0" err="1">
                <a:solidFill>
                  <a:srgbClr val="0066CC"/>
                </a:solidFill>
              </a:rPr>
              <a:t>eequ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a'lay</a:t>
            </a:r>
            <a:r>
              <a:rPr lang="en-US" sz="2640" i="1" dirty="0">
                <a:solidFill>
                  <a:srgbClr val="0066CC"/>
                </a:solidFill>
              </a:rPr>
              <a:t>-ka fee </a:t>
            </a:r>
            <a:r>
              <a:rPr lang="en-US" sz="2640" i="1" dirty="0" err="1">
                <a:solidFill>
                  <a:srgbClr val="0066CC"/>
                </a:solidFill>
              </a:rPr>
              <a:t>wus-i'k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بے شک یہ تیرے لیے تیری وسعت میں تنگی کا سبب نہیں،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057998113"/>
      </p:ext>
    </p:extLst>
  </p:cSld>
  <p:clrMapOvr>
    <a:masterClrMapping/>
  </p:clrMapOvr>
  <p:transition advTm="6155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وَلا يَتَكَأَّدُكَ فِي قُدْرَتِكَ،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distress You in Your power,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fi-FI" sz="2640" i="1" dirty="0">
                <a:solidFill>
                  <a:srgbClr val="0066CC"/>
                </a:solidFill>
              </a:rPr>
              <a:t>wa laa yatakaa-aduka fee qud-ratik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نہ یہ تیری قدرت میں تجھ پر  بوجھ بنتا ہے،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916496517"/>
      </p:ext>
    </p:extLst>
  </p:cSld>
  <p:clrMapOvr>
    <a:masterClrMapping/>
  </p:clrMapOvr>
  <p:transition advTm="6155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وَلا يَتَصَعَّدُكَ فِي أناتِكَ،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>
              <a:buClr>
                <a:srgbClr val="0066CC"/>
              </a:buClr>
            </a:pPr>
            <a:r>
              <a:rPr lang="en-US" dirty="0">
                <a:solidFill>
                  <a:srgbClr val="0066CC"/>
                </a:solidFill>
              </a:rPr>
              <a:t>nor does it exceed Your forbearance,</a:t>
            </a: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laa</a:t>
            </a:r>
            <a:r>
              <a:rPr lang="en-US" sz="2640" i="1" dirty="0">
                <a:solidFill>
                  <a:srgbClr val="0066CC"/>
                </a:solidFill>
              </a:rPr>
              <a:t> yatas'aa'-</a:t>
            </a:r>
            <a:r>
              <a:rPr lang="en-US" sz="2640" i="1" dirty="0" err="1">
                <a:solidFill>
                  <a:srgbClr val="0066CC"/>
                </a:solidFill>
              </a:rPr>
              <a:t>a'duka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feee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anaatik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نہ تیری مہلت سے بڑھ کر ہے۔</a:t>
            </a: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999704035"/>
      </p:ext>
    </p:extLst>
  </p:cSld>
  <p:clrMapOvr>
    <a:masterClrMapping/>
  </p:clrMapOvr>
  <p:transition advTm="6155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وَلا يَؤودُك فِي جَزِيلِ هِباتِكَ الَّتِي دَلَّتْ عَلَيْهَا آيَاتُكَ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or tire You in Your great gifts, which are pointed to by Your signs.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laa</a:t>
            </a:r>
            <a:r>
              <a:rPr lang="en-US" sz="2640" i="1" dirty="0">
                <a:solidFill>
                  <a:srgbClr val="0066CC"/>
                </a:solidFill>
              </a:rPr>
              <a:t> yaw-</a:t>
            </a:r>
            <a:r>
              <a:rPr lang="en-US" sz="2640" i="1" dirty="0" err="1">
                <a:solidFill>
                  <a:srgbClr val="0066CC"/>
                </a:solidFill>
              </a:rPr>
              <a:t>uduka</a:t>
            </a:r>
            <a:r>
              <a:rPr lang="en-US" sz="2640" i="1" dirty="0">
                <a:solidFill>
                  <a:srgbClr val="0066CC"/>
                </a:solidFill>
              </a:rPr>
              <a:t> fee </a:t>
            </a:r>
            <a:r>
              <a:rPr lang="en-US" sz="2640" i="1" dirty="0" err="1">
                <a:solidFill>
                  <a:srgbClr val="0066CC"/>
                </a:solidFill>
              </a:rPr>
              <a:t>jazeeli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hibaatikal-latee</a:t>
            </a:r>
            <a:r>
              <a:rPr lang="en-US" sz="2640" i="1" dirty="0">
                <a:solidFill>
                  <a:srgbClr val="0066CC"/>
                </a:solidFill>
              </a:rPr>
              <a:t> dal-</a:t>
            </a:r>
            <a:r>
              <a:rPr lang="en-US" sz="2640" i="1" dirty="0" err="1">
                <a:solidFill>
                  <a:srgbClr val="0066CC"/>
                </a:solidFill>
              </a:rPr>
              <a:t>lat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a'lay-haaa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aaayaatuk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نہ تیری عظیم عطاؤں میں، جن پر تیری نشانیاں دلالت کرتی ہیں ،تیرے لیے  تھکاوٹ ہے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896035290"/>
      </p:ext>
    </p:extLst>
  </p:cSld>
  <p:clrMapOvr>
    <a:masterClrMapping/>
  </p:clrMapOvr>
  <p:transition advTm="6155"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إنَّكَ تَفْعَلُ مَا تَشَاءُ وَتَحكُمُ مَا تُرِيدُ،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Verily You do what You will; You decree what You desire.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fi-FI" sz="2640" i="1" dirty="0">
                <a:solidFill>
                  <a:srgbClr val="0066CC"/>
                </a:solidFill>
              </a:rPr>
              <a:t>in-naka taf-a'lu maa tashaaa- wa tah'-kumu maa tureed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بے شک تو جو چاہے کرتا ہے اور جو چاہے حکم دیتا ہے۔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093642728"/>
      </p:ext>
    </p:extLst>
  </p:cSld>
  <p:clrMapOvr>
    <a:masterClrMapping/>
  </p:clrMapOvr>
  <p:transition advTm="6155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إنَّكَ عَلَى كُلِّ شَيْء قَدِيرٌ.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"Thou art powerful over everything". (3:26)</a:t>
            </a: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>
                <a:solidFill>
                  <a:srgbClr val="0066CC"/>
                </a:solidFill>
              </a:rPr>
              <a:t>in-</a:t>
            </a:r>
            <a:r>
              <a:rPr lang="en-US" sz="2640" i="1" dirty="0" err="1">
                <a:solidFill>
                  <a:srgbClr val="0066CC"/>
                </a:solidFill>
              </a:rPr>
              <a:t>naka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kul</a:t>
            </a:r>
            <a:r>
              <a:rPr lang="en-US" sz="2640" i="1" dirty="0">
                <a:solidFill>
                  <a:srgbClr val="0066CC"/>
                </a:solidFill>
              </a:rPr>
              <a:t>-li shay-in </a:t>
            </a:r>
            <a:r>
              <a:rPr lang="en-US" sz="2640" i="1" dirty="0" err="1">
                <a:solidFill>
                  <a:srgbClr val="0066CC"/>
                </a:solidFill>
              </a:rPr>
              <a:t>qadeer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یقیناً تو ہر چیز پر قدرت رکھنے والا ہے۔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194347014"/>
      </p:ext>
    </p:extLst>
  </p:cSld>
  <p:clrMapOvr>
    <a:masterClrMapping/>
  </p:clrMapOvr>
  <p:transition advTm="6155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وَأَنْتَ الَّذِي تَسْعَى رَحْمَتُهُ أَمَامَ غَضَبِهِ،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You are He whose mercy runs before His wrath!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antal-lad'ee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tas</a:t>
            </a:r>
            <a:r>
              <a:rPr lang="en-US" sz="2640" i="1" dirty="0">
                <a:solidFill>
                  <a:srgbClr val="0066CC"/>
                </a:solidFill>
              </a:rPr>
              <a:t>-a'a rah'-</a:t>
            </a:r>
            <a:r>
              <a:rPr lang="en-US" sz="2640" i="1" dirty="0" err="1">
                <a:solidFill>
                  <a:srgbClr val="0066CC"/>
                </a:solidFill>
              </a:rPr>
              <a:t>matuhooo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amaama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ghaz</a:t>
            </a:r>
            <a:r>
              <a:rPr lang="en-US" sz="2640" i="1" dirty="0">
                <a:solidFill>
                  <a:srgbClr val="0066CC"/>
                </a:solidFill>
              </a:rPr>
              <a:t>''</a:t>
            </a:r>
            <a:r>
              <a:rPr lang="en-US" sz="2640" i="1" dirty="0" err="1">
                <a:solidFill>
                  <a:srgbClr val="0066CC"/>
                </a:solidFill>
              </a:rPr>
              <a:t>abih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تو وہ ہے جس کی رحمت اس کے غضب سے آگے دوڑتی  ہے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848697967"/>
      </p:ext>
    </p:extLst>
  </p:cSld>
  <p:clrMapOvr>
    <a:masterClrMapping/>
  </p:clrMapOvr>
  <p:transition advTm="6155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وَأَنْتَ الَّذِي عَطَآؤُهُ أكْثَرُ مِنْ مَنْعِهِ،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You are He whose bestowal is greater than His withholding!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antal-lad'ee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a't'aaaw-uhooo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ak-tharu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mim</a:t>
            </a:r>
            <a:r>
              <a:rPr lang="en-US" sz="2640" i="1" dirty="0">
                <a:solidFill>
                  <a:srgbClr val="0066CC"/>
                </a:solidFill>
              </a:rPr>
              <a:t>-man-</a:t>
            </a:r>
            <a:r>
              <a:rPr lang="en-US" sz="2640" i="1" dirty="0" err="1">
                <a:solidFill>
                  <a:srgbClr val="0066CC"/>
                </a:solidFill>
              </a:rPr>
              <a:t>i'h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تو وہ ہے جس کا عطا کرنا اس کے روک لینے سے زیادہ ہے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503257881"/>
      </p:ext>
    </p:extLst>
  </p:cSld>
  <p:clrMapOvr>
    <a:masterClrMapping/>
  </p:clrMapOvr>
  <p:transition advTm="6155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وَأَنْتَ الَّذِيْ اتَّسَعَ الْخَلاَئِقُ كُلُّهُمْ فِي رَحمَتِهِ،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You are He by whose mercy all creatures are embraced!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antal-lad'ee</a:t>
            </a:r>
            <a:r>
              <a:rPr lang="en-US" sz="2640" i="1" dirty="0">
                <a:solidFill>
                  <a:srgbClr val="0066CC"/>
                </a:solidFill>
              </a:rPr>
              <a:t> at-</a:t>
            </a:r>
            <a:r>
              <a:rPr lang="en-US" sz="2640" i="1" dirty="0" err="1">
                <a:solidFill>
                  <a:srgbClr val="0066CC"/>
                </a:solidFill>
              </a:rPr>
              <a:t>tasaa'l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khalaaa-iqu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kul-luhum</a:t>
            </a:r>
            <a:r>
              <a:rPr lang="en-US" sz="2640" i="1" dirty="0">
                <a:solidFill>
                  <a:srgbClr val="0066CC"/>
                </a:solidFill>
              </a:rPr>
              <a:t> fee </a:t>
            </a:r>
            <a:r>
              <a:rPr lang="en-US" sz="2640" i="1" dirty="0" err="1">
                <a:solidFill>
                  <a:srgbClr val="0066CC"/>
                </a:solidFill>
              </a:rPr>
              <a:t>rah'matih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تو وہ ہے جس کی رحمت میں تمام مخلوق سما گئی ہے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122172542"/>
      </p:ext>
    </p:extLst>
  </p:cSld>
  <p:clrMapOvr>
    <a:masterClrMapping/>
  </p:clrMapOvr>
  <p:transition advTm="6155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وَأَنْتَ الَّذِي لا يَرْغَبُ فِي جَزَاءِ مَنْ أَعْطَاهُ،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You are He who desires no repayment by him upon whom He bestows!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antal-lad'ee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laa</a:t>
            </a:r>
            <a:r>
              <a:rPr lang="en-US" sz="2640" i="1" dirty="0">
                <a:solidFill>
                  <a:srgbClr val="0066CC"/>
                </a:solidFill>
              </a:rPr>
              <a:t> yar-</a:t>
            </a:r>
            <a:r>
              <a:rPr lang="en-US" sz="2640" i="1" dirty="0" err="1">
                <a:solidFill>
                  <a:srgbClr val="0066CC"/>
                </a:solidFill>
              </a:rPr>
              <a:t>ghabu</a:t>
            </a:r>
            <a:r>
              <a:rPr lang="en-US" sz="2640" i="1" dirty="0">
                <a:solidFill>
                  <a:srgbClr val="0066CC"/>
                </a:solidFill>
              </a:rPr>
              <a:t> fee </a:t>
            </a:r>
            <a:r>
              <a:rPr lang="en-US" sz="2640" i="1" dirty="0" err="1">
                <a:solidFill>
                  <a:srgbClr val="0066CC"/>
                </a:solidFill>
              </a:rPr>
              <a:t>jazaaa-i</a:t>
            </a:r>
            <a:r>
              <a:rPr lang="en-US" sz="2640" i="1" dirty="0">
                <a:solidFill>
                  <a:srgbClr val="0066CC"/>
                </a:solidFill>
              </a:rPr>
              <a:t> man aa'-</a:t>
            </a:r>
            <a:r>
              <a:rPr lang="en-US" sz="2640" i="1" dirty="0" err="1">
                <a:solidFill>
                  <a:srgbClr val="0066CC"/>
                </a:solidFill>
              </a:rPr>
              <a:t>t'aah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تو وہ ہے جو اپنے عطا کیے ہوئے کا  بدلہ نہیں چاہتا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991840747"/>
      </p:ext>
    </p:extLst>
  </p:cSld>
  <p:clrMapOvr>
    <a:masterClrMapping/>
  </p:clrMapOvr>
  <p:transition advTm="6155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وَأَنْتَ الَّذِي لا يُفْرِطُ فِي عِقَابِ مَنْ عَصَاهُ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You art He who does not overdo the punishment of him who disobeys You!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antal-lad'ee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yuf-rit'u</a:t>
            </a:r>
            <a:r>
              <a:rPr lang="en-US" sz="2640" i="1" dirty="0">
                <a:solidFill>
                  <a:srgbClr val="0066CC"/>
                </a:solidFill>
              </a:rPr>
              <a:t> fee </a:t>
            </a:r>
            <a:r>
              <a:rPr lang="en-US" sz="2640" i="1" dirty="0" err="1">
                <a:solidFill>
                  <a:srgbClr val="0066CC"/>
                </a:solidFill>
              </a:rPr>
              <a:t>i'qaabi</a:t>
            </a:r>
            <a:r>
              <a:rPr lang="en-US" sz="2640" i="1" dirty="0">
                <a:solidFill>
                  <a:srgbClr val="0066CC"/>
                </a:solidFill>
              </a:rPr>
              <a:t> man </a:t>
            </a:r>
            <a:r>
              <a:rPr lang="en-US" sz="2640" i="1" dirty="0" err="1">
                <a:solidFill>
                  <a:srgbClr val="0066CC"/>
                </a:solidFill>
              </a:rPr>
              <a:t>a's'aah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تو وہ ہے جو نافرمانی کرنے والے کو سزا دینے میں حد سے نہیں بڑھتا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617766575"/>
      </p:ext>
    </p:extLst>
  </p:cSld>
  <p:clrMapOvr>
    <a:masterClrMapping/>
  </p:clrMapOvr>
  <p:transition advTm="6155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وَأَنَا يَا إلهِي عَبْدُكَ الَّذِي أَمَرْتَهُ بِالدُّعاءِ فَقَالَ: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I, my God, am Your servant whom You commanded to supplicate and who said: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ana </a:t>
            </a:r>
            <a:r>
              <a:rPr lang="en-US" sz="2640" i="1" dirty="0" err="1">
                <a:solidFill>
                  <a:srgbClr val="0066CC"/>
                </a:solidFill>
              </a:rPr>
              <a:t>yaaa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ilaahee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a'b-dukal-lad'eee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amar-tahoo</a:t>
            </a:r>
            <a:r>
              <a:rPr lang="en-US" sz="2640" i="1" dirty="0">
                <a:solidFill>
                  <a:srgbClr val="0066CC"/>
                </a:solidFill>
              </a:rPr>
              <a:t> bid-</a:t>
            </a:r>
            <a:r>
              <a:rPr lang="en-US" sz="2640" i="1" dirty="0" err="1">
                <a:solidFill>
                  <a:srgbClr val="0066CC"/>
                </a:solidFill>
              </a:rPr>
              <a:t>dua'aa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i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faqaala</a:t>
            </a:r>
            <a:r>
              <a:rPr lang="en-US" sz="2640" i="1" dirty="0">
                <a:solidFill>
                  <a:srgbClr val="0066CC"/>
                </a:solidFill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میں، اے میرے معبود، تیرا وہ بندہ ہوں جسے تو نے دعا  کرنے کا حکم دیا، پس اس نے کہا: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214917819"/>
      </p:ext>
    </p:extLst>
  </p:cSld>
  <p:clrMapOvr>
    <a:masterClrMapping/>
  </p:clrMapOvr>
  <p:transition advTm="6155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لَبَّيْكَ وَسَعْدَيْكَ، هَا أَنَا ذَا يَا رَبِّ مَطْرُوحٌ بَيْنَ يَدَيْكَ،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I am at Your service and disposal! Here am I, my Lord, thrown down before You.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>
                <a:solidFill>
                  <a:srgbClr val="0066CC"/>
                </a:solidFill>
              </a:rPr>
              <a:t>lab-bay-ka </a:t>
            </a: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saa</a:t>
            </a:r>
            <a:r>
              <a:rPr lang="en-US" sz="2640" i="1" dirty="0">
                <a:solidFill>
                  <a:srgbClr val="0066CC"/>
                </a:solidFill>
              </a:rPr>
              <a:t>'-day-k </a:t>
            </a:r>
            <a:r>
              <a:rPr lang="en-US" sz="2640" i="1" dirty="0" err="1">
                <a:solidFill>
                  <a:srgbClr val="0066CC"/>
                </a:solidFill>
              </a:rPr>
              <a:t>haaa</a:t>
            </a:r>
            <a:r>
              <a:rPr lang="en-US" sz="2640" i="1" dirty="0">
                <a:solidFill>
                  <a:srgbClr val="0066CC"/>
                </a:solidFill>
              </a:rPr>
              <a:t> ana </a:t>
            </a:r>
            <a:r>
              <a:rPr lang="en-US" sz="2640" i="1" dirty="0" err="1">
                <a:solidFill>
                  <a:srgbClr val="0066CC"/>
                </a:solidFill>
              </a:rPr>
              <a:t>d'aa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rab</a:t>
            </a:r>
            <a:r>
              <a:rPr lang="en-US" sz="2640" i="1" dirty="0">
                <a:solidFill>
                  <a:srgbClr val="0066CC"/>
                </a:solidFill>
              </a:rPr>
              <a:t>-bi mat'-</a:t>
            </a:r>
            <a:r>
              <a:rPr lang="en-US" sz="2640" i="1" dirty="0" err="1">
                <a:solidFill>
                  <a:srgbClr val="0066CC"/>
                </a:solidFill>
              </a:rPr>
              <a:t>rooh'um</a:t>
            </a:r>
            <a:r>
              <a:rPr lang="en-US" sz="2640" i="1" dirty="0">
                <a:solidFill>
                  <a:srgbClr val="0066CC"/>
                </a:solidFill>
              </a:rPr>
              <a:t>-bay-</a:t>
            </a:r>
            <a:r>
              <a:rPr lang="en-US" sz="2640" i="1" dirty="0" err="1">
                <a:solidFill>
                  <a:srgbClr val="0066CC"/>
                </a:solidFill>
              </a:rPr>
              <a:t>na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yaday</a:t>
            </a:r>
            <a:r>
              <a:rPr lang="en-US" sz="2640" i="1" dirty="0">
                <a:solidFill>
                  <a:srgbClr val="0066CC"/>
                </a:solidFill>
              </a:rPr>
              <a:t>-k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لبیک! میں حاضر ہوں، اے میرے رب! میں تیرے سامنے گرا ہوا ہوں،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</p:spTree>
    <p:extLst>
      <p:ext uri="{BB962C8B-B14F-4D97-AF65-F5344CB8AC3E}">
        <p14:creationId xmlns:p14="http://schemas.microsoft.com/office/powerpoint/2010/main" val="559066955"/>
      </p:ext>
    </p:extLst>
  </p:cSld>
  <p:clrMapOvr>
    <a:masterClrMapping/>
  </p:clrMapOvr>
  <p:transition advTm="6155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أَنَا الَّذِي أَوْقَرَتِ الْخَطَايَا ظَهْرَهُ،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I am he whose back offenses have weighed down!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anaal-lad'eee</a:t>
            </a:r>
            <a:r>
              <a:rPr lang="en-US" sz="2640" i="1" dirty="0">
                <a:solidFill>
                  <a:srgbClr val="0066CC"/>
                </a:solidFill>
              </a:rPr>
              <a:t> aw-</a:t>
            </a:r>
            <a:r>
              <a:rPr lang="en-US" sz="2640" i="1" dirty="0" err="1">
                <a:solidFill>
                  <a:srgbClr val="0066CC"/>
                </a:solidFill>
              </a:rPr>
              <a:t>qaratil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khat'aayaa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z'ah</a:t>
            </a:r>
            <a:r>
              <a:rPr lang="en-US" sz="2640" i="1" dirty="0">
                <a:solidFill>
                  <a:srgbClr val="0066CC"/>
                </a:solidFill>
              </a:rPr>
              <a:t>-rah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میں وہ ہوں جس کی پیٹھ  کو گناہوں کے بوجھ نے  جھکا دیا ہے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660205570"/>
      </p:ext>
    </p:extLst>
  </p:cSld>
  <p:clrMapOvr>
    <a:masterClrMapping/>
  </p:clrMapOvr>
  <p:transition advTm="6155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أللَّهُمَّ يَا مَنْ بِرَحْمَتِهِ يَسْتَغِيثُ الْمُذْنِبُونَ،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O God, O He through whose Mercy sinners seek aid!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>
                <a:solidFill>
                  <a:srgbClr val="0066CC"/>
                </a:solidFill>
              </a:rPr>
              <a:t>al-</a:t>
            </a:r>
            <a:r>
              <a:rPr lang="en-US" sz="2640" i="1" dirty="0" err="1">
                <a:solidFill>
                  <a:srgbClr val="0066CC"/>
                </a:solidFill>
              </a:rPr>
              <a:t>laahum</a:t>
            </a:r>
            <a:r>
              <a:rPr lang="en-US" sz="2640" i="1" dirty="0">
                <a:solidFill>
                  <a:srgbClr val="0066CC"/>
                </a:solidFill>
              </a:rPr>
              <a:t>-ma </a:t>
            </a:r>
            <a:r>
              <a:rPr lang="en-US" sz="2640" i="1" dirty="0" err="1">
                <a:solidFill>
                  <a:srgbClr val="0066CC"/>
                </a:solidFill>
              </a:rPr>
              <a:t>yaa</a:t>
            </a:r>
            <a:r>
              <a:rPr lang="en-US" sz="2640" i="1" dirty="0">
                <a:solidFill>
                  <a:srgbClr val="0066CC"/>
                </a:solidFill>
              </a:rPr>
              <a:t> mam-</a:t>
            </a:r>
            <a:r>
              <a:rPr lang="en-US" sz="2640" i="1" dirty="0" err="1">
                <a:solidFill>
                  <a:srgbClr val="0066CC"/>
                </a:solidFill>
              </a:rPr>
              <a:t>birah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matihee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yas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tagheethul</a:t>
            </a:r>
            <a:r>
              <a:rPr lang="en-US" sz="2640" i="1" dirty="0">
                <a:solidFill>
                  <a:srgbClr val="0066CC"/>
                </a:solidFill>
              </a:rPr>
              <a:t>-mud'-</a:t>
            </a:r>
            <a:r>
              <a:rPr lang="en-US" sz="2640" i="1" dirty="0" err="1">
                <a:solidFill>
                  <a:srgbClr val="0066CC"/>
                </a:solidFill>
              </a:rPr>
              <a:t>niboon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04687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اے اللہ! اے وہ ذات کہ جس کی رحمت کے ذریعے گناہگار فریاد کرتے ہیں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advTm="6155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وَأَنا الَّذِي أَفْنَتِ الذُّنُوبُ عُمْرَهُ،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I am he whose lifetime sins have consumed!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anaal-lad'eee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af-natid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d'unoobu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u'murah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میں وہ ہوں جس کی عمر گناہوں نے کھا لی ہے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877944190"/>
      </p:ext>
    </p:extLst>
  </p:cSld>
  <p:clrMapOvr>
    <a:masterClrMapping/>
  </p:clrMapOvr>
  <p:transition advTm="6155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وَأَنَا الَّذِي بِجَهْلِهِ عَصاكَ وَلَمْ تَكُنْ أَهْلاً مِنْهُ لِذَاكَ.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I am he who was disobedient in his ignorance, while You did not deserve that from him!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anaal-lad'ee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bijah-lihee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a's'aak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lam </a:t>
            </a:r>
            <a:r>
              <a:rPr lang="en-US" sz="2640" i="1" dirty="0" err="1">
                <a:solidFill>
                  <a:srgbClr val="0066CC"/>
                </a:solidFill>
              </a:rPr>
              <a:t>takun</a:t>
            </a:r>
            <a:r>
              <a:rPr lang="en-US" sz="2640" i="1" dirty="0">
                <a:solidFill>
                  <a:srgbClr val="0066CC"/>
                </a:solidFill>
              </a:rPr>
              <a:t> ah-lam-min-</a:t>
            </a:r>
            <a:r>
              <a:rPr lang="en-US" sz="2640" i="1" dirty="0" err="1">
                <a:solidFill>
                  <a:srgbClr val="0066CC"/>
                </a:solidFill>
              </a:rPr>
              <a:t>hoo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lid'aak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>
              <a:lnSpc>
                <a:spcPct val="150000"/>
              </a:lnSpc>
              <a:buSzPts val="5280"/>
            </a:pPr>
            <a:r>
              <a:rPr lang="ur-PK" sz="38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میں وہ ہوں جس نے اپنی نادانی میں تیری نافرمانی کی، حالانکہ تو اس  بات کا مستحق نہ تھا</a:t>
            </a:r>
            <a:endParaRPr sz="38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469892551"/>
      </p:ext>
    </p:extLst>
  </p:cSld>
  <p:clrMapOvr>
    <a:masterClrMapping/>
  </p:clrMapOvr>
  <p:transition advTm="6155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هَلْ أَنْتَ يَا إلهِي رَاحِمٌ مَنْ دَعَاكَ فَأُبْلِغَ فِي الدُّعَاءِ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0174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Wilt Thou, my God, be merciful toward him who supplicates You, that I should bring my supplication before You?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hal</a:t>
            </a:r>
            <a:r>
              <a:rPr lang="en-US" sz="2640" i="1" dirty="0">
                <a:solidFill>
                  <a:srgbClr val="0066CC"/>
                </a:solidFill>
              </a:rPr>
              <a:t> anta </a:t>
            </a:r>
            <a:r>
              <a:rPr lang="en-US" sz="2640" i="1" dirty="0" err="1">
                <a:solidFill>
                  <a:srgbClr val="0066CC"/>
                </a:solidFill>
              </a:rPr>
              <a:t>yaaa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ilaahee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raah'imum</a:t>
            </a:r>
            <a:r>
              <a:rPr lang="en-US" sz="2640" i="1" dirty="0">
                <a:solidFill>
                  <a:srgbClr val="0066CC"/>
                </a:solidFill>
              </a:rPr>
              <a:t>-man </a:t>
            </a:r>
            <a:r>
              <a:rPr lang="en-US" sz="2640" i="1" dirty="0" err="1">
                <a:solidFill>
                  <a:srgbClr val="0066CC"/>
                </a:solidFill>
              </a:rPr>
              <a:t>daa'aka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faab-ligha</a:t>
            </a:r>
            <a:r>
              <a:rPr lang="en-US" sz="2640" i="1" dirty="0">
                <a:solidFill>
                  <a:srgbClr val="0066CC"/>
                </a:solidFill>
              </a:rPr>
              <a:t> fid-</a:t>
            </a:r>
            <a:r>
              <a:rPr lang="en-US" sz="2640" i="1" dirty="0" err="1">
                <a:solidFill>
                  <a:srgbClr val="0066CC"/>
                </a:solidFill>
              </a:rPr>
              <a:t>dua'aa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i</a:t>
            </a:r>
            <a:r>
              <a:rPr lang="en-US" sz="2640" i="1" dirty="0">
                <a:solidFill>
                  <a:srgbClr val="0066CC"/>
                </a:solidFill>
              </a:rPr>
              <a:t>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38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اے میرے معبود! کیا تو اس پر رحم کرے گا جو تجھے پکارے تاکہ میں اپنی دعا تیرے حضور پیش کروں؟</a:t>
            </a:r>
            <a:endParaRPr sz="38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691670829"/>
      </p:ext>
    </p:extLst>
  </p:cSld>
  <p:clrMapOvr>
    <a:masterClrMapping/>
  </p:clrMapOvr>
  <p:transition advTm="6155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أَمْ أَنْتَ غَافِرٌ لِمَنْ بَكَاكَ فَأُسْرِعَ فِي الْبُكَاءِ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Wilt You forgive him who weeps to You that I should hurry to weep?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>
                <a:solidFill>
                  <a:srgbClr val="0066CC"/>
                </a:solidFill>
              </a:rPr>
              <a:t>am anta </a:t>
            </a:r>
            <a:r>
              <a:rPr lang="en-US" sz="2640" i="1" dirty="0" err="1">
                <a:solidFill>
                  <a:srgbClr val="0066CC"/>
                </a:solidFill>
              </a:rPr>
              <a:t>ghaafirul-limam-bakaaka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faas</a:t>
            </a:r>
            <a:r>
              <a:rPr lang="en-US" sz="2640" i="1" dirty="0">
                <a:solidFill>
                  <a:srgbClr val="0066CC"/>
                </a:solidFill>
              </a:rPr>
              <a:t>-ria' fil-</a:t>
            </a:r>
            <a:r>
              <a:rPr lang="en-US" sz="2640" i="1" dirty="0" err="1">
                <a:solidFill>
                  <a:srgbClr val="0066CC"/>
                </a:solidFill>
              </a:rPr>
              <a:t>bukaaa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i</a:t>
            </a:r>
            <a:r>
              <a:rPr lang="en-US" sz="2640" i="1" dirty="0">
                <a:solidFill>
                  <a:srgbClr val="0066CC"/>
                </a:solidFill>
              </a:rPr>
              <a:t>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یا  تو اسے  بخش دے گا جو تیرے سامنے روئے تاکہ میں گریہ کرنے  میں جلدی کروں؟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</p:spTree>
    <p:extLst>
      <p:ext uri="{BB962C8B-B14F-4D97-AF65-F5344CB8AC3E}">
        <p14:creationId xmlns:p14="http://schemas.microsoft.com/office/powerpoint/2010/main" val="2826890994"/>
      </p:ext>
    </p:extLst>
  </p:cSld>
  <p:clrMapOvr>
    <a:masterClrMapping/>
  </p:clrMapOvr>
  <p:transition advTm="6155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أَمْ أَنْتَ مُتَجَاوِزٌ عَمَّنْ عَفَّرَ لَكَ وَجْهَهُ تَذَلُّلاً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Will You show forbearance toward him who puts his face in the dust before You in lowliness?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>
                <a:solidFill>
                  <a:srgbClr val="0066CC"/>
                </a:solidFill>
              </a:rPr>
              <a:t>am anta </a:t>
            </a:r>
            <a:r>
              <a:rPr lang="en-US" sz="2640" i="1" dirty="0" err="1">
                <a:solidFill>
                  <a:srgbClr val="0066CC"/>
                </a:solidFill>
              </a:rPr>
              <a:t>mutjaawizun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a'm</a:t>
            </a:r>
            <a:r>
              <a:rPr lang="en-US" sz="2640" i="1" dirty="0">
                <a:solidFill>
                  <a:srgbClr val="0066CC"/>
                </a:solidFill>
              </a:rPr>
              <a:t>-man </a:t>
            </a:r>
            <a:r>
              <a:rPr lang="en-US" sz="2640" i="1" dirty="0" err="1">
                <a:solidFill>
                  <a:srgbClr val="0066CC"/>
                </a:solidFill>
              </a:rPr>
              <a:t>a'f-fara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laka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wj-hahoo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tad'al-lula</a:t>
            </a:r>
            <a:r>
              <a:rPr lang="en-US" sz="2640" i="1" dirty="0">
                <a:solidFill>
                  <a:srgbClr val="0066CC"/>
                </a:solidFill>
              </a:rPr>
              <a:t>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یا کیا تو اس پر درگزر کرے گا جو تیرے حضور  عاجزی سے اپنا چہرہ خاک  آلود  کرے؟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65603983"/>
      </p:ext>
    </p:extLst>
  </p:cSld>
  <p:clrMapOvr>
    <a:masterClrMapping/>
  </p:clrMapOvr>
  <p:transition advTm="6155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أَم أَنْتَ مُغْن</a:t>
            </a:r>
            <a:r>
              <a:rPr lang="ur-PK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ٍ</a:t>
            </a: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 مَنْ شَكَا إلَيْكَ فَقْرَهُ تَوَكُّلاً؟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Will You free him from need who complains to You of his indigent need with confidence?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>
                <a:solidFill>
                  <a:srgbClr val="0066CC"/>
                </a:solidFill>
              </a:rPr>
              <a:t>am anta </a:t>
            </a:r>
            <a:r>
              <a:rPr lang="en-US" sz="2640" i="1" dirty="0" err="1">
                <a:solidFill>
                  <a:srgbClr val="0066CC"/>
                </a:solidFill>
              </a:rPr>
              <a:t>mugh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nim</a:t>
            </a:r>
            <a:r>
              <a:rPr lang="en-US" sz="2640" i="1" dirty="0">
                <a:solidFill>
                  <a:srgbClr val="0066CC"/>
                </a:solidFill>
              </a:rPr>
              <a:t>-man </a:t>
            </a:r>
            <a:r>
              <a:rPr lang="en-US" sz="2640" i="1" dirty="0" err="1">
                <a:solidFill>
                  <a:srgbClr val="0066CC"/>
                </a:solidFill>
              </a:rPr>
              <a:t>shakaaa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ilay</a:t>
            </a:r>
            <a:r>
              <a:rPr lang="en-US" sz="2640" i="1" dirty="0">
                <a:solidFill>
                  <a:srgbClr val="0066CC"/>
                </a:solidFill>
              </a:rPr>
              <a:t>-ka </a:t>
            </a:r>
            <a:r>
              <a:rPr lang="en-US" sz="2640" i="1" dirty="0" err="1">
                <a:solidFill>
                  <a:srgbClr val="0066CC"/>
                </a:solidFill>
              </a:rPr>
              <a:t>faq-rahoo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tawak-kulaa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یا تو اسے بے نیاز کرے گا جس نے تجھ پر بھروسہ کرتے ہوئے اپنی محتاجی کا شکوہ کیا؟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49930008"/>
      </p:ext>
    </p:extLst>
  </p:cSld>
  <p:clrMapOvr>
    <a:masterClrMapping/>
  </p:clrMapOvr>
  <p:transition advTm="6155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إلهِي لاَ تُخيِّبْ مَنْ لا يَجدُ مُعْطِياً غَيْرَكَ،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My God, don’t disappoint him who finds no bestower other than You,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ilaahee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tukhay-yib</a:t>
            </a:r>
            <a:r>
              <a:rPr lang="en-US" sz="2640" i="1" dirty="0">
                <a:solidFill>
                  <a:srgbClr val="0066CC"/>
                </a:solidFill>
              </a:rPr>
              <a:t> mal-</a:t>
            </a:r>
            <a:r>
              <a:rPr lang="en-US" sz="2640" i="1" dirty="0" err="1">
                <a:solidFill>
                  <a:srgbClr val="0066CC"/>
                </a:solidFill>
              </a:rPr>
              <a:t>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yajidu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mua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t'eean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ghay-rak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اے میرے معبود! اسے مایوس نہ کر جسے تیرے سوا کوئی دینے والا نہ ملے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</p:spTree>
    <p:extLst>
      <p:ext uri="{BB962C8B-B14F-4D97-AF65-F5344CB8AC3E}">
        <p14:creationId xmlns:p14="http://schemas.microsoft.com/office/powerpoint/2010/main" val="2251291476"/>
      </p:ext>
    </p:extLst>
  </p:cSld>
  <p:clrMapOvr>
    <a:masterClrMapping/>
  </p:clrMapOvr>
  <p:transition advTm="6155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وَلاَ تَخْذُلْ مَنْ لا يَسْتَغْنِي عَنْكَ بِأَحَدٍ دُونَكَ.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don’t abandon him who cannot be freed from his need for You through less than You!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takh-d'ul</a:t>
            </a:r>
            <a:r>
              <a:rPr lang="en-US" sz="2640" i="1" dirty="0">
                <a:solidFill>
                  <a:srgbClr val="0066CC"/>
                </a:solidFill>
              </a:rPr>
              <a:t> mal-</a:t>
            </a:r>
            <a:r>
              <a:rPr lang="en-US" sz="2640" i="1" dirty="0" err="1">
                <a:solidFill>
                  <a:srgbClr val="0066CC"/>
                </a:solidFill>
              </a:rPr>
              <a:t>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yas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tagh</a:t>
            </a:r>
            <a:r>
              <a:rPr lang="en-US" sz="2640" i="1" dirty="0">
                <a:solidFill>
                  <a:srgbClr val="0066CC"/>
                </a:solidFill>
              </a:rPr>
              <a:t>-nee </a:t>
            </a:r>
            <a:r>
              <a:rPr lang="en-US" sz="2640" i="1" dirty="0" err="1">
                <a:solidFill>
                  <a:srgbClr val="0066CC"/>
                </a:solidFill>
              </a:rPr>
              <a:t>a'nka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bih'adin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doonak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اسےتنہا  نہ چھوڑ جو کسی کو بھی پا کر تجھ سے بے نیاز نہیں ہو سکتا۔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37579879"/>
      </p:ext>
    </p:extLst>
  </p:cSld>
  <p:clrMapOvr>
    <a:masterClrMapping/>
  </p:clrMapOvr>
  <p:transition advTm="6155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إلهِي فَصَلِّ عَلَى مُحَمَّد وَآلِهِ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My God, so bless Muhammad and his Household,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ilaahee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fas'al</a:t>
            </a:r>
            <a:r>
              <a:rPr lang="en-US" sz="2640" i="1" dirty="0">
                <a:solidFill>
                  <a:srgbClr val="0066CC"/>
                </a:solidFill>
              </a:rPr>
              <a:t>-li </a:t>
            </a:r>
            <a:r>
              <a:rPr lang="en-US" sz="2640" i="1" dirty="0" err="1">
                <a:solidFill>
                  <a:srgbClr val="0066CC"/>
                </a:solidFill>
              </a:rPr>
              <a:t>a'laa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muh'am-madiw-wa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aaalih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اے میرے معبود! پس محمد اور ان کی آل پر درود بھیج،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649314044"/>
      </p:ext>
    </p:extLst>
  </p:cSld>
  <p:clrMapOvr>
    <a:masterClrMapping/>
  </p:clrMapOvr>
  <p:transition advTm="6155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وَلاَ تُعْرِضْ عَنِّي وَقَدْ أَقْبَلْتُ عَلَيْكَ،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don’t turn away from me when I have turned my face toward You,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tua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riz</a:t>
            </a:r>
            <a:r>
              <a:rPr lang="en-US" sz="2640" i="1" dirty="0">
                <a:solidFill>
                  <a:srgbClr val="0066CC"/>
                </a:solidFill>
              </a:rPr>
              <a:t>'' </a:t>
            </a:r>
            <a:r>
              <a:rPr lang="en-US" sz="2640" i="1" dirty="0" err="1">
                <a:solidFill>
                  <a:srgbClr val="0066CC"/>
                </a:solidFill>
              </a:rPr>
              <a:t>a'n</a:t>
            </a:r>
            <a:r>
              <a:rPr lang="en-US" sz="2640" i="1" dirty="0">
                <a:solidFill>
                  <a:srgbClr val="0066CC"/>
                </a:solidFill>
              </a:rPr>
              <a:t>-nee </a:t>
            </a:r>
            <a:r>
              <a:rPr lang="en-US" sz="2640" i="1" dirty="0" err="1">
                <a:solidFill>
                  <a:srgbClr val="0066CC"/>
                </a:solidFill>
              </a:rPr>
              <a:t>waqad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aq-bal-tu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a'lay</a:t>
            </a:r>
            <a:r>
              <a:rPr lang="en-US" sz="2640" i="1" dirty="0">
                <a:solidFill>
                  <a:srgbClr val="0066CC"/>
                </a:solidFill>
              </a:rPr>
              <a:t>-k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مجھ سے رخ نہ پھیر جب میں تیری طرف متوجہ ہوا ہوں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419293151"/>
      </p:ext>
    </p:extLst>
  </p:cSld>
  <p:clrMapOvr>
    <a:masterClrMapping/>
  </p:clrMapOvr>
  <p:transition advTm="6155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وَيَا مَنْ إلَى ذِكْرِ إحْسَانِهِ يَفْزَعُ الْمُضْطَرُّونَ،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O He to the remembrance of whose beneficence the distressed flee!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yaa</a:t>
            </a:r>
            <a:r>
              <a:rPr lang="en-US" sz="2640" i="1" dirty="0">
                <a:solidFill>
                  <a:srgbClr val="0066CC"/>
                </a:solidFill>
              </a:rPr>
              <a:t> man </a:t>
            </a:r>
            <a:r>
              <a:rPr lang="en-US" sz="2640" i="1" dirty="0" err="1">
                <a:solidFill>
                  <a:srgbClr val="0066CC"/>
                </a:solidFill>
              </a:rPr>
              <a:t>ilaa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d'ik-ri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ih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saanihee</a:t>
            </a:r>
            <a:r>
              <a:rPr lang="en-US" sz="2640" i="1" dirty="0">
                <a:solidFill>
                  <a:srgbClr val="0066CC"/>
                </a:solidFill>
              </a:rPr>
              <a:t> yaf-zau'</a:t>
            </a:r>
            <a:r>
              <a:rPr lang="en-US" sz="2640" i="1" dirty="0" err="1">
                <a:solidFill>
                  <a:srgbClr val="0066CC"/>
                </a:solidFill>
              </a:rPr>
              <a:t>l-m</a:t>
            </a:r>
            <a:r>
              <a:rPr lang="en-US" sz="2640" i="1" dirty="0">
                <a:solidFill>
                  <a:srgbClr val="0066CC"/>
                </a:solidFill>
              </a:rPr>
              <a:t>uz''-t'ar-roon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اے وہ کہ جس کے احسان کے ذکر کی طرف بے بس لوگ بھاگتے ہیں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</p:spTree>
    <p:extLst>
      <p:ext uri="{BB962C8B-B14F-4D97-AF65-F5344CB8AC3E}">
        <p14:creationId xmlns:p14="http://schemas.microsoft.com/office/powerpoint/2010/main" val="3113238626"/>
      </p:ext>
    </p:extLst>
  </p:cSld>
  <p:clrMapOvr>
    <a:masterClrMapping/>
  </p:clrMapOvr>
  <p:transition advTm="6155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وَلا تَحْرِمْنِي وَقَـدْ رَغِبْتُ إلَيْكَ،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don’t deprive me when I have besought You,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tah</a:t>
            </a:r>
            <a:r>
              <a:rPr lang="en-US" sz="2640" i="1" dirty="0">
                <a:solidFill>
                  <a:srgbClr val="0066CC"/>
                </a:solidFill>
              </a:rPr>
              <a:t>'-rim-nee </a:t>
            </a:r>
            <a:r>
              <a:rPr lang="en-US" sz="2640" i="1" dirty="0" err="1">
                <a:solidFill>
                  <a:srgbClr val="0066CC"/>
                </a:solidFill>
              </a:rPr>
              <a:t>waqad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raghib-tu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ilay</a:t>
            </a:r>
            <a:r>
              <a:rPr lang="en-US" sz="2640" i="1" dirty="0">
                <a:solidFill>
                  <a:srgbClr val="0066CC"/>
                </a:solidFill>
              </a:rPr>
              <a:t>-k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مجھے محروم نہ کر جب میں نے تجھ سے رغبت کی ہے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342738060"/>
      </p:ext>
    </p:extLst>
  </p:cSld>
  <p:clrMapOvr>
    <a:masterClrMapping/>
  </p:clrMapOvr>
  <p:transition advTm="6155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وَلا تَجْبَهْنِي بِالرَّدِّ وَقَد</a:t>
            </a:r>
            <a:r>
              <a:rPr lang="ur-PK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ِ</a:t>
            </a: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 انْتَصَبْتُ بَيْنَ يَدَيْكَ.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>
              <a:buClr>
                <a:srgbClr val="0066CC"/>
              </a:buClr>
            </a:pPr>
            <a:r>
              <a:rPr lang="en-US" dirty="0">
                <a:solidFill>
                  <a:srgbClr val="0066CC"/>
                </a:solidFill>
              </a:rPr>
              <a:t>and slap not my brow with rejection when I have stood before You!</a:t>
            </a: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laa</a:t>
            </a:r>
            <a:r>
              <a:rPr lang="en-US" sz="2640" i="1" dirty="0">
                <a:solidFill>
                  <a:srgbClr val="0066CC"/>
                </a:solidFill>
              </a:rPr>
              <a:t> taj-bah-nee </a:t>
            </a:r>
            <a:r>
              <a:rPr lang="en-US" sz="2640" i="1" dirty="0" err="1">
                <a:solidFill>
                  <a:srgbClr val="0066CC"/>
                </a:solidFill>
              </a:rPr>
              <a:t>bir</a:t>
            </a:r>
            <a:r>
              <a:rPr lang="en-US" sz="2640" i="1" dirty="0">
                <a:solidFill>
                  <a:srgbClr val="0066CC"/>
                </a:solidFill>
              </a:rPr>
              <a:t>-rad-di </a:t>
            </a:r>
            <a:r>
              <a:rPr lang="en-US" sz="2640" i="1" dirty="0" err="1">
                <a:solidFill>
                  <a:srgbClr val="0066CC"/>
                </a:solidFill>
              </a:rPr>
              <a:t>waqadi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antas'ab-tu</a:t>
            </a:r>
            <a:r>
              <a:rPr lang="en-US" sz="2640" i="1" dirty="0">
                <a:solidFill>
                  <a:srgbClr val="0066CC"/>
                </a:solidFill>
              </a:rPr>
              <a:t> bay-</a:t>
            </a:r>
            <a:r>
              <a:rPr lang="en-US" sz="2640" i="1" dirty="0" err="1">
                <a:solidFill>
                  <a:srgbClr val="0066CC"/>
                </a:solidFill>
              </a:rPr>
              <a:t>na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yaday</a:t>
            </a:r>
            <a:r>
              <a:rPr lang="en-US" sz="2640" i="1" dirty="0">
                <a:solidFill>
                  <a:srgbClr val="0066CC"/>
                </a:solidFill>
              </a:rPr>
              <a:t>-k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میرے چہرے پر رد کرنے کا طمانچہ نہ مار جب میں تیرے سامنے کھڑا ہوں!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889765196"/>
      </p:ext>
    </p:extLst>
  </p:cSld>
  <p:clrMapOvr>
    <a:masterClrMapping/>
  </p:clrMapOvr>
  <p:transition advTm="6155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أَنْتَ الَّذِي وَصَفْتَ نَفْسَكَ بِالرَّحْمَةِ،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You art He who has described Himself by mercy,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antal-lad'ee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was'af</a:t>
            </a:r>
            <a:r>
              <a:rPr lang="en-US" sz="2640" i="1" dirty="0">
                <a:solidFill>
                  <a:srgbClr val="0066CC"/>
                </a:solidFill>
              </a:rPr>
              <a:t>-ta </a:t>
            </a:r>
            <a:r>
              <a:rPr lang="en-US" sz="2640" i="1" dirty="0" err="1">
                <a:solidFill>
                  <a:srgbClr val="0066CC"/>
                </a:solidFill>
              </a:rPr>
              <a:t>naf-saka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bir</a:t>
            </a:r>
            <a:r>
              <a:rPr lang="en-US" sz="2640" i="1" dirty="0">
                <a:solidFill>
                  <a:srgbClr val="0066CC"/>
                </a:solidFill>
              </a:rPr>
              <a:t>-rah'-</a:t>
            </a:r>
            <a:r>
              <a:rPr lang="en-US" sz="2640" i="1" dirty="0" err="1">
                <a:solidFill>
                  <a:srgbClr val="0066CC"/>
                </a:solidFill>
              </a:rPr>
              <a:t>mati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تو وہ ہے جس نے اپنے آپ کو رحمت سے متصف کیا ہے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04713174"/>
      </p:ext>
    </p:extLst>
  </p:cSld>
  <p:clrMapOvr>
    <a:masterClrMapping/>
  </p:clrMapOvr>
  <p:transition advTm="6155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فَصَلِّ عَلَى مُحَمَّد وَآلِهِ وَارْحَمْنِي،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so bless Muhammad and his Household and have mercy upon me!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fas'al</a:t>
            </a:r>
            <a:r>
              <a:rPr lang="en-US" sz="2640" i="1" dirty="0">
                <a:solidFill>
                  <a:srgbClr val="0066CC"/>
                </a:solidFill>
              </a:rPr>
              <a:t>-li </a:t>
            </a:r>
            <a:r>
              <a:rPr lang="en-US" sz="2640" i="1" dirty="0" err="1">
                <a:solidFill>
                  <a:srgbClr val="0066CC"/>
                </a:solidFill>
              </a:rPr>
              <a:t>a'laa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muh'am-madiw-wa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aaalihee</a:t>
            </a:r>
            <a:r>
              <a:rPr lang="en-US" sz="2640" i="1" dirty="0">
                <a:solidFill>
                  <a:srgbClr val="0066CC"/>
                </a:solidFill>
              </a:rPr>
              <a:t> war-</a:t>
            </a:r>
            <a:r>
              <a:rPr lang="en-US" sz="2640" i="1" dirty="0" err="1">
                <a:solidFill>
                  <a:srgbClr val="0066CC"/>
                </a:solidFill>
              </a:rPr>
              <a:t>h'am</a:t>
            </a:r>
            <a:r>
              <a:rPr lang="en-US" sz="2640" i="1" dirty="0">
                <a:solidFill>
                  <a:srgbClr val="0066CC"/>
                </a:solidFill>
              </a:rPr>
              <a:t>-nee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پس محمد اور ان کی آل پر درود بھیج اور مجھ پر رحم فرما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866489946"/>
      </p:ext>
    </p:extLst>
  </p:cSld>
  <p:clrMapOvr>
    <a:masterClrMapping/>
  </p:clrMapOvr>
  <p:transition advTm="6155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وَأَنْتَ الَّذِي سَمَّيْتَ نَفْسَكَ بِالعَفْوِ، فَاعْفُ عَنِّي.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You art He who has named Himself by pardon so pardon me!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antal-lad'ee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sam</a:t>
            </a:r>
            <a:r>
              <a:rPr lang="en-US" sz="2640" i="1" dirty="0">
                <a:solidFill>
                  <a:srgbClr val="0066CC"/>
                </a:solidFill>
              </a:rPr>
              <a:t>-may-ta </a:t>
            </a:r>
            <a:r>
              <a:rPr lang="en-US" sz="2640" i="1" dirty="0" err="1">
                <a:solidFill>
                  <a:srgbClr val="0066CC"/>
                </a:solidFill>
              </a:rPr>
              <a:t>naf-saka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bil-a'f-wi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faa</a:t>
            </a:r>
            <a:r>
              <a:rPr lang="en-US" sz="2640" i="1" dirty="0">
                <a:solidFill>
                  <a:srgbClr val="0066CC"/>
                </a:solidFill>
              </a:rPr>
              <a:t>'-fu </a:t>
            </a:r>
            <a:r>
              <a:rPr lang="en-US" sz="2640" i="1" dirty="0" err="1">
                <a:solidFill>
                  <a:srgbClr val="0066CC"/>
                </a:solidFill>
              </a:rPr>
              <a:t>a'n</a:t>
            </a:r>
            <a:r>
              <a:rPr lang="en-US" sz="2640" i="1" dirty="0">
                <a:solidFill>
                  <a:srgbClr val="0066CC"/>
                </a:solidFill>
              </a:rPr>
              <a:t>-nee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تو وہ ہے جس نے اپنے آپ کو معافی سے نام دیا، پس مجھے معاف کر دے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086846770"/>
      </p:ext>
    </p:extLst>
  </p:cSld>
  <p:clrMapOvr>
    <a:masterClrMapping/>
  </p:clrMapOvr>
  <p:transition advTm="6155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قَـدْ تَرَى يَـا إلهِي فَيْضَ دَمْعِي مِنْ خِيفَتِكَ،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You have seen, my God, the flow of my tears in fear of You,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qad</a:t>
            </a:r>
            <a:r>
              <a:rPr lang="en-US" sz="2640" i="1" dirty="0">
                <a:solidFill>
                  <a:srgbClr val="0066CC"/>
                </a:solidFill>
              </a:rPr>
              <a:t> t-</a:t>
            </a:r>
            <a:r>
              <a:rPr lang="en-US" sz="2640" i="1" dirty="0" err="1">
                <a:solidFill>
                  <a:srgbClr val="0066CC"/>
                </a:solidFill>
              </a:rPr>
              <a:t>taraa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yaaa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ilaahee</a:t>
            </a:r>
            <a:r>
              <a:rPr lang="en-US" sz="2640" i="1" dirty="0">
                <a:solidFill>
                  <a:srgbClr val="0066CC"/>
                </a:solidFill>
              </a:rPr>
              <a:t> fay-</a:t>
            </a:r>
            <a:r>
              <a:rPr lang="en-US" sz="2640" i="1" dirty="0" err="1">
                <a:solidFill>
                  <a:srgbClr val="0066CC"/>
                </a:solidFill>
              </a:rPr>
              <a:t>z''a</a:t>
            </a:r>
            <a:r>
              <a:rPr lang="en-US" sz="2640" i="1" dirty="0">
                <a:solidFill>
                  <a:srgbClr val="0066CC"/>
                </a:solidFill>
              </a:rPr>
              <a:t> dam-</a:t>
            </a:r>
            <a:r>
              <a:rPr lang="en-US" sz="2640" i="1" dirty="0" err="1">
                <a:solidFill>
                  <a:srgbClr val="0066CC"/>
                </a:solidFill>
              </a:rPr>
              <a:t>e'e</a:t>
            </a:r>
            <a:r>
              <a:rPr lang="en-US" sz="2640" i="1" dirty="0">
                <a:solidFill>
                  <a:srgbClr val="0066CC"/>
                </a:solidFill>
              </a:rPr>
              <a:t> min </a:t>
            </a:r>
            <a:r>
              <a:rPr lang="en-US" sz="2640" i="1" dirty="0" err="1">
                <a:solidFill>
                  <a:srgbClr val="0066CC"/>
                </a:solidFill>
              </a:rPr>
              <a:t>kheefatik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اے میرے معبود! تو نے اپنے خوف سے  میرے آنسوؤں کا بہاؤ دیکھ</a:t>
            </a:r>
            <a:r>
              <a:rPr lang="en-US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 </a:t>
            </a: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لیا ہے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310341777"/>
      </p:ext>
    </p:extLst>
  </p:cSld>
  <p:clrMapOvr>
    <a:masterClrMapping/>
  </p:clrMapOvr>
  <p:transition advTm="6155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وَوَجِيبَ قَلْبِي مِنْ خَشْيَتِكَ،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the throbbing of my heart in dread of You,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wajeeba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qal</a:t>
            </a:r>
            <a:r>
              <a:rPr lang="en-US" sz="2640" i="1" dirty="0">
                <a:solidFill>
                  <a:srgbClr val="0066CC"/>
                </a:solidFill>
              </a:rPr>
              <a:t>-bee min khash-</a:t>
            </a:r>
            <a:r>
              <a:rPr lang="en-US" sz="2640" i="1" dirty="0" err="1">
                <a:solidFill>
                  <a:srgbClr val="0066CC"/>
                </a:solidFill>
              </a:rPr>
              <a:t>yatik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میرے دل کی دھڑکن کو اپنی خشیت سے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715246899"/>
      </p:ext>
    </p:extLst>
  </p:cSld>
  <p:clrMapOvr>
    <a:masterClrMapping/>
  </p:clrMapOvr>
  <p:transition advTm="6155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وَانْتِفَاضَ جَوَارِحِي مِنْ هَيْبَتِكَ،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the infirmity of my limbs in awe of You.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nl-NL" sz="2640" i="1" dirty="0">
                <a:solidFill>
                  <a:srgbClr val="0066CC"/>
                </a:solidFill>
              </a:rPr>
              <a:t>wantifaaz''a jawaarih'ee min hay-batik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میرے اعضا کی کپکپاہٹ کو اپنی ہیبت سے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767867146"/>
      </p:ext>
    </p:extLst>
  </p:cSld>
  <p:clrMapOvr>
    <a:masterClrMapping/>
  </p:clrMapOvr>
  <p:transition advTm="6155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كُلُّ ذَلِكَ حَيآءً مِنِّي لِسُوءِ عَمَلِي،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All this from my shame before You because of my evil works!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kul-lu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d'alika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h'ayaaa</a:t>
            </a:r>
            <a:r>
              <a:rPr lang="en-US" sz="2640" i="1" dirty="0">
                <a:solidFill>
                  <a:srgbClr val="0066CC"/>
                </a:solidFill>
              </a:rPr>
              <a:t>-am-min-nee </a:t>
            </a:r>
            <a:r>
              <a:rPr lang="en-US" sz="2640" i="1" dirty="0" err="1">
                <a:solidFill>
                  <a:srgbClr val="0066CC"/>
                </a:solidFill>
              </a:rPr>
              <a:t>bisooo-i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a'malee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یہ سب میرے برے اعمال پر شرمندگی کی وجہ سے ہے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179089931"/>
      </p:ext>
    </p:extLst>
  </p:cSld>
  <p:clrMapOvr>
    <a:masterClrMapping/>
  </p:clrMapOvr>
  <p:transition advTm="6155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وَلِذَاكَ خَمَدَ صَوْتِي عَنِ الْجَارِ إلَيْكَ،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So my voice has become silent, no longer crying to You,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lid'alik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khamada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s'aw</a:t>
            </a:r>
            <a:r>
              <a:rPr lang="en-US" sz="2640" i="1" dirty="0">
                <a:solidFill>
                  <a:srgbClr val="0066CC"/>
                </a:solidFill>
              </a:rPr>
              <a:t>-tee </a:t>
            </a:r>
            <a:r>
              <a:rPr lang="en-US" sz="2640" i="1" dirty="0" err="1">
                <a:solidFill>
                  <a:srgbClr val="0066CC"/>
                </a:solidFill>
              </a:rPr>
              <a:t>a'nil-jaa-ri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ilay</a:t>
            </a:r>
            <a:r>
              <a:rPr lang="en-US" sz="2640" i="1" dirty="0">
                <a:solidFill>
                  <a:srgbClr val="0066CC"/>
                </a:solidFill>
              </a:rPr>
              <a:t>-k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اس لیے میری آواز تجھ سے فریاد کرنے سے خاموش ہو گئی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560613362"/>
      </p:ext>
    </p:extLst>
  </p:cSld>
  <p:clrMapOvr>
    <a:masterClrMapping/>
  </p:clrMapOvr>
  <p:transition advTm="6155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وَيَا مَنْ لِخِيفَتِهِ يَنْتَحِبُ الْخَاطِئُونَ،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O He in fear of whom the offenders weep!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yaa</a:t>
            </a:r>
            <a:r>
              <a:rPr lang="en-US" sz="2640" i="1" dirty="0">
                <a:solidFill>
                  <a:srgbClr val="0066CC"/>
                </a:solidFill>
              </a:rPr>
              <a:t> mal-</a:t>
            </a:r>
            <a:r>
              <a:rPr lang="en-US" sz="2640" i="1" dirty="0" err="1">
                <a:solidFill>
                  <a:srgbClr val="0066CC"/>
                </a:solidFill>
              </a:rPr>
              <a:t>likheefatihee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yantah'ibul-khaat'i-oon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اے وہ کہ جس کے خوف سے خطاکار گریہ کرتے  ہیں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</p:spTree>
    <p:extLst>
      <p:ext uri="{BB962C8B-B14F-4D97-AF65-F5344CB8AC3E}">
        <p14:creationId xmlns:p14="http://schemas.microsoft.com/office/powerpoint/2010/main" val="455132366"/>
      </p:ext>
    </p:extLst>
  </p:cSld>
  <p:clrMapOvr>
    <a:masterClrMapping/>
  </p:clrMapOvr>
  <p:transition advTm="6155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وَكَلَّ لِسَانِي عَنْ مُنَاجَاتِكَ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my tongue has gone dumb, no longer whispering in prayer.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kal</a:t>
            </a:r>
            <a:r>
              <a:rPr lang="en-US" sz="2640" i="1" dirty="0">
                <a:solidFill>
                  <a:srgbClr val="0066CC"/>
                </a:solidFill>
              </a:rPr>
              <a:t>-la </a:t>
            </a:r>
            <a:r>
              <a:rPr lang="en-US" sz="2640" i="1" dirty="0" err="1">
                <a:solidFill>
                  <a:srgbClr val="0066CC"/>
                </a:solidFill>
              </a:rPr>
              <a:t>lisaanee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a'm-munaajaatik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میری زبان تجھ سے  مناجات کرنے  سے گنگ ہو گئی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87814330"/>
      </p:ext>
    </p:extLst>
  </p:cSld>
  <p:clrMapOvr>
    <a:masterClrMapping/>
  </p:clrMapOvr>
  <p:transition advTm="6155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يَا إلهِي فَلَكَ الْحَمْدُ، فَكَم مِنْ عَائِبَةٍ سَتَرْتَهَا عَلَيَّ فَلَم تَفْضَحْنِي،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My God, so to You belongs praise! How many of my flaws have You covered over without exposing me!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36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اے میرے معبود! تیرے لیے ہی حمد ہے، کتنے ہی میرے عیب تو نے چھپا دیے اور مجھے رسوا نہ کیا</a:t>
            </a:r>
            <a:endParaRPr sz="36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yaaa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ilaahee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falakal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h'am</a:t>
            </a:r>
            <a:r>
              <a:rPr lang="en-US" sz="2640" i="1" dirty="0">
                <a:solidFill>
                  <a:srgbClr val="0066CC"/>
                </a:solidFill>
              </a:rPr>
              <a:t>-d </a:t>
            </a:r>
            <a:r>
              <a:rPr lang="en-US" sz="2640" i="1" dirty="0" err="1">
                <a:solidFill>
                  <a:srgbClr val="0066CC"/>
                </a:solidFill>
              </a:rPr>
              <a:t>fakam</a:t>
            </a:r>
            <a:r>
              <a:rPr lang="en-US" sz="2640" i="1" dirty="0">
                <a:solidFill>
                  <a:srgbClr val="0066CC"/>
                </a:solidFill>
              </a:rPr>
              <a:t> min </a:t>
            </a:r>
            <a:r>
              <a:rPr lang="en-US" sz="2640" i="1" dirty="0" err="1">
                <a:solidFill>
                  <a:srgbClr val="0066CC"/>
                </a:solidFill>
              </a:rPr>
              <a:t>a'aa-ibatin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satar-tahaa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a'lay-ya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falam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taf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z''ah</a:t>
            </a:r>
            <a:r>
              <a:rPr lang="en-US" sz="2640" i="1" dirty="0">
                <a:solidFill>
                  <a:srgbClr val="0066CC"/>
                </a:solidFill>
              </a:rPr>
              <a:t>'-nee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86239079"/>
      </p:ext>
    </p:extLst>
  </p:cSld>
  <p:clrMapOvr>
    <a:masterClrMapping/>
  </p:clrMapOvr>
  <p:transition advTm="6155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وَكَمْ مِنْ ذنْبِ غَطَّيْتَهُ عَلَيَّ فَلَمْ تَشْهَرْنِي،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How many of my sins You have cloaked without making me notorious!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kam</a:t>
            </a:r>
            <a:r>
              <a:rPr lang="en-US" sz="2640" i="1" dirty="0">
                <a:solidFill>
                  <a:srgbClr val="0066CC"/>
                </a:solidFill>
              </a:rPr>
              <a:t> min </a:t>
            </a:r>
            <a:r>
              <a:rPr lang="en-US" sz="2640" i="1" dirty="0" err="1">
                <a:solidFill>
                  <a:srgbClr val="0066CC"/>
                </a:solidFill>
              </a:rPr>
              <a:t>d'ambin</a:t>
            </a:r>
            <a:r>
              <a:rPr lang="en-US" sz="2640" i="1" dirty="0">
                <a:solidFill>
                  <a:srgbClr val="0066CC"/>
                </a:solidFill>
              </a:rPr>
              <a:t> ghat'-</a:t>
            </a:r>
            <a:r>
              <a:rPr lang="en-US" sz="2640" i="1" dirty="0" err="1">
                <a:solidFill>
                  <a:srgbClr val="0066CC"/>
                </a:solidFill>
              </a:rPr>
              <a:t>t'ay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tahoo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a'lay-ya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falam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tash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har</a:t>
            </a:r>
            <a:r>
              <a:rPr lang="en-US" sz="2640" i="1" dirty="0">
                <a:solidFill>
                  <a:srgbClr val="0066CC"/>
                </a:solidFill>
              </a:rPr>
              <a:t>-nee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کتنے ہی میرے گناہ تو نے ڈھانپ دیے اور مجھے بدنام نہیں کیا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189640865"/>
      </p:ext>
    </p:extLst>
  </p:cSld>
  <p:clrMapOvr>
    <a:masterClrMapping/>
  </p:clrMapOvr>
  <p:transition advTm="6155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وَكَمْ مِنْ شَائِبَة أَلْمَمْتُ بِهَا فَلَمْ تَهْتِكْ عَنِّي سِتْرَهَا،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How many faults I have committed, yet You did not tear away from me their covering,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kam</a:t>
            </a:r>
            <a:r>
              <a:rPr lang="en-US" sz="2640" i="1" dirty="0">
                <a:solidFill>
                  <a:srgbClr val="0066CC"/>
                </a:solidFill>
              </a:rPr>
              <a:t> min </a:t>
            </a:r>
            <a:r>
              <a:rPr lang="en-US" sz="2640" i="1" dirty="0" err="1">
                <a:solidFill>
                  <a:srgbClr val="0066CC"/>
                </a:solidFill>
              </a:rPr>
              <a:t>shaaa-ibatin</a:t>
            </a:r>
            <a:r>
              <a:rPr lang="en-US" sz="2640" i="1" dirty="0">
                <a:solidFill>
                  <a:srgbClr val="0066CC"/>
                </a:solidFill>
              </a:rPr>
              <a:t> al-mam-</a:t>
            </a:r>
            <a:r>
              <a:rPr lang="en-US" sz="2640" i="1" dirty="0" err="1">
                <a:solidFill>
                  <a:srgbClr val="0066CC"/>
                </a:solidFill>
              </a:rPr>
              <a:t>tu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bihaa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falam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tah</a:t>
            </a:r>
            <a:r>
              <a:rPr lang="en-US" sz="2640" i="1" dirty="0">
                <a:solidFill>
                  <a:srgbClr val="0066CC"/>
                </a:solidFill>
              </a:rPr>
              <a:t>-tik </a:t>
            </a:r>
            <a:r>
              <a:rPr lang="en-US" sz="2640" i="1" dirty="0" err="1">
                <a:solidFill>
                  <a:srgbClr val="0066CC"/>
                </a:solidFill>
              </a:rPr>
              <a:t>a'n</a:t>
            </a:r>
            <a:r>
              <a:rPr lang="en-US" sz="2640" i="1" dirty="0">
                <a:solidFill>
                  <a:srgbClr val="0066CC"/>
                </a:solidFill>
              </a:rPr>
              <a:t>-nee sit-</a:t>
            </a:r>
            <a:r>
              <a:rPr lang="en-US" sz="2640" i="1" dirty="0" err="1">
                <a:solidFill>
                  <a:srgbClr val="0066CC"/>
                </a:solidFill>
              </a:rPr>
              <a:t>rahaa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کتنی ہی خطائیں میں نے کیں مگر تو نے ان کا پردہ چاک </a:t>
            </a:r>
            <a:r>
              <a:rPr lang="en-US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 </a:t>
            </a: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نہ کیا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757699273"/>
      </p:ext>
    </p:extLst>
  </p:cSld>
  <p:clrMapOvr>
    <a:masterClrMapping/>
  </p:clrMapOvr>
  <p:transition advTm="6155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وَلَمْ تُقَلِّدْنِي مَكْرُوهَ شَنَارِهَا،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You did not collar me with their detested disgrace,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lam </a:t>
            </a:r>
            <a:r>
              <a:rPr lang="en-US" sz="2640" i="1" dirty="0" err="1">
                <a:solidFill>
                  <a:srgbClr val="0066CC"/>
                </a:solidFill>
              </a:rPr>
              <a:t>tuqal</a:t>
            </a:r>
            <a:r>
              <a:rPr lang="en-US" sz="2640" i="1" dirty="0">
                <a:solidFill>
                  <a:srgbClr val="0066CC"/>
                </a:solidFill>
              </a:rPr>
              <a:t>-lid-nee </a:t>
            </a:r>
            <a:r>
              <a:rPr lang="en-US" sz="2640" i="1" dirty="0" err="1">
                <a:solidFill>
                  <a:srgbClr val="0066CC"/>
                </a:solidFill>
              </a:rPr>
              <a:t>mak-rooha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shanaarihaa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نہ مجھے ان کی نفرت انگیز رسوائی  کا طوق پہنایا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69376489"/>
      </p:ext>
    </p:extLst>
  </p:cSld>
  <p:clrMapOvr>
    <a:masterClrMapping/>
  </p:clrMapOvr>
  <p:transition advTm="6155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وَلَمْ تُبْدِ سَوْأَتِهَا لِمَنْ يَلْتَمِسُ مَعَايِبِي مِنْ جِيْرَتِي،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or make their </a:t>
            </a:r>
            <a:r>
              <a:rPr lang="en-US" dirty="0" err="1">
                <a:solidFill>
                  <a:srgbClr val="0066CC"/>
                </a:solidFill>
              </a:rPr>
              <a:t>dishonour</a:t>
            </a:r>
            <a:r>
              <a:rPr lang="en-US" dirty="0">
                <a:solidFill>
                  <a:srgbClr val="0066CC"/>
                </a:solidFill>
              </a:rPr>
              <a:t> plain to those of my </a:t>
            </a:r>
            <a:r>
              <a:rPr lang="en-US" dirty="0" err="1">
                <a:solidFill>
                  <a:srgbClr val="0066CC"/>
                </a:solidFill>
              </a:rPr>
              <a:t>neighbours</a:t>
            </a:r>
            <a:r>
              <a:rPr lang="en-US" dirty="0">
                <a:solidFill>
                  <a:srgbClr val="0066CC"/>
                </a:solidFill>
              </a:rPr>
              <a:t> who search for my defects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lam tub-di saw-</a:t>
            </a:r>
            <a:r>
              <a:rPr lang="en-US" sz="2640" i="1" dirty="0" err="1">
                <a:solidFill>
                  <a:srgbClr val="0066CC"/>
                </a:solidFill>
              </a:rPr>
              <a:t>aaatihaa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limay-yal-tamisu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maa'ayibee</a:t>
            </a:r>
            <a:r>
              <a:rPr lang="en-US" sz="2640" i="1" dirty="0">
                <a:solidFill>
                  <a:srgbClr val="0066CC"/>
                </a:solidFill>
              </a:rPr>
              <a:t> min </a:t>
            </a:r>
            <a:r>
              <a:rPr lang="en-US" sz="2640" i="1" dirty="0" err="1">
                <a:solidFill>
                  <a:srgbClr val="0066CC"/>
                </a:solidFill>
              </a:rPr>
              <a:t>jeeratee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نہ اُن کی برائی کو</a:t>
            </a:r>
            <a:r>
              <a:rPr lang="en-US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 </a:t>
            </a: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میرےاُن  پڑوسیوں پر ظاہر کیا جو میرے عیب ٹٹولتے ہیں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571948730"/>
      </p:ext>
    </p:extLst>
  </p:cSld>
  <p:clrMapOvr>
    <a:masterClrMapping/>
  </p:clrMapOvr>
  <p:transition advTm="6155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وَحَسَدَةِ نِعْمَتِكَ عِنْدِي،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to those who envy Your </a:t>
            </a:r>
            <a:r>
              <a:rPr lang="en-US" dirty="0" err="1">
                <a:solidFill>
                  <a:srgbClr val="0066CC"/>
                </a:solidFill>
              </a:rPr>
              <a:t>favour</a:t>
            </a:r>
            <a:r>
              <a:rPr lang="en-US" dirty="0">
                <a:solidFill>
                  <a:srgbClr val="0066CC"/>
                </a:solidFill>
              </a:rPr>
              <a:t> toward me!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h'asadati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nia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matika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i'ndee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نہ ان پر جو مجھ پر تیری نعمت سے حسد کرتے ہیں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209307520"/>
      </p:ext>
    </p:extLst>
  </p:cSld>
  <p:clrMapOvr>
    <a:masterClrMapping/>
  </p:clrMapOvr>
  <p:transition advTm="6155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ثُمَّ لَمْ يَنْهَنِي ذَلِكَ عَنْ أَنْ جَرَيْتُ إلَى سُوءِ مَا عَهِدْتَ مِنّي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But that did not prevent me from passing on to the evil that You know from me!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thum</a:t>
            </a:r>
            <a:r>
              <a:rPr lang="en-US" sz="2640" i="1" dirty="0">
                <a:solidFill>
                  <a:srgbClr val="0066CC"/>
                </a:solidFill>
              </a:rPr>
              <a:t>-ma lam </a:t>
            </a:r>
            <a:r>
              <a:rPr lang="en-US" sz="2640" i="1" dirty="0" err="1">
                <a:solidFill>
                  <a:srgbClr val="0066CC"/>
                </a:solidFill>
              </a:rPr>
              <a:t>yan-hanee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d'alika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a'n</a:t>
            </a:r>
            <a:r>
              <a:rPr lang="en-US" sz="2640" i="1" dirty="0">
                <a:solidFill>
                  <a:srgbClr val="0066CC"/>
                </a:solidFill>
              </a:rPr>
              <a:t> an </a:t>
            </a:r>
            <a:r>
              <a:rPr lang="en-US" sz="2640" i="1" dirty="0" err="1">
                <a:solidFill>
                  <a:srgbClr val="0066CC"/>
                </a:solidFill>
              </a:rPr>
              <a:t>jaray-tu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sooo-i</a:t>
            </a:r>
            <a:r>
              <a:rPr lang="en-US" sz="2640" i="1" dirty="0">
                <a:solidFill>
                  <a:srgbClr val="0066CC"/>
                </a:solidFill>
              </a:rPr>
              <a:t> maa </a:t>
            </a:r>
            <a:r>
              <a:rPr lang="en-US" sz="2640" i="1" dirty="0" err="1">
                <a:solidFill>
                  <a:srgbClr val="0066CC"/>
                </a:solidFill>
              </a:rPr>
              <a:t>a'hit</a:t>
            </a:r>
            <a:r>
              <a:rPr lang="en-US" sz="2640" i="1" dirty="0">
                <a:solidFill>
                  <a:srgbClr val="0066CC"/>
                </a:solidFill>
              </a:rPr>
              <a:t>-ta min-nee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پھر بھی اس نے مجھے اس برائی</a:t>
            </a:r>
            <a:r>
              <a:rPr lang="en-US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 </a:t>
            </a: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کی طرف بڑھنے سے نہ روکا جسے تو مجھ سے جانتا ہے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808310302"/>
      </p:ext>
    </p:extLst>
  </p:cSld>
  <p:clrMapOvr>
    <a:masterClrMapping/>
  </p:clrMapOvr>
  <p:transition advTm="6155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فَمَنْ أَجْهَلُ مِنِّي يَا إلهِيْ بِرُشْدِهِ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So who is more ignorant than I, my God, of his own right conduct?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faman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aj-halu</a:t>
            </a:r>
            <a:r>
              <a:rPr lang="en-US" sz="2640" i="1" dirty="0">
                <a:solidFill>
                  <a:srgbClr val="0066CC"/>
                </a:solidFill>
              </a:rPr>
              <a:t> min-nee </a:t>
            </a:r>
            <a:r>
              <a:rPr lang="en-US" sz="2640" i="1" dirty="0" err="1">
                <a:solidFill>
                  <a:srgbClr val="0066CC"/>
                </a:solidFill>
              </a:rPr>
              <a:t>yaaa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ilaahee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birush-dihi</a:t>
            </a:r>
            <a:r>
              <a:rPr lang="en-US" sz="2640" i="1" dirty="0">
                <a:solidFill>
                  <a:srgbClr val="0066CC"/>
                </a:solidFill>
              </a:rPr>
              <a:t>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تو مجھ سے زیادہ کون جاہل ہے، اے میرے معبود، اپنی ہدایت کے بارے میں؟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272750072"/>
      </p:ext>
    </p:extLst>
  </p:cSld>
  <p:clrMapOvr>
    <a:masterClrMapping/>
  </p:clrMapOvr>
  <p:transition advTm="6155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وَمَنْ أَغْفَلُ مِنِّي عَنْ حَظِّهِ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Who is more heedless than I of his own good fortune?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sv-SE" sz="2640" i="1" dirty="0">
                <a:solidFill>
                  <a:srgbClr val="0066CC"/>
                </a:solidFill>
              </a:rPr>
              <a:t>waman agh-falu min-nee a'n h'az'-z'ihi?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مجھ سے زیادہ کون غافل ہے اپنی بھلائی سے؟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342128569"/>
      </p:ext>
    </p:extLst>
  </p:cSld>
  <p:clrMapOvr>
    <a:masterClrMapping/>
  </p:clrMapOvr>
  <p:transition advTm="6155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يَا اُنْسَ كُلِّ مُسْتَوْحِشٍ غَرِي</a:t>
            </a:r>
            <a:r>
              <a:rPr lang="ur-PK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بٍ</a:t>
            </a:r>
            <a:endParaRPr lang="ar-AE" sz="6819" dirty="0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O Comfort of every lonely stranger!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yaaa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unsa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kul</a:t>
            </a:r>
            <a:r>
              <a:rPr lang="en-US" sz="2640" i="1" dirty="0">
                <a:solidFill>
                  <a:srgbClr val="0066CC"/>
                </a:solidFill>
              </a:rPr>
              <a:t>-li </a:t>
            </a:r>
            <a:r>
              <a:rPr lang="en-US" sz="2640" i="1" dirty="0" err="1">
                <a:solidFill>
                  <a:srgbClr val="0066CC"/>
                </a:solidFill>
              </a:rPr>
              <a:t>mus</a:t>
            </a:r>
            <a:r>
              <a:rPr lang="en-US" sz="2640" i="1" dirty="0">
                <a:solidFill>
                  <a:srgbClr val="0066CC"/>
                </a:solidFill>
              </a:rPr>
              <a:t>-taw-</a:t>
            </a:r>
            <a:r>
              <a:rPr lang="en-US" sz="2640" i="1" dirty="0" err="1">
                <a:solidFill>
                  <a:srgbClr val="0066CC"/>
                </a:solidFill>
              </a:rPr>
              <a:t>h'ishin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ghareeb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اے ہروحشت زدہ مسافر کے مونس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545409717"/>
      </p:ext>
    </p:extLst>
  </p:cSld>
  <p:clrMapOvr>
    <a:masterClrMapping/>
  </p:clrMapOvr>
  <p:transition advTm="6155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وَمَنْ أَبْعَدُ مِنِّي مِنِ اسْتِصْلاَحِ نَفْسِهِ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Who is further than I from seeking to set himself right?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waman</a:t>
            </a:r>
            <a:r>
              <a:rPr lang="en-US" sz="2640" i="1" dirty="0">
                <a:solidFill>
                  <a:srgbClr val="0066CC"/>
                </a:solidFill>
              </a:rPr>
              <a:t> ab-</a:t>
            </a:r>
            <a:r>
              <a:rPr lang="en-US" sz="2640" i="1" dirty="0" err="1">
                <a:solidFill>
                  <a:srgbClr val="0066CC"/>
                </a:solidFill>
              </a:rPr>
              <a:t>a'du</a:t>
            </a:r>
            <a:r>
              <a:rPr lang="en-US" sz="2640" i="1" dirty="0">
                <a:solidFill>
                  <a:srgbClr val="0066CC"/>
                </a:solidFill>
              </a:rPr>
              <a:t> min-nee mini as-</a:t>
            </a:r>
            <a:r>
              <a:rPr lang="en-US" sz="2640" i="1" dirty="0" err="1">
                <a:solidFill>
                  <a:srgbClr val="0066CC"/>
                </a:solidFill>
              </a:rPr>
              <a:t>tis'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laahee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naf-sihi</a:t>
            </a:r>
            <a:r>
              <a:rPr lang="en-US" sz="2640" i="1" dirty="0">
                <a:solidFill>
                  <a:srgbClr val="0066CC"/>
                </a:solidFill>
              </a:rPr>
              <a:t>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مجھ سے زیادہ اپنے نفس کی  اصلاح سے کون دور ہے؟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105132411"/>
      </p:ext>
    </p:extLst>
  </p:cSld>
  <p:clrMapOvr>
    <a:masterClrMapping/>
  </p:clrMapOvr>
  <p:transition advTm="6155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حِيْنَ اُنْفِقُ مَا أَجْرَيْتَ عَلَيَّ مِنْ رِزْقِكَ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For I spend the provision You deliver to me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h'eena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unfiqu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maaa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sj</a:t>
            </a:r>
            <a:r>
              <a:rPr lang="en-US" sz="2640" i="1" dirty="0">
                <a:solidFill>
                  <a:srgbClr val="0066CC"/>
                </a:solidFill>
              </a:rPr>
              <a:t>-ray-ta </a:t>
            </a:r>
            <a:r>
              <a:rPr lang="en-US" sz="2640" i="1" dirty="0" err="1">
                <a:solidFill>
                  <a:srgbClr val="0066CC"/>
                </a:solidFill>
              </a:rPr>
              <a:t>a'lay-ya</a:t>
            </a:r>
            <a:r>
              <a:rPr lang="en-US" sz="2640" i="1" dirty="0">
                <a:solidFill>
                  <a:srgbClr val="0066CC"/>
                </a:solidFill>
              </a:rPr>
              <a:t> mir-</a:t>
            </a:r>
            <a:r>
              <a:rPr lang="en-US" sz="2640" i="1" dirty="0" err="1">
                <a:solidFill>
                  <a:srgbClr val="0066CC"/>
                </a:solidFill>
              </a:rPr>
              <a:t>riz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qika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کہ میں تیرے دیے ہوئے رزق کو خرچ کرتا ہوں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915116098"/>
      </p:ext>
    </p:extLst>
  </p:cSld>
  <p:clrMapOvr>
    <a:masterClrMapping/>
  </p:clrMapOvr>
  <p:transition advTm="6155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فِيمَا نَهَيْتَنِي عَنْهُ مِنْ مَعْصِيَتِكَ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in the disobedience You have prohibited to me!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feemaa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nahay-tanee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a'n-hoo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mim</a:t>
            </a:r>
            <a:r>
              <a:rPr lang="en-US" sz="2640" i="1" dirty="0">
                <a:solidFill>
                  <a:srgbClr val="0066CC"/>
                </a:solidFill>
              </a:rPr>
              <a:t>-maa'-</a:t>
            </a:r>
            <a:r>
              <a:rPr lang="en-US" sz="2640" i="1" dirty="0" err="1">
                <a:solidFill>
                  <a:srgbClr val="0066CC"/>
                </a:solidFill>
              </a:rPr>
              <a:t>s'eeatik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36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اس نافرمانی   میں جس سے تو نے مجھے روکا ہے،</a:t>
            </a: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468401097"/>
      </p:ext>
    </p:extLst>
  </p:cSld>
  <p:clrMapOvr>
    <a:masterClrMapping/>
  </p:clrMapOvr>
  <p:transition advTm="6155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وَمَنْ أَبْعَدُ غَوْراً فِي الْبَاطِلِ وَأَشَدُّ إقْدَاماً عَلَى السُّوءِ مِنّي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Who sinks more deeply into falsehood and is more intensely audacious in evil than I?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man ab-</a:t>
            </a:r>
            <a:r>
              <a:rPr lang="en-US" sz="2640" i="1" dirty="0" err="1">
                <a:solidFill>
                  <a:srgbClr val="0066CC"/>
                </a:solidFill>
              </a:rPr>
              <a:t>a'du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ghaw</a:t>
            </a:r>
            <a:r>
              <a:rPr lang="en-US" sz="2640" i="1" dirty="0">
                <a:solidFill>
                  <a:srgbClr val="0066CC"/>
                </a:solidFill>
              </a:rPr>
              <a:t>-ran fil-</a:t>
            </a:r>
            <a:r>
              <a:rPr lang="en-US" sz="2640" i="1" dirty="0" err="1">
                <a:solidFill>
                  <a:srgbClr val="0066CC"/>
                </a:solidFill>
              </a:rPr>
              <a:t>baat'il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ashad</a:t>
            </a:r>
            <a:r>
              <a:rPr lang="en-US" sz="2640" i="1" dirty="0">
                <a:solidFill>
                  <a:srgbClr val="0066CC"/>
                </a:solidFill>
              </a:rPr>
              <a:t>-du </a:t>
            </a:r>
            <a:r>
              <a:rPr lang="en-US" sz="2640" i="1" dirty="0" err="1">
                <a:solidFill>
                  <a:srgbClr val="0066CC"/>
                </a:solidFill>
              </a:rPr>
              <a:t>iq-daaman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a'laas-sooo-i</a:t>
            </a:r>
            <a:r>
              <a:rPr lang="en-US" sz="2640" i="1" dirty="0">
                <a:solidFill>
                  <a:srgbClr val="0066CC"/>
                </a:solidFill>
              </a:rPr>
              <a:t> min-nee?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مجھ سے بڑھ کر کون باطل میں ڈوب جانے والا اور برائی پر دلیر ہونے والا ہے؟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214256200"/>
      </p:ext>
    </p:extLst>
  </p:cSld>
  <p:clrMapOvr>
    <a:masterClrMapping/>
  </p:clrMapOvr>
  <p:transition advTm="6155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حِينَ أَقِفُ بَيْنَ دَعْوَتِكَ وَدَعْوَةِ الشَّيْطَانِ،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For I hesitate between Your call and the call of Satan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h'eena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aqifu</a:t>
            </a:r>
            <a:r>
              <a:rPr lang="en-US" sz="2640" i="1" dirty="0">
                <a:solidFill>
                  <a:srgbClr val="0066CC"/>
                </a:solidFill>
              </a:rPr>
              <a:t> bay-</a:t>
            </a:r>
            <a:r>
              <a:rPr lang="en-US" sz="2640" i="1" dirty="0" err="1">
                <a:solidFill>
                  <a:srgbClr val="0066CC"/>
                </a:solidFill>
              </a:rPr>
              <a:t>na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daa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watika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daa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watish</a:t>
            </a:r>
            <a:r>
              <a:rPr lang="en-US" sz="2640" i="1" dirty="0">
                <a:solidFill>
                  <a:srgbClr val="0066CC"/>
                </a:solidFill>
              </a:rPr>
              <a:t>-shay-</a:t>
            </a:r>
            <a:r>
              <a:rPr lang="en-US" sz="2640" i="1" dirty="0" err="1">
                <a:solidFill>
                  <a:srgbClr val="0066CC"/>
                </a:solidFill>
              </a:rPr>
              <a:t>t'aani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جب میں تیری دعوت اور شیطان کی دعوت کے درمیان کھڑا ہوتا ہوں،</a:t>
            </a:r>
            <a:endParaRPr lang="ur-PK" sz="4000" dirty="0"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02946604"/>
      </p:ext>
    </p:extLst>
  </p:cSld>
  <p:clrMapOvr>
    <a:masterClrMapping/>
  </p:clrMapOvr>
  <p:transition advTm="6155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فَـأتَّبعُ دَعْوَتَهُ عَلَى غَيْرِ عَمىً مِنّي فِيْ مَعْرِفَة</a:t>
            </a:r>
            <a:r>
              <a:rPr lang="ur-PK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ٍ</a:t>
            </a: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 بِهِ،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then follow his call without being blind in my knowledge of him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faat-tabiu</a:t>
            </a:r>
            <a:r>
              <a:rPr lang="en-US" sz="2640" i="1" dirty="0">
                <a:solidFill>
                  <a:srgbClr val="0066CC"/>
                </a:solidFill>
              </a:rPr>
              <a:t>' </a:t>
            </a:r>
            <a:r>
              <a:rPr lang="en-US" sz="2640" i="1" dirty="0" err="1">
                <a:solidFill>
                  <a:srgbClr val="0066CC"/>
                </a:solidFill>
              </a:rPr>
              <a:t>daa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watahoo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ghay</a:t>
            </a:r>
            <a:r>
              <a:rPr lang="en-US" sz="2640" i="1" dirty="0">
                <a:solidFill>
                  <a:srgbClr val="0066CC"/>
                </a:solidFill>
              </a:rPr>
              <a:t>-r </a:t>
            </a:r>
            <a:r>
              <a:rPr lang="en-US" sz="2640" i="1" dirty="0" err="1">
                <a:solidFill>
                  <a:srgbClr val="0066CC"/>
                </a:solidFill>
              </a:rPr>
              <a:t>a'mam</a:t>
            </a:r>
            <a:r>
              <a:rPr lang="en-US" sz="2640" i="1" dirty="0">
                <a:solidFill>
                  <a:srgbClr val="0066CC"/>
                </a:solidFill>
              </a:rPr>
              <a:t>-min-nee fee maa'-</a:t>
            </a:r>
            <a:r>
              <a:rPr lang="en-US" sz="2640" i="1" dirty="0" err="1">
                <a:solidFill>
                  <a:srgbClr val="0066CC"/>
                </a:solidFill>
              </a:rPr>
              <a:t>rifatim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bih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36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پھر میں اس کی دعوت کی پیروی کرتا ہوں، حالانکہ مجھے اس کی پہچان میں کوئی اندھا پن نہیں ہوتا</a:t>
            </a:r>
            <a:endParaRPr sz="36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987821593"/>
      </p:ext>
    </p:extLst>
  </p:cSld>
  <p:clrMapOvr>
    <a:masterClrMapping/>
  </p:clrMapOvr>
  <p:transition advTm="6155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وَلا نِسْيَان مِنْ حِفْظِي لَهُ وَأَنَا حِينَئِذ مُوقِنٌ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or forgetful in my memory of him, while I am certain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laa</a:t>
            </a:r>
            <a:r>
              <a:rPr lang="en-US" sz="2640" i="1" dirty="0">
                <a:solidFill>
                  <a:srgbClr val="0066CC"/>
                </a:solidFill>
              </a:rPr>
              <a:t> nis-</a:t>
            </a:r>
            <a:r>
              <a:rPr lang="en-US" sz="2640" i="1" dirty="0" err="1">
                <a:solidFill>
                  <a:srgbClr val="0066CC"/>
                </a:solidFill>
              </a:rPr>
              <a:t>yaanim</a:t>
            </a:r>
            <a:r>
              <a:rPr lang="en-US" sz="2640" i="1" dirty="0">
                <a:solidFill>
                  <a:srgbClr val="0066CC"/>
                </a:solidFill>
              </a:rPr>
              <a:t>-min </a:t>
            </a:r>
            <a:r>
              <a:rPr lang="en-US" sz="2640" i="1" dirty="0" err="1">
                <a:solidFill>
                  <a:srgbClr val="0066CC"/>
                </a:solidFill>
              </a:rPr>
              <a:t>h'if-z'ee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lah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ana </a:t>
            </a:r>
            <a:r>
              <a:rPr lang="en-US" sz="2640" i="1" dirty="0" err="1">
                <a:solidFill>
                  <a:srgbClr val="0066CC"/>
                </a:solidFill>
              </a:rPr>
              <a:t>h'eena-id'im-mooqinum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نہ ہی مجھے اس کی یاد میں کوئی بھول ہوتی ہے، اور میں اس وقت یقین رکھتا ہوں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96457825"/>
      </p:ext>
    </p:extLst>
  </p:cSld>
  <p:clrMapOvr>
    <a:masterClrMapping/>
  </p:clrMapOvr>
  <p:transition advTm="6155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بِأَنَّ مُنْتَهَى دَعْوَتِكَ إلَى الْجَنَّةِ وَمُنْتَهَى دَعْوَتِهِ إلَى النَّارِ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that Your call takes to the Garden and his call takes to the Fire!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bianna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muntahaa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daa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watika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ilaal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jan</a:t>
            </a:r>
            <a:r>
              <a:rPr lang="en-US" sz="2640" i="1" dirty="0">
                <a:solidFill>
                  <a:srgbClr val="0066CC"/>
                </a:solidFill>
              </a:rPr>
              <a:t>-nah </a:t>
            </a: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muntahaa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daa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watiheee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ilaan-naar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کہ تیری دعوت کا انجام جنت ہے اور اس کی دعوت کا انجام آگ۔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947745453"/>
      </p:ext>
    </p:extLst>
  </p:cSld>
  <p:clrMapOvr>
    <a:masterClrMapping/>
  </p:clrMapOvr>
  <p:transition advTm="6155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سُبْحَانَكَ مَا أَعْجَبَ مَا أَشْهَدُ بِهِ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Glory be to You! How </a:t>
            </a:r>
            <a:r>
              <a:rPr lang="en-US" dirty="0" err="1">
                <a:solidFill>
                  <a:srgbClr val="0066CC"/>
                </a:solidFill>
              </a:rPr>
              <a:t>marvellous</a:t>
            </a:r>
            <a:r>
              <a:rPr lang="ur-PK" dirty="0">
                <a:solidFill>
                  <a:srgbClr val="0066CC"/>
                </a:solidFill>
              </a:rPr>
              <a:t> </a:t>
            </a:r>
            <a:r>
              <a:rPr lang="en-US" dirty="0">
                <a:solidFill>
                  <a:srgbClr val="0066CC"/>
                </a:solidFill>
              </a:rPr>
              <a:t>is the witness I bear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>
                <a:solidFill>
                  <a:srgbClr val="0066CC"/>
                </a:solidFill>
              </a:rPr>
              <a:t>sub-</a:t>
            </a:r>
            <a:r>
              <a:rPr lang="en-US" sz="2640" i="1" dirty="0" err="1">
                <a:solidFill>
                  <a:srgbClr val="0066CC"/>
                </a:solidFill>
              </a:rPr>
              <a:t>h'aanaka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maaa</a:t>
            </a:r>
            <a:r>
              <a:rPr lang="en-US" sz="2640" i="1" dirty="0">
                <a:solidFill>
                  <a:srgbClr val="0066CC"/>
                </a:solidFill>
              </a:rPr>
              <a:t> aa'-</a:t>
            </a:r>
            <a:r>
              <a:rPr lang="en-US" sz="2640" i="1" dirty="0" err="1">
                <a:solidFill>
                  <a:srgbClr val="0066CC"/>
                </a:solidFill>
              </a:rPr>
              <a:t>jaba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maaa</a:t>
            </a:r>
            <a:r>
              <a:rPr lang="en-US" sz="2640" i="1" dirty="0">
                <a:solidFill>
                  <a:srgbClr val="0066CC"/>
                </a:solidFill>
              </a:rPr>
              <a:t> ash-</a:t>
            </a:r>
            <a:r>
              <a:rPr lang="en-US" sz="2640" i="1" dirty="0" err="1">
                <a:solidFill>
                  <a:srgbClr val="0066CC"/>
                </a:solidFill>
              </a:rPr>
              <a:t>hadu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bihee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پاک ہے تو، کتنی عجیب ہے وہ گواہی جو میں دیتا ہوں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694534859"/>
      </p:ext>
    </p:extLst>
  </p:cSld>
  <p:clrMapOvr>
    <a:masterClrMapping/>
  </p:clrMapOvr>
  <p:transition advTm="6155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عَلَى نَفْسِي وَاُعَدِّدُهُ مِنْ مَكْتُوْمِ أَمْرِي،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against my own soul and the enumeration of my own hidden affairs!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a'laa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naf</a:t>
            </a:r>
            <a:r>
              <a:rPr lang="en-US" sz="2640" i="1" dirty="0">
                <a:solidFill>
                  <a:srgbClr val="0066CC"/>
                </a:solidFill>
              </a:rPr>
              <a:t>-see </a:t>
            </a: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ua'd-diduhoo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mim-mak-toomi</a:t>
            </a:r>
            <a:r>
              <a:rPr lang="en-US" sz="2640" i="1" dirty="0">
                <a:solidFill>
                  <a:srgbClr val="0066CC"/>
                </a:solidFill>
              </a:rPr>
              <a:t> am-</a:t>
            </a:r>
            <a:r>
              <a:rPr lang="en-US" sz="2640" i="1" dirty="0" err="1">
                <a:solidFill>
                  <a:srgbClr val="0066CC"/>
                </a:solidFill>
              </a:rPr>
              <a:t>ree</a:t>
            </a:r>
            <a:r>
              <a:rPr lang="en-US" sz="2640" i="1" dirty="0">
                <a:solidFill>
                  <a:srgbClr val="0066CC"/>
                </a:solidFill>
              </a:rPr>
              <a:t>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اپنے نفس کے خلاف،  اور اپنے پوشیدہ معاملات کو گنتا ہوں۔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07653982"/>
      </p:ext>
    </p:extLst>
  </p:cSld>
  <p:clrMapOvr>
    <a:masterClrMapping/>
  </p:clrMapOvr>
  <p:transition advTm="6155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وَيَا فَرَجَ كُلِّ مَكْرُوبٍ كَئِيبٍ،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O Relief of all who are downcast and distressed!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faraja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kul</a:t>
            </a:r>
            <a:r>
              <a:rPr lang="en-US" sz="2640" i="1" dirty="0">
                <a:solidFill>
                  <a:srgbClr val="0066CC"/>
                </a:solidFill>
              </a:rPr>
              <a:t>-li </a:t>
            </a:r>
            <a:r>
              <a:rPr lang="en-US" sz="2640" i="1" dirty="0" err="1">
                <a:solidFill>
                  <a:srgbClr val="0066CC"/>
                </a:solidFill>
              </a:rPr>
              <a:t>mak-roobin</a:t>
            </a:r>
            <a:r>
              <a:rPr lang="en-US" sz="2640" i="1" dirty="0">
                <a:solidFill>
                  <a:srgbClr val="0066CC"/>
                </a:solidFill>
              </a:rPr>
              <a:t> ka-</a:t>
            </a:r>
            <a:r>
              <a:rPr lang="en-US" sz="2640" i="1" dirty="0" err="1">
                <a:solidFill>
                  <a:srgbClr val="0066CC"/>
                </a:solidFill>
              </a:rPr>
              <a:t>eeb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اے ہر پریشان و غمگین کے سکونِ قلب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406276906"/>
      </p:ext>
    </p:extLst>
  </p:cSld>
  <p:clrMapOvr>
    <a:masterClrMapping/>
  </p:clrMapOvr>
  <p:transition advTm="6155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وَأَعْجَبُ مِنْ ذلِكَ أَنَاتُكَ عَنِّي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more </a:t>
            </a:r>
            <a:r>
              <a:rPr lang="en-US" dirty="0" err="1">
                <a:solidFill>
                  <a:srgbClr val="0066CC"/>
                </a:solidFill>
              </a:rPr>
              <a:t>marvellous</a:t>
            </a:r>
            <a:r>
              <a:rPr lang="en-US" dirty="0">
                <a:solidFill>
                  <a:srgbClr val="0066CC"/>
                </a:solidFill>
              </a:rPr>
              <a:t> than that is Your lack of haste with me,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aa'-</a:t>
            </a:r>
            <a:r>
              <a:rPr lang="en-US" sz="2640" i="1" dirty="0" err="1">
                <a:solidFill>
                  <a:srgbClr val="0066CC"/>
                </a:solidFill>
              </a:rPr>
              <a:t>jabu</a:t>
            </a:r>
            <a:r>
              <a:rPr lang="en-US" sz="2640" i="1" dirty="0">
                <a:solidFill>
                  <a:srgbClr val="0066CC"/>
                </a:solidFill>
              </a:rPr>
              <a:t> min </a:t>
            </a:r>
            <a:r>
              <a:rPr lang="en-US" sz="2640" i="1" dirty="0" err="1">
                <a:solidFill>
                  <a:srgbClr val="0066CC"/>
                </a:solidFill>
              </a:rPr>
              <a:t>d'alika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anaatuka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a'n</a:t>
            </a:r>
            <a:r>
              <a:rPr lang="en-US" sz="2640" i="1" dirty="0">
                <a:solidFill>
                  <a:srgbClr val="0066CC"/>
                </a:solidFill>
              </a:rPr>
              <a:t>-nee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اس سے بھی زیادہ تعجب تیرے مجھے مہلت دینے پر ہے۔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526596058"/>
      </p:ext>
    </p:extLst>
  </p:cSld>
  <p:clrMapOvr>
    <a:masterClrMapping/>
  </p:clrMapOvr>
  <p:transition advTm="6155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وَإبْطآؤُكَ عَنْ مُعَاجَلَتِي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Your slowness in attending to me!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ib-t'aaaw-uka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a'm-mua'ajalatee</a:t>
            </a: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تیرا میری گرفت میں جلدی نہ کرنا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137611290"/>
      </p:ext>
    </p:extLst>
  </p:cSld>
  <p:clrMapOvr>
    <a:masterClrMapping/>
  </p:clrMapOvr>
  <p:transition advTm="6155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rtl="1">
              <a:lnSpc>
                <a:spcPct val="114182"/>
              </a:lnSpc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 وَلَيْسَ ذلِكَ</a:t>
            </a:r>
            <a:r>
              <a:rPr lang="ur-PK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 </a:t>
            </a: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مِنْ كَرَمِي عَلَيْكَ بَلْ تَأَنِّياً مِنْكَ لِي،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>
              <a:buClr>
                <a:srgbClr val="0066CC"/>
              </a:buClr>
            </a:pPr>
            <a:r>
              <a:rPr lang="en-US" dirty="0">
                <a:solidFill>
                  <a:srgbClr val="0066CC"/>
                </a:solidFill>
              </a:rPr>
              <a:t>That is not because I possess </a:t>
            </a:r>
            <a:r>
              <a:rPr lang="en-US" dirty="0" err="1">
                <a:solidFill>
                  <a:srgbClr val="0066CC"/>
                </a:solidFill>
              </a:rPr>
              <a:t>honour</a:t>
            </a:r>
            <a:r>
              <a:rPr lang="en-US" dirty="0">
                <a:solidFill>
                  <a:srgbClr val="0066CC"/>
                </a:solidFill>
              </a:rPr>
              <a:t> with You, but because You </a:t>
            </a:r>
            <a:r>
              <a:rPr lang="en-US" dirty="0" err="1">
                <a:solidFill>
                  <a:srgbClr val="0066CC"/>
                </a:solidFill>
              </a:rPr>
              <a:t>waitest</a:t>
            </a:r>
            <a:r>
              <a:rPr lang="en-US" dirty="0">
                <a:solidFill>
                  <a:srgbClr val="0066CC"/>
                </a:solidFill>
              </a:rPr>
              <a:t> patiently for me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indent="-317500" algn="ctr">
              <a:buSzPts val="2640"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lay-</a:t>
            </a:r>
            <a:r>
              <a:rPr lang="en-US" sz="2640" i="1" dirty="0" err="1">
                <a:solidFill>
                  <a:srgbClr val="0066CC"/>
                </a:solidFill>
              </a:rPr>
              <a:t>sa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d'alika</a:t>
            </a:r>
            <a:r>
              <a:rPr lang="ur-PK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>
                <a:solidFill>
                  <a:srgbClr val="0066CC"/>
                </a:solidFill>
              </a:rPr>
              <a:t>min </a:t>
            </a:r>
            <a:r>
              <a:rPr lang="en-US" sz="2640" i="1" dirty="0" err="1">
                <a:solidFill>
                  <a:srgbClr val="0066CC"/>
                </a:solidFill>
              </a:rPr>
              <a:t>karamee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a'lay</a:t>
            </a:r>
            <a:r>
              <a:rPr lang="en-US" sz="2640" i="1" dirty="0">
                <a:solidFill>
                  <a:srgbClr val="0066CC"/>
                </a:solidFill>
              </a:rPr>
              <a:t>-k </a:t>
            </a:r>
            <a:r>
              <a:rPr lang="en-US" sz="2640" i="1" dirty="0" err="1">
                <a:solidFill>
                  <a:srgbClr val="0066CC"/>
                </a:solidFill>
              </a:rPr>
              <a:t>bal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taan-neeam-minka</a:t>
            </a:r>
            <a:r>
              <a:rPr lang="en-US" sz="2640" i="1" dirty="0">
                <a:solidFill>
                  <a:srgbClr val="0066CC"/>
                </a:solidFill>
              </a:rPr>
              <a:t> lee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36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یہ اس لیے نہیں کہ میرا تجھ پر کوئی کرم ہے،</a:t>
            </a:r>
            <a:r>
              <a:rPr lang="en-US" sz="36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 </a:t>
            </a:r>
            <a:r>
              <a:rPr lang="ur-PK" sz="36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بلکہ یہ تیری طرف سے میرے لیے مہلت ہے</a:t>
            </a:r>
            <a:endParaRPr sz="36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574430446"/>
      </p:ext>
    </p:extLst>
  </p:cSld>
  <p:clrMapOvr>
    <a:masterClrMapping/>
  </p:clrMapOvr>
  <p:transition advTm="6155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وَتَفَضُّلاً مِنْكَ عَلَيَّ،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art bountiful toward me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tafaz</a:t>
            </a:r>
            <a:r>
              <a:rPr lang="en-US" sz="2640" i="1" dirty="0">
                <a:solidFill>
                  <a:srgbClr val="0066CC"/>
                </a:solidFill>
              </a:rPr>
              <a:t>''-z''</a:t>
            </a:r>
            <a:r>
              <a:rPr lang="en-US" sz="2640" i="1" dirty="0" err="1">
                <a:solidFill>
                  <a:srgbClr val="0066CC"/>
                </a:solidFill>
              </a:rPr>
              <a:t>ulam-minka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a'lay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تیری طرف سے مجھ پر فضل ہے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786875733"/>
      </p:ext>
    </p:extLst>
  </p:cSld>
  <p:clrMapOvr>
    <a:masterClrMapping/>
  </p:clrMapOvr>
  <p:transition advTm="6155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لانْ أَرْتَـدِعَ عَنْ مَعْصِيَتِكَ الْمُسْخِطَةِ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that I may refrain from disobedience displeasing to You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lian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ar-tadia</a:t>
            </a:r>
            <a:r>
              <a:rPr lang="en-US" sz="2640" i="1" dirty="0">
                <a:solidFill>
                  <a:srgbClr val="0066CC"/>
                </a:solidFill>
              </a:rPr>
              <a:t>' </a:t>
            </a:r>
            <a:r>
              <a:rPr lang="en-US" sz="2640" i="1" dirty="0" err="1">
                <a:solidFill>
                  <a:srgbClr val="0066CC"/>
                </a:solidFill>
              </a:rPr>
              <a:t>a'm</a:t>
            </a:r>
            <a:r>
              <a:rPr lang="en-US" sz="2640" i="1" dirty="0">
                <a:solidFill>
                  <a:srgbClr val="0066CC"/>
                </a:solidFill>
              </a:rPr>
              <a:t>-maa'-</a:t>
            </a:r>
            <a:r>
              <a:rPr lang="en-US" sz="2640" i="1" dirty="0" err="1">
                <a:solidFill>
                  <a:srgbClr val="0066CC"/>
                </a:solidFill>
              </a:rPr>
              <a:t>s'eeatika</a:t>
            </a:r>
            <a:r>
              <a:rPr lang="en-US" sz="2640" i="1" dirty="0">
                <a:solidFill>
                  <a:srgbClr val="0066CC"/>
                </a:solidFill>
              </a:rPr>
              <a:t> al-</a:t>
            </a:r>
            <a:r>
              <a:rPr lang="en-US" sz="2640" i="1" dirty="0" err="1">
                <a:solidFill>
                  <a:srgbClr val="0066CC"/>
                </a:solidFill>
              </a:rPr>
              <a:t>mus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khit'ah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تاکہ میں تیری ناراض کرنے  والی نافرمانی سے رک جاؤں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55992892"/>
      </p:ext>
    </p:extLst>
  </p:cSld>
  <p:clrMapOvr>
    <a:masterClrMapping/>
  </p:clrMapOvr>
  <p:transition advTm="6155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وَاُقْلِعَ عَنْ سَيِّئَـاتِي الْمُخْلِقَةِ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abstain from evil deeds that disgrace me,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uq-lia</a:t>
            </a:r>
            <a:r>
              <a:rPr lang="en-US" sz="2640" i="1" dirty="0">
                <a:solidFill>
                  <a:srgbClr val="0066CC"/>
                </a:solidFill>
              </a:rPr>
              <a:t>' </a:t>
            </a:r>
            <a:r>
              <a:rPr lang="en-US" sz="2640" i="1" dirty="0" err="1">
                <a:solidFill>
                  <a:srgbClr val="0066CC"/>
                </a:solidFill>
              </a:rPr>
              <a:t>a'n</a:t>
            </a:r>
            <a:r>
              <a:rPr lang="en-US" sz="2640" i="1" dirty="0">
                <a:solidFill>
                  <a:srgbClr val="0066CC"/>
                </a:solidFill>
              </a:rPr>
              <a:t> say-</a:t>
            </a:r>
            <a:r>
              <a:rPr lang="en-US" sz="2640" i="1" dirty="0" err="1">
                <a:solidFill>
                  <a:srgbClr val="0066CC"/>
                </a:solidFill>
              </a:rPr>
              <a:t>yi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aateel-mukh-liqah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اپنی رسوا کرنے والی برائیوں  سے باز آ جاؤں۔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43144902"/>
      </p:ext>
    </p:extLst>
  </p:cSld>
  <p:clrMapOvr>
    <a:masterClrMapping/>
  </p:clrMapOvr>
  <p:transition advTm="6155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</a:t>
            </a:r>
            <a:r>
              <a:rPr lang="ur-PK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لِأ</a:t>
            </a: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َنَّ عَفْوَكَ عَنّي أَحَبُّ إلَيْكَ مِنْ عُقُوبَتِي،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because You love to pardon me more than to punish!</a:t>
            </a: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lian-na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a'f</a:t>
            </a:r>
            <a:r>
              <a:rPr lang="en-US" sz="2640" i="1" dirty="0">
                <a:solidFill>
                  <a:srgbClr val="0066CC"/>
                </a:solidFill>
              </a:rPr>
              <a:t>-waka </a:t>
            </a:r>
            <a:r>
              <a:rPr lang="en-US" sz="2640" i="1" dirty="0" err="1">
                <a:solidFill>
                  <a:srgbClr val="0066CC"/>
                </a:solidFill>
              </a:rPr>
              <a:t>a'n-neee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ah'ab-bu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ilay</a:t>
            </a:r>
            <a:r>
              <a:rPr lang="en-US" sz="2640" i="1" dirty="0">
                <a:solidFill>
                  <a:srgbClr val="0066CC"/>
                </a:solidFill>
              </a:rPr>
              <a:t>-ka min </a:t>
            </a:r>
            <a:r>
              <a:rPr lang="en-US" sz="2640" i="1" dirty="0" err="1">
                <a:solidFill>
                  <a:srgbClr val="0066CC"/>
                </a:solidFill>
              </a:rPr>
              <a:t>u'qoobatee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اس لیے کہ تجھ کو مجھے معاف کرنا ، عذاب دینے سے زیادہ پسند ہے۔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360640835"/>
      </p:ext>
    </p:extLst>
  </p:cSld>
  <p:clrMapOvr>
    <a:masterClrMapping/>
  </p:clrMapOvr>
  <p:transition advTm="6155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بَلْ أَنَا يَا إلهِي أكْثَرُ ذُنُوباً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But I, my God, am more numerous in sins,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bal</a:t>
            </a:r>
            <a:r>
              <a:rPr lang="en-US" sz="2640" i="1" dirty="0">
                <a:solidFill>
                  <a:srgbClr val="0066CC"/>
                </a:solidFill>
              </a:rPr>
              <a:t> ana </a:t>
            </a:r>
            <a:r>
              <a:rPr lang="en-US" sz="2640" i="1" dirty="0" err="1">
                <a:solidFill>
                  <a:srgbClr val="0066CC"/>
                </a:solidFill>
              </a:rPr>
              <a:t>yaaa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ilaahee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ak'tha-ru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d'unoobaa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بلکہ اے میرے معبود! میں گناہوں میں زیادہ ہوں</a:t>
            </a:r>
            <a:endParaRPr lang="ur-PK"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076017675"/>
      </p:ext>
    </p:extLst>
  </p:cSld>
  <p:clrMapOvr>
    <a:masterClrMapping/>
  </p:clrMapOvr>
  <p:transition advTm="6155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وَأَقْبَحُ آثاراً وَأَشْنَعُ أَفْعَالاً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uglier in footsteps, more repulsive in acts,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aq-bahoo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aaathaaraa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ash-</a:t>
            </a:r>
            <a:r>
              <a:rPr lang="en-US" sz="2640" i="1" dirty="0" err="1">
                <a:solidFill>
                  <a:srgbClr val="0066CC"/>
                </a:solidFill>
              </a:rPr>
              <a:t>nau</a:t>
            </a:r>
            <a:r>
              <a:rPr lang="en-US" sz="2640" i="1" dirty="0">
                <a:solidFill>
                  <a:srgbClr val="0066CC"/>
                </a:solidFill>
              </a:rPr>
              <a:t>' </a:t>
            </a:r>
            <a:r>
              <a:rPr lang="en-US" sz="2640" i="1" dirty="0" err="1">
                <a:solidFill>
                  <a:srgbClr val="0066CC"/>
                </a:solidFill>
              </a:rPr>
              <a:t>af-a'alaa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میرے آثار  بد تر  ہیں اور میرے اعمال  زیادہ قبیح،</a:t>
            </a:r>
            <a:endParaRPr lang="ur-PK"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295966166"/>
      </p:ext>
    </p:extLst>
  </p:cSld>
  <p:clrMapOvr>
    <a:masterClrMapping/>
  </p:clrMapOvr>
  <p:transition advTm="6155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وَأَشَدُّ فِي الْب</a:t>
            </a:r>
            <a:r>
              <a:rPr lang="ur-PK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َ</a:t>
            </a: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اطِلِ تَهَوُّراً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more reckless in rushing into falsehood,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ashad</a:t>
            </a:r>
            <a:r>
              <a:rPr lang="en-US" sz="2640" i="1" dirty="0">
                <a:solidFill>
                  <a:srgbClr val="0066CC"/>
                </a:solidFill>
              </a:rPr>
              <a:t>-du fil-</a:t>
            </a:r>
            <a:r>
              <a:rPr lang="en-US" sz="2640" i="1" dirty="0" err="1">
                <a:solidFill>
                  <a:srgbClr val="0066CC"/>
                </a:solidFill>
              </a:rPr>
              <a:t>baat'ili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tahaw-wuraa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 اور  میں باطل میں زیادہ بے باکی سے کود پڑنے والا،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772246920"/>
      </p:ext>
    </p:extLst>
  </p:cSld>
  <p:clrMapOvr>
    <a:masterClrMapping/>
  </p:clrMapOvr>
  <p:transition advTm="6155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وَيَا غَوْثَ كُلِّ مَخْذُوَلٍ فَرِيدٍ،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O Aid of everyone abandoned and alone!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ghaw-tha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kul</a:t>
            </a:r>
            <a:r>
              <a:rPr lang="en-US" sz="2640" i="1" dirty="0">
                <a:solidFill>
                  <a:srgbClr val="0066CC"/>
                </a:solidFill>
              </a:rPr>
              <a:t>-li </a:t>
            </a:r>
            <a:r>
              <a:rPr lang="en-US" sz="2640" i="1" dirty="0" err="1">
                <a:solidFill>
                  <a:srgbClr val="0066CC"/>
                </a:solidFill>
              </a:rPr>
              <a:t>makh-d'oolin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fareed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36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اے ہر تنہا چھوڑے ہوئے  کے فریاد رس</a:t>
            </a:r>
            <a:endParaRPr sz="36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86568926"/>
      </p:ext>
    </p:extLst>
  </p:cSld>
  <p:clrMapOvr>
    <a:masterClrMapping/>
  </p:clrMapOvr>
  <p:transition advTm="6155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وَأَضْعَفُ عِنْدَ طَاعَتِكَ تَيَقُّظاً،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weaker in awakening to Your obedience,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az</a:t>
            </a:r>
            <a:r>
              <a:rPr lang="en-US" sz="2640" i="1" dirty="0">
                <a:solidFill>
                  <a:srgbClr val="0066CC"/>
                </a:solidFill>
              </a:rPr>
              <a:t>''-</a:t>
            </a:r>
            <a:r>
              <a:rPr lang="en-US" sz="2640" i="1" dirty="0" err="1">
                <a:solidFill>
                  <a:srgbClr val="0066CC"/>
                </a:solidFill>
              </a:rPr>
              <a:t>a'fu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i'nda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t'aaa'tika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tayaq-quz'aa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تیری اطاعت میں بیداری کے وقت زیادہ کمزور،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541737077"/>
      </p:ext>
    </p:extLst>
  </p:cSld>
  <p:clrMapOvr>
    <a:masterClrMapping/>
  </p:clrMapOvr>
  <p:transition advTm="6155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وَأَقَلُّ لِوَعِيْدِكَ انْتِبَاهاً وَارْتِقَاباً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less attentive and heedful toward Your threats,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aqal-lu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liwae'edika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antibaahaw</a:t>
            </a:r>
            <a:r>
              <a:rPr lang="en-US" sz="2640" i="1" dirty="0">
                <a:solidFill>
                  <a:srgbClr val="0066CC"/>
                </a:solidFill>
              </a:rPr>
              <a:t> war-</a:t>
            </a:r>
            <a:r>
              <a:rPr lang="en-US" sz="2640" i="1" dirty="0" err="1">
                <a:solidFill>
                  <a:srgbClr val="0066CC"/>
                </a:solidFill>
              </a:rPr>
              <a:t>tiqaabaa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تیرے وعدۂ  عذاب کی طرف کم توجہ دینے والا اور کم ڈرنے والا ہوں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84327141"/>
      </p:ext>
    </p:extLst>
  </p:cSld>
  <p:clrMapOvr>
    <a:masterClrMapping/>
  </p:clrMapOvr>
  <p:transition advTm="6155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مِنْ أَنْ أُحْصِيَ لَكَ عُيُوبِي،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than that I could number for You my faults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>
                <a:solidFill>
                  <a:srgbClr val="0066CC"/>
                </a:solidFill>
              </a:rPr>
              <a:t>min an uh'-</a:t>
            </a:r>
            <a:r>
              <a:rPr lang="en-US" sz="2640" i="1" dirty="0" err="1">
                <a:solidFill>
                  <a:srgbClr val="0066CC"/>
                </a:solidFill>
              </a:rPr>
              <a:t>s'eea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laka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u'yoobee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(اس سے بھی زیادہ ) کہ میں تیرے لیے اپنے عیب گن سکوں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793049210"/>
      </p:ext>
    </p:extLst>
  </p:cSld>
  <p:clrMapOvr>
    <a:masterClrMapping/>
  </p:clrMapOvr>
  <p:transition advTm="6155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أَوْ أَقْدِرَ عَلَى ذِكْرِ ذُنُوبِي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or have the power to recount my sins.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>
                <a:solidFill>
                  <a:srgbClr val="0066CC"/>
                </a:solidFill>
              </a:rPr>
              <a:t>aw </a:t>
            </a:r>
            <a:r>
              <a:rPr lang="en-US" sz="2640" i="1" dirty="0" err="1">
                <a:solidFill>
                  <a:srgbClr val="0066CC"/>
                </a:solidFill>
              </a:rPr>
              <a:t>aq-dira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d'ik-ri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d'unoobee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یا اپنے گناہوں کے ذکر پر قادر ہو سکوں۔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100353543"/>
      </p:ext>
    </p:extLst>
  </p:cSld>
  <p:clrMapOvr>
    <a:masterClrMapping/>
  </p:clrMapOvr>
  <p:transition advTm="6155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وَإنَّمَا أُو</a:t>
            </a:r>
            <a:r>
              <a:rPr lang="ur-PK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َ</a:t>
            </a: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بِّخُ بِهَذا نَفْسِي طَمَعَـاً فِي رَأْفَتِكَ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I only scold my own soul, craving Your gentleness,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in-</a:t>
            </a:r>
            <a:r>
              <a:rPr lang="en-US" sz="2640" i="1" dirty="0" err="1">
                <a:solidFill>
                  <a:srgbClr val="0066CC"/>
                </a:solidFill>
              </a:rPr>
              <a:t>namaaa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uwab-bikhu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bihad'aa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naf</a:t>
            </a:r>
            <a:r>
              <a:rPr lang="en-US" sz="2640" i="1" dirty="0">
                <a:solidFill>
                  <a:srgbClr val="0066CC"/>
                </a:solidFill>
              </a:rPr>
              <a:t>-see </a:t>
            </a:r>
            <a:r>
              <a:rPr lang="en-US" sz="2640" i="1" dirty="0" err="1">
                <a:solidFill>
                  <a:srgbClr val="0066CC"/>
                </a:solidFill>
              </a:rPr>
              <a:t>t'amaa'na</a:t>
            </a:r>
            <a:r>
              <a:rPr lang="en-US" sz="2640" i="1" dirty="0">
                <a:solidFill>
                  <a:srgbClr val="0066CC"/>
                </a:solidFill>
              </a:rPr>
              <a:t> fee </a:t>
            </a:r>
            <a:r>
              <a:rPr lang="en-US" sz="2640" i="1" dirty="0" err="1">
                <a:solidFill>
                  <a:srgbClr val="0066CC"/>
                </a:solidFill>
              </a:rPr>
              <a:t>raa-fatik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میں صرف اپنے نفس کو ڈانٹتا ہوں  تیری مہربانی کی لالچ میں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238929634"/>
      </p:ext>
    </p:extLst>
  </p:cSld>
  <p:clrMapOvr>
    <a:masterClrMapping/>
  </p:clrMapOvr>
  <p:transition advTm="6155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الَّتِي بِهَـا صَلاَحُ أَمْرِ الْمُذْنِبِينَ،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through which the affairs of sinners are set right,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>
                <a:solidFill>
                  <a:srgbClr val="0066CC"/>
                </a:solidFill>
              </a:rPr>
              <a:t>al-</a:t>
            </a:r>
            <a:r>
              <a:rPr lang="en-US" sz="2640" i="1" dirty="0" err="1">
                <a:solidFill>
                  <a:srgbClr val="0066CC"/>
                </a:solidFill>
              </a:rPr>
              <a:t>latee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bihaa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s'alaahoo</a:t>
            </a:r>
            <a:r>
              <a:rPr lang="en-US" sz="2640" i="1" dirty="0">
                <a:solidFill>
                  <a:srgbClr val="0066CC"/>
                </a:solidFill>
              </a:rPr>
              <a:t> am-</a:t>
            </a:r>
            <a:r>
              <a:rPr lang="en-US" sz="2640" i="1" dirty="0" err="1">
                <a:solidFill>
                  <a:srgbClr val="0066CC"/>
                </a:solidFill>
              </a:rPr>
              <a:t>ril</a:t>
            </a:r>
            <a:r>
              <a:rPr lang="en-US" sz="2640" i="1" dirty="0">
                <a:solidFill>
                  <a:srgbClr val="0066CC"/>
                </a:solidFill>
              </a:rPr>
              <a:t>-mud'-</a:t>
            </a:r>
            <a:r>
              <a:rPr lang="en-US" sz="2640" i="1" dirty="0" err="1">
                <a:solidFill>
                  <a:srgbClr val="0066CC"/>
                </a:solidFill>
              </a:rPr>
              <a:t>nibeen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جس سے گناہگاروں کے معاملات سنورتے ہیں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10952841"/>
      </p:ext>
    </p:extLst>
  </p:cSld>
  <p:clrMapOvr>
    <a:masterClrMapping/>
  </p:clrMapOvr>
  <p:transition advTm="6155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وَرَجَاءً لِرَحْمَتِكَ الَّتِي بِهَا فَكَاكُ رِقَابِ الْخَاطِئِينَ.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hoping for Your mercy, through which the necks of the offenders are freed.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rajaaa</a:t>
            </a:r>
            <a:r>
              <a:rPr lang="en-US" sz="2640" i="1" dirty="0">
                <a:solidFill>
                  <a:srgbClr val="0066CC"/>
                </a:solidFill>
              </a:rPr>
              <a:t>-al-</a:t>
            </a:r>
            <a:r>
              <a:rPr lang="en-US" sz="2640" i="1" dirty="0" err="1">
                <a:solidFill>
                  <a:srgbClr val="0066CC"/>
                </a:solidFill>
              </a:rPr>
              <a:t>lirah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matikal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latee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bihaa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fakaaku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riqaabil-khaat'i-een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تیری اس  رحمت کی امید میں جس سے خطاکاروں کی گردنیں آزاد ہوتی ہیں۔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664692"/>
      </p:ext>
    </p:extLst>
  </p:cSld>
  <p:clrMapOvr>
    <a:masterClrMapping/>
  </p:clrMapOvr>
  <p:transition advTm="6155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اللَّهُمَّ وَهَذِهِ رَقَبَتِي قَدْ أَرَقَّتْهَا الذُّنُوبُ،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O God, this is my neck, enslaved by sins,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>
                <a:solidFill>
                  <a:srgbClr val="0066CC"/>
                </a:solidFill>
              </a:rPr>
              <a:t>al-</a:t>
            </a:r>
            <a:r>
              <a:rPr lang="en-US" sz="2640" i="1" dirty="0" err="1">
                <a:solidFill>
                  <a:srgbClr val="0066CC"/>
                </a:solidFill>
              </a:rPr>
              <a:t>laahum</a:t>
            </a:r>
            <a:r>
              <a:rPr lang="en-US" sz="2640" i="1" dirty="0">
                <a:solidFill>
                  <a:srgbClr val="0066CC"/>
                </a:solidFill>
              </a:rPr>
              <a:t>-ma </a:t>
            </a:r>
            <a:r>
              <a:rPr lang="en-US" sz="2640" i="1" dirty="0" err="1">
                <a:solidFill>
                  <a:srgbClr val="0066CC"/>
                </a:solidFill>
              </a:rPr>
              <a:t>wahad'ihee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raqabatee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qad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araq</a:t>
            </a:r>
            <a:r>
              <a:rPr lang="en-US" sz="2640" i="1" dirty="0">
                <a:solidFill>
                  <a:srgbClr val="0066CC"/>
                </a:solidFill>
              </a:rPr>
              <a:t>-qat-</a:t>
            </a:r>
            <a:r>
              <a:rPr lang="en-US" sz="2640" i="1" dirty="0" err="1">
                <a:solidFill>
                  <a:srgbClr val="0066CC"/>
                </a:solidFill>
              </a:rPr>
              <a:t>haad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d'unoob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اے اللہ! یہ میری گردن ہے جسے گناہوں نے  گرفتار کر لیا ہے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082920370"/>
      </p:ext>
    </p:extLst>
  </p:cSld>
  <p:clrMapOvr>
    <a:masterClrMapping/>
  </p:clrMapOvr>
  <p:transition advTm="6155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فَصَلِّ عَلَى مُحَمَّد وَآلِهِ وَأَعْتِقْهَا بِعَفْوِكَ،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so bless Muhammad and his Household and release it through Your pardon!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fas'al</a:t>
            </a:r>
            <a:r>
              <a:rPr lang="en-US" sz="2640" i="1" dirty="0">
                <a:solidFill>
                  <a:srgbClr val="0066CC"/>
                </a:solidFill>
              </a:rPr>
              <a:t>-li </a:t>
            </a:r>
            <a:r>
              <a:rPr lang="en-US" sz="2640" i="1" dirty="0" err="1">
                <a:solidFill>
                  <a:srgbClr val="0066CC"/>
                </a:solidFill>
              </a:rPr>
              <a:t>a'laa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muh'am-madiw-wa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aaalihee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aa'-</a:t>
            </a:r>
            <a:r>
              <a:rPr lang="en-US" sz="2640" i="1" dirty="0" err="1">
                <a:solidFill>
                  <a:srgbClr val="0066CC"/>
                </a:solidFill>
              </a:rPr>
              <a:t>tiq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haa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bia'f-wik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پس محمد اور ان کی آل پر درود بھیج اور اسے اپنے عفو سے آزاد کر دے۔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603509943"/>
      </p:ext>
    </p:extLst>
  </p:cSld>
  <p:clrMapOvr>
    <a:masterClrMapping/>
  </p:clrMapOvr>
  <p:transition advTm="6155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وَهَذَا ظَهْرِي قَدْ أَثْقَلَتْهُ الْخَطَايَـا،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This is my back, weighed down by offenses,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had'aa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z'ah-ree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qad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ath-qalat-hul-khat'aayaa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یہ میری پیٹھ ہے جسے خطاؤں نے بوجھل کر دیا ہے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839122765"/>
      </p:ext>
    </p:extLst>
  </p:cSld>
  <p:clrMapOvr>
    <a:masterClrMapping/>
  </p:clrMapOvr>
  <p:transition advTm="6155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وَيَا عَضُدَ كُلِّ مُحْتَاجٍ طَرِيدٍ .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O Support of every needy outcast!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yaa</a:t>
            </a:r>
            <a:r>
              <a:rPr lang="en-US" sz="2640" i="1" dirty="0">
                <a:solidFill>
                  <a:srgbClr val="0066CC"/>
                </a:solidFill>
              </a:rPr>
              <a:t> a'z''</a:t>
            </a:r>
            <a:r>
              <a:rPr lang="en-US" sz="2640" i="1" dirty="0" err="1">
                <a:solidFill>
                  <a:srgbClr val="0066CC"/>
                </a:solidFill>
              </a:rPr>
              <a:t>uda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kul</a:t>
            </a:r>
            <a:r>
              <a:rPr lang="en-US" sz="2640" i="1" dirty="0">
                <a:solidFill>
                  <a:srgbClr val="0066CC"/>
                </a:solidFill>
              </a:rPr>
              <a:t>-li </a:t>
            </a:r>
            <a:r>
              <a:rPr lang="en-US" sz="2640" i="1" dirty="0" err="1">
                <a:solidFill>
                  <a:srgbClr val="0066CC"/>
                </a:solidFill>
              </a:rPr>
              <a:t>muh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taajin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t'areed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اے ہر محتاج اور دھتکارے ہوئے کے سہارے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753018145"/>
      </p:ext>
    </p:extLst>
  </p:cSld>
  <p:clrMapOvr>
    <a:masterClrMapping/>
  </p:clrMapOvr>
  <p:transition advTm="6155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فَصَلِّ عَلَى مُحَمَّد وَآلِهِ وَخَفِّفْ عَنْهُ بِمَنِّكَ.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so bless Muhammad and his Household and lighten it through Your kindness!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fas'al</a:t>
            </a:r>
            <a:r>
              <a:rPr lang="en-US" sz="2640" i="1" dirty="0">
                <a:solidFill>
                  <a:srgbClr val="0066CC"/>
                </a:solidFill>
              </a:rPr>
              <a:t>-li </a:t>
            </a:r>
            <a:r>
              <a:rPr lang="en-US" sz="2640" i="1" dirty="0" err="1">
                <a:solidFill>
                  <a:srgbClr val="0066CC"/>
                </a:solidFill>
              </a:rPr>
              <a:t>a'laa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muh'am-madiw-wa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aaalihee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khaf-fif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a'n-hoo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biman-nik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پس محمد اور ان کی آل پر درود بھیج اور اسے اپنے احسان  سے ہلکا کر دے۔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11846471"/>
      </p:ext>
    </p:extLst>
  </p:cSld>
  <p:clrMapOvr>
    <a:masterClrMapping/>
  </p:clrMapOvr>
  <p:transition advTm="6155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يَا إلهِي لَوْ بَكَيْتُ إلَيْكَ حَتَّى تَسْقُطَ أَشْفَارُ عَيْنَيَّ 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My God, were I to weep to You until my eyelashes drop off,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yaaa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ilaahee</a:t>
            </a:r>
            <a:r>
              <a:rPr lang="en-US" sz="2640" i="1" dirty="0">
                <a:solidFill>
                  <a:srgbClr val="0066CC"/>
                </a:solidFill>
              </a:rPr>
              <a:t> law </a:t>
            </a:r>
            <a:r>
              <a:rPr lang="en-US" sz="2640" i="1" dirty="0" err="1">
                <a:solidFill>
                  <a:srgbClr val="0066CC"/>
                </a:solidFill>
              </a:rPr>
              <a:t>bakay-tu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ilay</a:t>
            </a:r>
            <a:r>
              <a:rPr lang="en-US" sz="2640" i="1" dirty="0">
                <a:solidFill>
                  <a:srgbClr val="0066CC"/>
                </a:solidFill>
              </a:rPr>
              <a:t>-ka </a:t>
            </a:r>
            <a:r>
              <a:rPr lang="en-US" sz="2640" i="1" dirty="0" err="1">
                <a:solidFill>
                  <a:srgbClr val="0066CC"/>
                </a:solidFill>
              </a:rPr>
              <a:t>h'at-taa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tas-qut'a</a:t>
            </a:r>
            <a:r>
              <a:rPr lang="en-US" sz="2640" i="1" dirty="0">
                <a:solidFill>
                  <a:srgbClr val="0066CC"/>
                </a:solidFill>
              </a:rPr>
              <a:t> ash-</a:t>
            </a:r>
            <a:r>
              <a:rPr lang="en-US" sz="2640" i="1" dirty="0" err="1">
                <a:solidFill>
                  <a:srgbClr val="0066CC"/>
                </a:solidFill>
              </a:rPr>
              <a:t>faaru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a'y</a:t>
            </a:r>
            <a:r>
              <a:rPr lang="en-US" sz="2640" i="1" dirty="0">
                <a:solidFill>
                  <a:srgbClr val="0066CC"/>
                </a:solidFill>
              </a:rPr>
              <a:t>-nay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اے میرے معبود! اگر میں اتنا روؤں کہ پلکیں جھڑ جائیں،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00718262"/>
      </p:ext>
    </p:extLst>
  </p:cSld>
  <p:clrMapOvr>
    <a:masterClrMapping/>
  </p:clrMapOvr>
  <p:transition advTm="6155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وَانْتَحَبْتُ حَتَّى يَنْقَطِعَ صَوْتِي،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wail until my voice wears out,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wantah'ab-tu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h'at-taa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yanqat'ia</a:t>
            </a:r>
            <a:r>
              <a:rPr lang="en-US" sz="2640" i="1" dirty="0">
                <a:solidFill>
                  <a:srgbClr val="0066CC"/>
                </a:solidFill>
              </a:rPr>
              <a:t>' </a:t>
            </a:r>
            <a:r>
              <a:rPr lang="en-US" sz="2640" i="1" dirty="0" err="1">
                <a:solidFill>
                  <a:srgbClr val="0066CC"/>
                </a:solidFill>
              </a:rPr>
              <a:t>s'aw</a:t>
            </a:r>
            <a:r>
              <a:rPr lang="en-US" sz="2640" i="1" dirty="0">
                <a:solidFill>
                  <a:srgbClr val="0066CC"/>
                </a:solidFill>
              </a:rPr>
              <a:t>-tee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اتنی فریادکروں کہ آواز بند  ہو جائے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771084329"/>
      </p:ext>
    </p:extLst>
  </p:cSld>
  <p:clrMapOvr>
    <a:masterClrMapping/>
  </p:clrMapOvr>
  <p:transition advTm="6155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وَقُمْتُ لَكَ حَتَّى تَتَنَشَّرَ قَدَمَايَ،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stand before You until my feet swell up,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qum-tu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laka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h'at-taa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tatanash-shara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qadamaay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36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تیرے آگے  اتنا کھڑا رہوں کہ میرے پیر  سوج جائیں</a:t>
            </a:r>
            <a:endParaRPr sz="36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838057157"/>
      </p:ext>
    </p:extLst>
  </p:cSld>
  <p:clrMapOvr>
    <a:masterClrMapping/>
  </p:clrMapOvr>
  <p:transition advTm="6155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وَرَكَعْتُ لَكَ حَتَّى يَنْخَلِعَ صُلْبِي،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bow to You until my backbone is thrown out of joint,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rakaa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tu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laka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h'at-taa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yan-khalia</a:t>
            </a:r>
            <a:r>
              <a:rPr lang="en-US" sz="2640" i="1" dirty="0">
                <a:solidFill>
                  <a:srgbClr val="0066CC"/>
                </a:solidFill>
              </a:rPr>
              <a:t>' </a:t>
            </a:r>
            <a:r>
              <a:rPr lang="en-US" sz="2640" i="1" dirty="0" err="1">
                <a:solidFill>
                  <a:srgbClr val="0066CC"/>
                </a:solidFill>
              </a:rPr>
              <a:t>s'ul</a:t>
            </a:r>
            <a:r>
              <a:rPr lang="en-US" sz="2640" i="1" dirty="0">
                <a:solidFill>
                  <a:srgbClr val="0066CC"/>
                </a:solidFill>
              </a:rPr>
              <a:t>-bee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اتنا رکوع کروں کہ میری ریڑھ کی ہڈی اُکھڑ جائے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42047972"/>
      </p:ext>
    </p:extLst>
  </p:cSld>
  <p:clrMapOvr>
    <a:masterClrMapping/>
  </p:clrMapOvr>
  <p:transition advTm="6155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وَسَجَدْتُ لَكَ حَتَّى تَتَفَقَّأَ حَدَقَتَايَ،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prostrate to You until my eyeballs fall out,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sajat-tu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laka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h'at-taa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tatafaq-qaa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h'adaqataay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اورتیرے آگے اتنا سجدہ کروں کہ آنکھوں کے ڈھیلےباہر آ جائیں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70195120"/>
      </p:ext>
    </p:extLst>
  </p:cSld>
  <p:clrMapOvr>
    <a:masterClrMapping/>
  </p:clrMapOvr>
  <p:transition advTm="6155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وَأكَلْتُ تُرَابَ الأرْضِ طُولَ عُمْرِي،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eat the dirt of the earth for my whole life,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akal-tu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turaabal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ar</a:t>
            </a:r>
            <a:r>
              <a:rPr lang="en-US" sz="2640" i="1" dirty="0">
                <a:solidFill>
                  <a:srgbClr val="0066CC"/>
                </a:solidFill>
              </a:rPr>
              <a:t>-z''</a:t>
            </a:r>
            <a:r>
              <a:rPr lang="en-US" sz="2640" i="1" dirty="0" err="1">
                <a:solidFill>
                  <a:srgbClr val="0066CC"/>
                </a:solidFill>
              </a:rPr>
              <a:t>i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t'oola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u'm-ree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ساری عمر زمین کی مٹی کھاؤں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153386522"/>
      </p:ext>
    </p:extLst>
  </p:cSld>
  <p:clrMapOvr>
    <a:masterClrMapping/>
  </p:clrMapOvr>
  <p:transition advTm="6155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وَشَرِبْتُ مَاءَ الرَّمَادِ آخِرَ دَهْرِي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drink the water of ashes till the end of my days,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sharib-tu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maaa-ar-ramaadi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aaakhira</a:t>
            </a:r>
            <a:r>
              <a:rPr lang="en-US" sz="2640" i="1" dirty="0">
                <a:solidFill>
                  <a:srgbClr val="0066CC"/>
                </a:solidFill>
              </a:rPr>
              <a:t> dah-</a:t>
            </a:r>
            <a:r>
              <a:rPr lang="en-US" sz="2640" i="1" dirty="0" err="1">
                <a:solidFill>
                  <a:srgbClr val="0066CC"/>
                </a:solidFill>
              </a:rPr>
              <a:t>ree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زندگی کے آخر تک راکھ ملا پانی پیوں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747043975"/>
      </p:ext>
    </p:extLst>
  </p:cSld>
  <p:clrMapOvr>
    <a:masterClrMapping/>
  </p:clrMapOvr>
  <p:transition advTm="6155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وَذَكَرْتُكَ فِي خِلاَلِ ذَلِكَ حَتَّى يَكِلَّ لِسَانِي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mention You through all of that until my tongue fails,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d'akar-tuka</a:t>
            </a:r>
            <a:r>
              <a:rPr lang="en-US" sz="2640" i="1" dirty="0">
                <a:solidFill>
                  <a:srgbClr val="0066CC"/>
                </a:solidFill>
              </a:rPr>
              <a:t> fee </a:t>
            </a:r>
            <a:r>
              <a:rPr lang="en-US" sz="2640" i="1" dirty="0" err="1">
                <a:solidFill>
                  <a:srgbClr val="0066CC"/>
                </a:solidFill>
              </a:rPr>
              <a:t>khilaali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d'alika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h'at-taa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yakil</a:t>
            </a:r>
            <a:r>
              <a:rPr lang="en-US" sz="2640" i="1" dirty="0">
                <a:solidFill>
                  <a:srgbClr val="0066CC"/>
                </a:solidFill>
              </a:rPr>
              <a:t>-la </a:t>
            </a:r>
            <a:r>
              <a:rPr lang="en-US" sz="2640" i="1" dirty="0" err="1">
                <a:solidFill>
                  <a:srgbClr val="0066CC"/>
                </a:solidFill>
              </a:rPr>
              <a:t>lisaanee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اس سب کے دوران تیرا ذکر کرتا رہوں یہاں تک کہ زبان گنگ ہو جائے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023632116"/>
      </p:ext>
    </p:extLst>
  </p:cSld>
  <p:clrMapOvr>
    <a:masterClrMapping/>
  </p:clrMapOvr>
  <p:transition advTm="6155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ثُمَّ لَمْ أَرْفَعْ طَرْفِي إلَى آفَاقِ السَّمَاءِ اسْتِحْيَاءً مِنْكَ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not lift my glance to the sky's horizons in shame before You,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thum</a:t>
            </a:r>
            <a:r>
              <a:rPr lang="en-US" sz="2640" i="1" dirty="0">
                <a:solidFill>
                  <a:srgbClr val="0066CC"/>
                </a:solidFill>
              </a:rPr>
              <a:t>-ma lam </a:t>
            </a:r>
            <a:r>
              <a:rPr lang="en-US" sz="2640" i="1" dirty="0" err="1">
                <a:solidFill>
                  <a:srgbClr val="0066CC"/>
                </a:solidFill>
              </a:rPr>
              <a:t>ar-faa</a:t>
            </a:r>
            <a:r>
              <a:rPr lang="en-US" sz="2640" i="1" dirty="0">
                <a:solidFill>
                  <a:srgbClr val="0066CC"/>
                </a:solidFill>
              </a:rPr>
              <a:t>' </a:t>
            </a:r>
            <a:r>
              <a:rPr lang="en-US" sz="2640" i="1" dirty="0" err="1">
                <a:solidFill>
                  <a:srgbClr val="0066CC"/>
                </a:solidFill>
              </a:rPr>
              <a:t>t'ar-feee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ilaaa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aaafaaqis-samaaa-i</a:t>
            </a:r>
            <a:r>
              <a:rPr lang="en-US" sz="2640" i="1" dirty="0">
                <a:solidFill>
                  <a:srgbClr val="0066CC"/>
                </a:solidFill>
              </a:rPr>
              <a:t> as-</a:t>
            </a:r>
            <a:r>
              <a:rPr lang="en-US" sz="2640" i="1" dirty="0" err="1">
                <a:solidFill>
                  <a:srgbClr val="0066CC"/>
                </a:solidFill>
              </a:rPr>
              <a:t>tih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yaaa</a:t>
            </a:r>
            <a:r>
              <a:rPr lang="en-US" sz="2640" i="1" dirty="0">
                <a:solidFill>
                  <a:srgbClr val="0066CC"/>
                </a:solidFill>
              </a:rPr>
              <a:t>-am-</a:t>
            </a:r>
            <a:r>
              <a:rPr lang="en-US" sz="2640" i="1" dirty="0" err="1">
                <a:solidFill>
                  <a:srgbClr val="0066CC"/>
                </a:solidFill>
              </a:rPr>
              <a:t>minka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پھر بھی تیرے سامنے شرم کے مارے آسمان کے آفاق کی طرف نظر نہ اٹھاؤں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506519434"/>
      </p:ext>
    </p:extLst>
  </p:cSld>
  <p:clrMapOvr>
    <a:masterClrMapping/>
  </p:clrMapOvr>
  <p:transition advTm="6155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أَنْتَ الَّذِي وَسِعْتَ كُلَّ شَيْء رَحْمَةً وَعِلْماً،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You are He who "embraces everything in mercy and knowledge"! (40:7)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antal-lad'ee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wasia</a:t>
            </a:r>
            <a:r>
              <a:rPr lang="en-US" sz="2640" i="1" dirty="0">
                <a:solidFill>
                  <a:srgbClr val="0066CC"/>
                </a:solidFill>
              </a:rPr>
              <a:t>'-ta </a:t>
            </a:r>
            <a:r>
              <a:rPr lang="en-US" sz="2640" i="1" dirty="0" err="1">
                <a:solidFill>
                  <a:srgbClr val="0066CC"/>
                </a:solidFill>
              </a:rPr>
              <a:t>kul</a:t>
            </a:r>
            <a:r>
              <a:rPr lang="en-US" sz="2640" i="1" dirty="0">
                <a:solidFill>
                  <a:srgbClr val="0066CC"/>
                </a:solidFill>
              </a:rPr>
              <a:t>-la shay-</a:t>
            </a:r>
            <a:r>
              <a:rPr lang="en-US" sz="2640" i="1" dirty="0" err="1">
                <a:solidFill>
                  <a:srgbClr val="0066CC"/>
                </a:solidFill>
              </a:rPr>
              <a:t>ir</a:t>
            </a:r>
            <a:r>
              <a:rPr lang="en-US" sz="2640" i="1" dirty="0">
                <a:solidFill>
                  <a:srgbClr val="0066CC"/>
                </a:solidFill>
              </a:rPr>
              <a:t>-rah'-</a:t>
            </a:r>
            <a:r>
              <a:rPr lang="en-US" sz="2640" i="1" dirty="0" err="1">
                <a:solidFill>
                  <a:srgbClr val="0066CC"/>
                </a:solidFill>
              </a:rPr>
              <a:t>mataw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wai'l</a:t>
            </a:r>
            <a:r>
              <a:rPr lang="en-US" sz="2640" i="1" dirty="0">
                <a:solidFill>
                  <a:srgbClr val="0066CC"/>
                </a:solidFill>
              </a:rPr>
              <a:t>-maa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تو وہ ہے جس نے ہر چیز کو رحمت اور علم میں گھیر رکھا ہے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18058863"/>
      </p:ext>
    </p:extLst>
  </p:cSld>
  <p:clrMapOvr>
    <a:masterClrMapping/>
  </p:clrMapOvr>
  <p:transition advTm="6155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مَا اسْتَوْجَبْتُ بِذَلِكَ مَحْوَ سَيِّئَة</a:t>
            </a:r>
            <a:r>
              <a:rPr lang="ur-PK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ٍ</a:t>
            </a: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 وَاحِـدَة</a:t>
            </a:r>
            <a:r>
              <a:rPr lang="ur-PK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ٍ</a:t>
            </a: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 مِنْ سَيِّئـاتِي،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>
              <a:buClr>
                <a:srgbClr val="0066CC"/>
              </a:buClr>
            </a:pPr>
            <a:r>
              <a:rPr lang="en-US" dirty="0">
                <a:solidFill>
                  <a:srgbClr val="0066CC"/>
                </a:solidFill>
              </a:rPr>
              <a:t>yet I would not merit through all of that the erasing of a single one of my evil deeds!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>
                <a:solidFill>
                  <a:srgbClr val="0066CC"/>
                </a:solidFill>
              </a:rPr>
              <a:t>mas-taw-jab-</a:t>
            </a:r>
            <a:r>
              <a:rPr lang="en-US" sz="2640" i="1" dirty="0" err="1">
                <a:solidFill>
                  <a:srgbClr val="0066CC"/>
                </a:solidFill>
              </a:rPr>
              <a:t>tu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bid'alika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mah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say-</a:t>
            </a:r>
            <a:r>
              <a:rPr lang="en-US" sz="2640" i="1" dirty="0" err="1">
                <a:solidFill>
                  <a:srgbClr val="0066CC"/>
                </a:solidFill>
              </a:rPr>
              <a:t>yi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atiw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waah'idatim</a:t>
            </a:r>
            <a:r>
              <a:rPr lang="en-US" sz="2640" i="1" dirty="0">
                <a:solidFill>
                  <a:srgbClr val="0066CC"/>
                </a:solidFill>
              </a:rPr>
              <a:t>-min say-</a:t>
            </a:r>
            <a:r>
              <a:rPr lang="en-US" sz="2640" i="1" dirty="0" err="1">
                <a:solidFill>
                  <a:srgbClr val="0066CC"/>
                </a:solidFill>
              </a:rPr>
              <a:t>yi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aatee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تو بھی اس سب سے اپنے ایک بھی گناہ کے مٹنے کا حق دار نہ بنوں گا۔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385145005"/>
      </p:ext>
    </p:extLst>
  </p:cSld>
  <p:clrMapOvr>
    <a:masterClrMapping/>
  </p:clrMapOvr>
  <p:transition advTm="6155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وَإنْ كُنْتَ تَغْفِـرُ لِي حِيْنَ أَسْتَوْجِبُ مَغْفِرَتَكَ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Though You forgive me when I merit Your forgiveness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in </a:t>
            </a:r>
            <a:r>
              <a:rPr lang="en-US" sz="2640" i="1" dirty="0" err="1">
                <a:solidFill>
                  <a:srgbClr val="0066CC"/>
                </a:solidFill>
              </a:rPr>
              <a:t>kunt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tagh-firu</a:t>
            </a:r>
            <a:r>
              <a:rPr lang="en-US" sz="2640" i="1" dirty="0">
                <a:solidFill>
                  <a:srgbClr val="0066CC"/>
                </a:solidFill>
              </a:rPr>
              <a:t> lee </a:t>
            </a:r>
            <a:r>
              <a:rPr lang="en-US" sz="2640" i="1" dirty="0" err="1">
                <a:solidFill>
                  <a:srgbClr val="0066CC"/>
                </a:solidFill>
              </a:rPr>
              <a:t>h'eena</a:t>
            </a:r>
            <a:r>
              <a:rPr lang="en-US" sz="2640" i="1" dirty="0">
                <a:solidFill>
                  <a:srgbClr val="0066CC"/>
                </a:solidFill>
              </a:rPr>
              <a:t> as-taw-</a:t>
            </a:r>
            <a:r>
              <a:rPr lang="en-US" sz="2640" i="1" dirty="0" err="1">
                <a:solidFill>
                  <a:srgbClr val="0066CC"/>
                </a:solidFill>
              </a:rPr>
              <a:t>jibu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magh-firatak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اگر تو مجھے اس وقت بخش دے جب میں بخشش کا مستحق ٹھہروں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639050727"/>
      </p:ext>
    </p:extLst>
  </p:cSld>
  <p:clrMapOvr>
    <a:masterClrMapping/>
  </p:clrMapOvr>
  <p:transition advTm="6155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وَتَعْفُو عَنِّي حِينَ أَسْتَحِقُّ عَفْوَكَ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pardon me when I deserve Your pardon,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taa</a:t>
            </a:r>
            <a:r>
              <a:rPr lang="en-US" sz="2640" i="1" dirty="0">
                <a:solidFill>
                  <a:srgbClr val="0066CC"/>
                </a:solidFill>
              </a:rPr>
              <a:t>'-foo </a:t>
            </a:r>
            <a:r>
              <a:rPr lang="en-US" sz="2640" i="1" dirty="0" err="1">
                <a:solidFill>
                  <a:srgbClr val="0066CC"/>
                </a:solidFill>
              </a:rPr>
              <a:t>a'n</a:t>
            </a:r>
            <a:r>
              <a:rPr lang="en-US" sz="2640" i="1" dirty="0">
                <a:solidFill>
                  <a:srgbClr val="0066CC"/>
                </a:solidFill>
              </a:rPr>
              <a:t>-nee </a:t>
            </a:r>
            <a:r>
              <a:rPr lang="en-US" sz="2640" i="1" dirty="0" err="1">
                <a:solidFill>
                  <a:srgbClr val="0066CC"/>
                </a:solidFill>
              </a:rPr>
              <a:t>h'eena</a:t>
            </a:r>
            <a:r>
              <a:rPr lang="en-US" sz="2640" i="1" dirty="0">
                <a:solidFill>
                  <a:srgbClr val="0066CC"/>
                </a:solidFill>
              </a:rPr>
              <a:t> as-</a:t>
            </a:r>
            <a:r>
              <a:rPr lang="en-US" sz="2640" i="1" dirty="0" err="1">
                <a:solidFill>
                  <a:srgbClr val="0066CC"/>
                </a:solidFill>
              </a:rPr>
              <a:t>tah'iq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qu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a'f-wak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معاف کر دے جب میںتیری  معافی کا حقدار ہوں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02915967"/>
      </p:ext>
    </p:extLst>
  </p:cSld>
  <p:clrMapOvr>
    <a:masterClrMapping/>
  </p:clrMapOvr>
  <p:transition advTm="6155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فَإنَّ ذَلِكَ غَيْرُ وَاجِب لِيْ بِاسْتِحْقَاق،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yet I have no title to that through what I deserve,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>
                <a:solidFill>
                  <a:srgbClr val="0066CC"/>
                </a:solidFill>
              </a:rPr>
              <a:t>fa in-</a:t>
            </a:r>
            <a:r>
              <a:rPr lang="en-US" sz="2640" i="1" dirty="0" err="1">
                <a:solidFill>
                  <a:srgbClr val="0066CC"/>
                </a:solidFill>
              </a:rPr>
              <a:t>na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d'alika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ghay-ru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waajibil</a:t>
            </a:r>
            <a:r>
              <a:rPr lang="en-US" sz="2640" i="1" dirty="0">
                <a:solidFill>
                  <a:srgbClr val="0066CC"/>
                </a:solidFill>
              </a:rPr>
              <a:t>-lee bis-</a:t>
            </a:r>
            <a:r>
              <a:rPr lang="en-US" sz="2640" i="1" dirty="0" err="1">
                <a:solidFill>
                  <a:srgbClr val="0066CC"/>
                </a:solidFill>
              </a:rPr>
              <a:t>tih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qaaqiw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تو بھی یہ میرے کسی حق کی وجہ سے لازم نہیں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601014392"/>
      </p:ext>
    </p:extLst>
  </p:cSld>
  <p:clrMapOvr>
    <a:masterClrMapping/>
  </p:clrMapOvr>
  <p:transition advTm="6155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وَلا أَنَا أَهْلٌ لَهُ بِـاسْتِيجَاب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nor am I worthy of it through merit,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laaa</a:t>
            </a:r>
            <a:r>
              <a:rPr lang="en-US" sz="2640" i="1" dirty="0">
                <a:solidFill>
                  <a:srgbClr val="0066CC"/>
                </a:solidFill>
              </a:rPr>
              <a:t> ana ah-</a:t>
            </a:r>
            <a:r>
              <a:rPr lang="en-US" sz="2640" i="1" dirty="0" err="1">
                <a:solidFill>
                  <a:srgbClr val="0066CC"/>
                </a:solidFill>
              </a:rPr>
              <a:t>lul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lahoo</a:t>
            </a:r>
            <a:r>
              <a:rPr lang="en-US" sz="2640" i="1" dirty="0">
                <a:solidFill>
                  <a:srgbClr val="0066CC"/>
                </a:solidFill>
              </a:rPr>
              <a:t> bis-</a:t>
            </a:r>
            <a:r>
              <a:rPr lang="en-US" sz="2640" i="1" dirty="0" err="1">
                <a:solidFill>
                  <a:srgbClr val="0066CC"/>
                </a:solidFill>
              </a:rPr>
              <a:t>teejaab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نہ ہی میں اپنے عمل سے اس کا اہل ہوں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392975166"/>
      </p:ext>
    </p:extLst>
  </p:cSld>
  <p:clrMapOvr>
    <a:masterClrMapping/>
  </p:clrMapOvr>
  <p:transition advTm="6155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إذْ كَـانَ جَزَائِي مِنْكَ فِي أَوَّلِ مَا عَصَيْتُكَ النَّارَ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since my repayment from You from the first that I disobeyed You is the Fire!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fi-FI" sz="2640" i="1" dirty="0">
                <a:solidFill>
                  <a:srgbClr val="0066CC"/>
                </a:solidFill>
              </a:rPr>
              <a:t>id' kaana jazaaa-ee minka feee aw-wali maa a's'ay-tukan-naar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کیونکہ تیری طرف سے میری پہلی نافرمانی ہی پر میرا بدلہ آگ ہے۔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716955189"/>
      </p:ext>
    </p:extLst>
  </p:cSld>
  <p:clrMapOvr>
    <a:masterClrMapping/>
  </p:clrMapOvr>
  <p:transition advTm="6155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فَإنْ تُعَذِّبْنِي، فَأَنْتَ غَيْرُ ظَالِم لِيْ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So if You punish me, You do me no wrong.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it-IT" sz="2640" i="1" dirty="0">
                <a:solidFill>
                  <a:srgbClr val="0066CC"/>
                </a:solidFill>
              </a:rPr>
              <a:t>fa in tua'd'-d'ib-nee fa anta ghay-ru z'aalimil-lee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پس اگر تو مجھے عذاب دے، تو تو مجھ پر ظلم نہیں کر رہا۔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063804172"/>
      </p:ext>
    </p:extLst>
  </p:cSld>
  <p:clrMapOvr>
    <a:masterClrMapping/>
  </p:clrMapOvr>
  <p:transition advTm="6155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إلهِي فَـإذْ قَـدْ تَغَمَّـدْتَنِي بِسِتْـرِكَ فَلَمْ تَفْضَحْنِي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My God, since You hast shielded me with Your covering and not exposed me,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ilaahee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faad</a:t>
            </a:r>
            <a:r>
              <a:rPr lang="en-US" sz="2640" i="1" dirty="0">
                <a:solidFill>
                  <a:srgbClr val="0066CC"/>
                </a:solidFill>
              </a:rPr>
              <a:t>' </a:t>
            </a:r>
            <a:r>
              <a:rPr lang="en-US" sz="2640" i="1" dirty="0" err="1">
                <a:solidFill>
                  <a:srgbClr val="0066CC"/>
                </a:solidFill>
              </a:rPr>
              <a:t>qad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tagham</a:t>
            </a:r>
            <a:r>
              <a:rPr lang="en-US" sz="2640" i="1" dirty="0">
                <a:solidFill>
                  <a:srgbClr val="0066CC"/>
                </a:solidFill>
              </a:rPr>
              <a:t>-mat-</a:t>
            </a:r>
            <a:r>
              <a:rPr lang="en-US" sz="2640" i="1" dirty="0" err="1">
                <a:solidFill>
                  <a:srgbClr val="0066CC"/>
                </a:solidFill>
              </a:rPr>
              <a:t>tanee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bisit-rika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falam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taf</a:t>
            </a:r>
            <a:r>
              <a:rPr lang="en-US" sz="2640" i="1" dirty="0">
                <a:solidFill>
                  <a:srgbClr val="0066CC"/>
                </a:solidFill>
              </a:rPr>
              <a:t>-</a:t>
            </a:r>
            <a:r>
              <a:rPr lang="en-US" sz="2640" i="1" dirty="0" err="1">
                <a:solidFill>
                  <a:srgbClr val="0066CC"/>
                </a:solidFill>
              </a:rPr>
              <a:t>z''ah</a:t>
            </a:r>
            <a:r>
              <a:rPr lang="en-US" sz="2640" i="1" dirty="0">
                <a:solidFill>
                  <a:srgbClr val="0066CC"/>
                </a:solidFill>
              </a:rPr>
              <a:t>'-nee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میرے معبود! پس جب تو نے مجھے اپنے پردے میں چھپا لیا اور مجھے رسوا نہیں کیا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534709619"/>
      </p:ext>
    </p:extLst>
  </p:cSld>
  <p:clrMapOvr>
    <a:masterClrMapping/>
  </p:clrMapOvr>
  <p:transition advTm="6155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19" dirty="0">
                <a:latin typeface="Arabic Typesetting"/>
                <a:ea typeface="Arabic Typesetting"/>
                <a:cs typeface="Arabic Typesetting"/>
                <a:sym typeface="Arabic Typesetting"/>
              </a:rPr>
              <a:t>وَتَـأَنَّيْتَنِي بِكَـرَمِـكَ فَلَمْ تُعَـاجِلْنِي،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3169800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waited patiently for me through Your generosity, and not hurried me to punishment,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taan</a:t>
            </a:r>
            <a:r>
              <a:rPr lang="en-US" sz="2640" i="1" dirty="0">
                <a:solidFill>
                  <a:srgbClr val="0066CC"/>
                </a:solidFill>
              </a:rPr>
              <a:t>-nay-</a:t>
            </a:r>
            <a:r>
              <a:rPr lang="en-US" sz="2640" i="1" dirty="0" err="1">
                <a:solidFill>
                  <a:srgbClr val="0066CC"/>
                </a:solidFill>
              </a:rPr>
              <a:t>tanee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bkaramika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falam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tua'ajil</a:t>
            </a:r>
            <a:r>
              <a:rPr lang="en-US" sz="2640" i="1" dirty="0">
                <a:solidFill>
                  <a:srgbClr val="0066CC"/>
                </a:solidFill>
              </a:rPr>
              <a:t>-nee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اپنے کرم سے مجھے مہلت دی ،پس عذاب میں جلدی نہیں کی،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501150232"/>
      </p:ext>
    </p:extLst>
  </p:cSld>
  <p:clrMapOvr>
    <a:masterClrMapping/>
  </p:clrMapOvr>
  <p:transition advTm="6155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60960" y="1129145"/>
            <a:ext cx="11567100" cy="14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141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AE" sz="6820" dirty="0">
                <a:latin typeface="Arabic Typesetting"/>
                <a:ea typeface="Arabic Typesetting"/>
                <a:cs typeface="Arabic Typesetting"/>
                <a:sym typeface="Arabic Typesetting"/>
              </a:rPr>
              <a:t>و حَلُمْتَ عَنِّي بِتَفَضُّلِكَ فَلَمْ تُغَيِّـرْ نِعْمَتَـكَ عَلَيَّ،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62925" y="2949076"/>
            <a:ext cx="114663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2013" lvl="0" indent="-382013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0066CC"/>
                </a:solidFill>
              </a:rPr>
              <a:t>and shown me clemency through Your bounty, and not changed Your </a:t>
            </a:r>
            <a:r>
              <a:rPr lang="en-US" dirty="0" err="1">
                <a:solidFill>
                  <a:srgbClr val="0066CC"/>
                </a:solidFill>
              </a:rPr>
              <a:t>favour</a:t>
            </a:r>
            <a:r>
              <a:rPr lang="en-US" dirty="0">
                <a:solidFill>
                  <a:srgbClr val="0066CC"/>
                </a:solidFill>
              </a:rPr>
              <a:t> upon me</a:t>
            </a: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CC"/>
              </a:buClr>
              <a:buSzPts val="3200"/>
              <a:buFont typeface="Arial"/>
              <a:buNone/>
            </a:pPr>
            <a:endParaRPr dirty="0">
              <a:solidFill>
                <a:srgbClr val="0066CC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62916" y="5791200"/>
            <a:ext cx="11466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3175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en-US" sz="2640" i="1" dirty="0" err="1">
                <a:solidFill>
                  <a:srgbClr val="0066CC"/>
                </a:solidFill>
              </a:rPr>
              <a:t>wa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h'alum</a:t>
            </a:r>
            <a:r>
              <a:rPr lang="en-US" sz="2640" i="1" dirty="0">
                <a:solidFill>
                  <a:srgbClr val="0066CC"/>
                </a:solidFill>
              </a:rPr>
              <a:t>-ta </a:t>
            </a:r>
            <a:r>
              <a:rPr lang="en-US" sz="2640" i="1" dirty="0" err="1">
                <a:solidFill>
                  <a:srgbClr val="0066CC"/>
                </a:solidFill>
              </a:rPr>
              <a:t>a'n</a:t>
            </a:r>
            <a:r>
              <a:rPr lang="en-US" sz="2640" i="1" dirty="0">
                <a:solidFill>
                  <a:srgbClr val="0066CC"/>
                </a:solidFill>
              </a:rPr>
              <a:t>-nee </a:t>
            </a:r>
            <a:r>
              <a:rPr lang="en-US" sz="2640" i="1" dirty="0" err="1">
                <a:solidFill>
                  <a:srgbClr val="0066CC"/>
                </a:solidFill>
              </a:rPr>
              <a:t>bitafaz</a:t>
            </a:r>
            <a:r>
              <a:rPr lang="en-US" sz="2640" i="1" dirty="0">
                <a:solidFill>
                  <a:srgbClr val="0066CC"/>
                </a:solidFill>
              </a:rPr>
              <a:t>''-z''</a:t>
            </a:r>
            <a:r>
              <a:rPr lang="en-US" sz="2640" i="1" dirty="0" err="1">
                <a:solidFill>
                  <a:srgbClr val="0066CC"/>
                </a:solidFill>
              </a:rPr>
              <a:t>ulika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falam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tughay-yir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nia</a:t>
            </a:r>
            <a:r>
              <a:rPr lang="en-US" sz="2640" i="1" dirty="0">
                <a:solidFill>
                  <a:srgbClr val="0066CC"/>
                </a:solidFill>
              </a:rPr>
              <a:t>'-</a:t>
            </a:r>
            <a:r>
              <a:rPr lang="en-US" sz="2640" i="1" dirty="0" err="1">
                <a:solidFill>
                  <a:srgbClr val="0066CC"/>
                </a:solidFill>
              </a:rPr>
              <a:t>mataka</a:t>
            </a:r>
            <a:r>
              <a:rPr lang="en-US" sz="2640" i="1" dirty="0">
                <a:solidFill>
                  <a:srgbClr val="0066CC"/>
                </a:solidFill>
              </a:rPr>
              <a:t> </a:t>
            </a:r>
            <a:r>
              <a:rPr lang="en-US" sz="2640" i="1" dirty="0" err="1">
                <a:solidFill>
                  <a:srgbClr val="0066CC"/>
                </a:solidFill>
              </a:rPr>
              <a:t>a'lay-ya</a:t>
            </a:r>
            <a:endParaRPr lang="en-US" sz="2640" i="1" dirty="0">
              <a:solidFill>
                <a:srgbClr val="0066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endParaRPr sz="2640" i="1" dirty="0">
              <a:solidFill>
                <a:srgbClr val="0066CC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62916" y="4589530"/>
            <a:ext cx="11266200" cy="7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lvl="0" algn="ctr" rtl="1">
              <a:lnSpc>
                <a:spcPct val="150000"/>
              </a:lnSpc>
              <a:buSzPts val="5280"/>
            </a:pPr>
            <a:r>
              <a:rPr lang="ur-PK" sz="4000" dirty="0">
                <a:solidFill>
                  <a:srgbClr val="000066"/>
                </a:solidFill>
                <a:latin typeface="Jameel Noori Nastaleeq" panose="02000503000000000004" pitchFamily="2" charset="-78"/>
                <a:ea typeface="Noto Nastaliq Urdu"/>
                <a:cs typeface="Jameel Noori Nastaleeq" panose="02000503000000000004" pitchFamily="2" charset="-78"/>
                <a:sym typeface="Noto Nastaliq Urdu"/>
              </a:rPr>
              <a:t>اور اپنے فضل سے نرمی کی اور مجھ پر  اپنی نعمتیں نہ بدلیں،</a:t>
            </a:r>
            <a:endParaRPr sz="4000" i="0" u="none" strike="noStrike" cap="none" dirty="0">
              <a:solidFill>
                <a:srgbClr val="000000"/>
              </a:solidFill>
              <a:latin typeface="Jameel Noori Nastaleeq" panose="02000503000000000004" pitchFamily="2" charset="-78"/>
              <a:ea typeface="Noto Nastaliq Urdu"/>
              <a:cs typeface="Jameel Noori Nastaleeq" panose="02000503000000000004" pitchFamily="2" charset="-78"/>
              <a:sym typeface="Noto Nastaliq Urdu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935363" y="346097"/>
            <a:ext cx="3104564" cy="79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-US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r>
            <a:r>
              <a:rPr lang="en-US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 Release from sins and Seeking Pardon</a:t>
            </a: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Arial"/>
              <a:buNone/>
            </a:pPr>
            <a:endParaRPr sz="1679" b="1" i="0" u="none" strike="noStrike" cap="none" dirty="0">
              <a:solidFill>
                <a:srgbClr val="0048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538603809"/>
      </p:ext>
    </p:extLst>
  </p:cSld>
  <p:clrMapOvr>
    <a:masterClrMapping/>
  </p:clrMapOvr>
  <p:transition advTm="6155">
    <p:fade/>
  </p:transition>
</p:sld>
</file>

<file path=ppt/theme/theme1.xml><?xml version="1.0" encoding="utf-8"?>
<a:theme xmlns:a="http://schemas.openxmlformats.org/drawingml/2006/main" name="Default Design">
  <a:themeElements>
    <a:clrScheme name="Default Design 14">
      <a:dk1>
        <a:srgbClr val="FFFFFF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2361</TotalTime>
  <Words>5752</Words>
  <Application>Microsoft Office PowerPoint</Application>
  <PresentationFormat>Widescreen</PresentationFormat>
  <Paragraphs>586</Paragraphs>
  <Slides>116</Slides>
  <Notes>116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3" baseType="lpstr">
      <vt:lpstr>Trebuchet MS</vt:lpstr>
      <vt:lpstr>Lato</vt:lpstr>
      <vt:lpstr>Jameel Noori Nastaleeq</vt:lpstr>
      <vt:lpstr>Arial</vt:lpstr>
      <vt:lpstr>Arabic Typesetting</vt:lpstr>
      <vt:lpstr>Calibri</vt:lpstr>
      <vt:lpstr>Default Design</vt:lpstr>
      <vt:lpstr>PowerPoint Presentation</vt:lpstr>
      <vt:lpstr>أللَّهُمَّ يَا مَنْ بِرَحْمَتِهِ يَسْتَغِيثُ الْمُذْنِبُونَ،</vt:lpstr>
      <vt:lpstr>وَيَا مَنْ إلَى ذِكْرِ إحْسَانِهِ يَفْزَعُ الْمُضْطَرُّونَ،</vt:lpstr>
      <vt:lpstr>وَيَا مَنْ لِخِيفَتِهِ يَنْتَحِبُ الْخَاطِئُونَ،</vt:lpstr>
      <vt:lpstr>يَا اُنْسَ كُلِّ مُسْتَوْحِشٍ غَرِيبٍ</vt:lpstr>
      <vt:lpstr>وَيَا فَرَجَ كُلِّ مَكْرُوبٍ كَئِيبٍ،</vt:lpstr>
      <vt:lpstr>وَيَا غَوْثَ كُلِّ مَخْذُوَلٍ فَرِيدٍ،</vt:lpstr>
      <vt:lpstr>وَيَا عَضُدَ كُلِّ مُحْتَاجٍ طَرِيدٍ .</vt:lpstr>
      <vt:lpstr>أَنْتَ الَّذِي وَسِعْتَ كُلَّ شَيْء رَحْمَةً وَعِلْماً،</vt:lpstr>
      <vt:lpstr>وَأَنْتَ الَّذِي جَعَلْتَ لِكُلِّ مَخْلُوق فِي نِعَمِكَ سَهْماً،</vt:lpstr>
      <vt:lpstr>وَأَنْتَ الَّذِيْ عَفْوُهُ أَعْلَى مِنْ عِقَابِهِ،</vt:lpstr>
      <vt:lpstr>وَأَنْتَ الَّذِي تَسْعَى رَحْمَتُهُ أَمَامَ غَضَبِهِ،</vt:lpstr>
      <vt:lpstr>وَأَنْتَ الَّذِي عَطَآؤُهُ أكْثَرُ مِنْ مَنْعِهِ،</vt:lpstr>
      <vt:lpstr>وَأَنْتَ الَّذِيْ اتَّسَعَ الْخَلاَئِقُ كُلُّهُمْ فِي رَحمَتِهِ،</vt:lpstr>
      <vt:lpstr>وَأَنْتَ الَّذِي لا يَرْغَبُ فِي جَزَاءِ مَنْ أَعْطَاهُ،</vt:lpstr>
      <vt:lpstr>وَأَنْتَ الَّذِي لا يُفْرِطُ فِي عِقَابِ مَنْ عَصَاهُ</vt:lpstr>
      <vt:lpstr>وَأَنَا يَا إلهِي عَبْدُكَ الَّذِي أَمَرْتَهُ بِالدُّعاءِ فَقَالَ:</vt:lpstr>
      <vt:lpstr>لَبَّيْكَ وَسَعْدَيْكَ، هَا أَنَا ذَا يَا رَبِّ مَطْرُوحٌ بَيْنَ يَدَيْكَ،</vt:lpstr>
      <vt:lpstr>أَنَا الَّذِي أَوْقَرَتِ الْخَطَايَا ظَهْرَهُ،</vt:lpstr>
      <vt:lpstr>وَأَنا الَّذِي أَفْنَتِ الذُّنُوبُ عُمْرَهُ،</vt:lpstr>
      <vt:lpstr>وَأَنَا الَّذِي بِجَهْلِهِ عَصاكَ وَلَمْ تَكُنْ أَهْلاً مِنْهُ لِذَاكَ.</vt:lpstr>
      <vt:lpstr>هَلْ أَنْتَ يَا إلهِي رَاحِمٌ مَنْ دَعَاكَ فَأُبْلِغَ فِي الدُّعَاءِ</vt:lpstr>
      <vt:lpstr>أَمْ أَنْتَ غَافِرٌ لِمَنْ بَكَاكَ فَأُسْرِعَ فِي الْبُكَاءِ</vt:lpstr>
      <vt:lpstr>أَمْ أَنْتَ مُتَجَاوِزٌ عَمَّنْ عَفَّرَ لَكَ وَجْهَهُ تَذَلُّلاً</vt:lpstr>
      <vt:lpstr>أَم أَنْتَ مُغْنٍ مَنْ شَكَا إلَيْكَ فَقْرَهُ تَوَكُّلاً؟</vt:lpstr>
      <vt:lpstr>إلهِي لاَ تُخيِّبْ مَنْ لا يَجدُ مُعْطِياً غَيْرَكَ،</vt:lpstr>
      <vt:lpstr>وَلاَ تَخْذُلْ مَنْ لا يَسْتَغْنِي عَنْكَ بِأَحَدٍ دُونَكَ.</vt:lpstr>
      <vt:lpstr>إلهِي فَصَلِّ عَلَى مُحَمَّد وَآلِهِ</vt:lpstr>
      <vt:lpstr>وَلاَ تُعْرِضْ عَنِّي وَقَدْ أَقْبَلْتُ عَلَيْكَ،</vt:lpstr>
      <vt:lpstr>وَلا تَحْرِمْنِي وَقَـدْ رَغِبْتُ إلَيْكَ،</vt:lpstr>
      <vt:lpstr>وَلا تَجْبَهْنِي بِالرَّدِّ وَقَدِ انْتَصَبْتُ بَيْنَ يَدَيْكَ.</vt:lpstr>
      <vt:lpstr>أَنْتَ الَّذِي وَصَفْتَ نَفْسَكَ بِالرَّحْمَةِ،</vt:lpstr>
      <vt:lpstr>فَصَلِّ عَلَى مُحَمَّد وَآلِهِ وَارْحَمْنِي،</vt:lpstr>
      <vt:lpstr>وَأَنْتَ الَّذِي سَمَّيْتَ نَفْسَكَ بِالعَفْوِ، فَاعْفُ عَنِّي.</vt:lpstr>
      <vt:lpstr>قَـدْ تَرَى يَـا إلهِي فَيْضَ دَمْعِي مِنْ خِيفَتِكَ،</vt:lpstr>
      <vt:lpstr>وَوَجِيبَ قَلْبِي مِنْ خَشْيَتِكَ،</vt:lpstr>
      <vt:lpstr>وَانْتِفَاضَ جَوَارِحِي مِنْ هَيْبَتِكَ،</vt:lpstr>
      <vt:lpstr>كُلُّ ذَلِكَ حَيآءً مِنِّي لِسُوءِ عَمَلِي،</vt:lpstr>
      <vt:lpstr>وَلِذَاكَ خَمَدَ صَوْتِي عَنِ الْجَارِ إلَيْكَ،</vt:lpstr>
      <vt:lpstr>وَكَلَّ لِسَانِي عَنْ مُنَاجَاتِكَ</vt:lpstr>
      <vt:lpstr>يَا إلهِي فَلَكَ الْحَمْدُ، فَكَم مِنْ عَائِبَةٍ سَتَرْتَهَا عَلَيَّ فَلَم تَفْضَحْنِي،</vt:lpstr>
      <vt:lpstr>وَكَمْ مِنْ ذنْبِ غَطَّيْتَهُ عَلَيَّ فَلَمْ تَشْهَرْنِي،</vt:lpstr>
      <vt:lpstr>وَكَمْ مِنْ شَائِبَة أَلْمَمْتُ بِهَا فَلَمْ تَهْتِكْ عَنِّي سِتْرَهَا،</vt:lpstr>
      <vt:lpstr>وَلَمْ تُقَلِّدْنِي مَكْرُوهَ شَنَارِهَا،</vt:lpstr>
      <vt:lpstr>وَلَمْ تُبْدِ سَوْأَتِهَا لِمَنْ يَلْتَمِسُ مَعَايِبِي مِنْ جِيْرَتِي،</vt:lpstr>
      <vt:lpstr>وَحَسَدَةِ نِعْمَتِكَ عِنْدِي،</vt:lpstr>
      <vt:lpstr>ثُمَّ لَمْ يَنْهَنِي ذَلِكَ عَنْ أَنْ جَرَيْتُ إلَى سُوءِ مَا عَهِدْتَ مِنّي</vt:lpstr>
      <vt:lpstr>فَمَنْ أَجْهَلُ مِنِّي يَا إلهِيْ بِرُشْدِهِ</vt:lpstr>
      <vt:lpstr>وَمَنْ أَغْفَلُ مِنِّي عَنْ حَظِّهِ</vt:lpstr>
      <vt:lpstr>وَمَنْ أَبْعَدُ مِنِّي مِنِ اسْتِصْلاَحِ نَفْسِهِ</vt:lpstr>
      <vt:lpstr>حِيْنَ اُنْفِقُ مَا أَجْرَيْتَ عَلَيَّ مِنْ رِزْقِكَ</vt:lpstr>
      <vt:lpstr>فِيمَا نَهَيْتَنِي عَنْهُ مِنْ مَعْصِيَتِكَ</vt:lpstr>
      <vt:lpstr>وَمَنْ أَبْعَدُ غَوْراً فِي الْبَاطِلِ وَأَشَدُّ إقْدَاماً عَلَى السُّوءِ مِنّي</vt:lpstr>
      <vt:lpstr>حِينَ أَقِفُ بَيْنَ دَعْوَتِكَ وَدَعْوَةِ الشَّيْطَانِ،</vt:lpstr>
      <vt:lpstr>فَـأتَّبعُ دَعْوَتَهُ عَلَى غَيْرِ عَمىً مِنّي فِيْ مَعْرِفَةٍ بِهِ،</vt:lpstr>
      <vt:lpstr>وَلا نِسْيَان مِنْ حِفْظِي لَهُ وَأَنَا حِينَئِذ مُوقِنٌ</vt:lpstr>
      <vt:lpstr>بِأَنَّ مُنْتَهَى دَعْوَتِكَ إلَى الْجَنَّةِ وَمُنْتَهَى دَعْوَتِهِ إلَى النَّارِ</vt:lpstr>
      <vt:lpstr>سُبْحَانَكَ مَا أَعْجَبَ مَا أَشْهَدُ بِهِ</vt:lpstr>
      <vt:lpstr>عَلَى نَفْسِي وَاُعَدِّدُهُ مِنْ مَكْتُوْمِ أَمْرِي،</vt:lpstr>
      <vt:lpstr>وَأَعْجَبُ مِنْ ذلِكَ أَنَاتُكَ عَنِّي</vt:lpstr>
      <vt:lpstr>وَإبْطآؤُكَ عَنْ مُعَاجَلَتِي</vt:lpstr>
      <vt:lpstr> وَلَيْسَ ذلِكَ مِنْ كَرَمِي عَلَيْكَ بَلْ تَأَنِّياً مِنْكَ لِي،</vt:lpstr>
      <vt:lpstr>وَتَفَضُّلاً مِنْكَ عَلَيَّ،</vt:lpstr>
      <vt:lpstr>لانْ أَرْتَـدِعَ عَنْ مَعْصِيَتِكَ الْمُسْخِطَةِ</vt:lpstr>
      <vt:lpstr>وَاُقْلِعَ عَنْ سَيِّئَـاتِي الْمُخْلِقَةِ</vt:lpstr>
      <vt:lpstr>وَلِأَنَّ عَفْوَكَ عَنّي أَحَبُّ إلَيْكَ مِنْ عُقُوبَتِي،</vt:lpstr>
      <vt:lpstr>بَلْ أَنَا يَا إلهِي أكْثَرُ ذُنُوباً</vt:lpstr>
      <vt:lpstr>وَأَقْبَحُ آثاراً وَأَشْنَعُ أَفْعَالاً</vt:lpstr>
      <vt:lpstr>وَأَشَدُّ فِي الْبَاطِلِ تَهَوُّراً</vt:lpstr>
      <vt:lpstr>وَأَضْعَفُ عِنْدَ طَاعَتِكَ تَيَقُّظاً،</vt:lpstr>
      <vt:lpstr>وَأَقَلُّ لِوَعِيْدِكَ انْتِبَاهاً وَارْتِقَاباً</vt:lpstr>
      <vt:lpstr>مِنْ أَنْ أُحْصِيَ لَكَ عُيُوبِي،</vt:lpstr>
      <vt:lpstr>أَوْ أَقْدِرَ عَلَى ذِكْرِ ذُنُوبِي</vt:lpstr>
      <vt:lpstr>وَإنَّمَا أُوَبِّخُ بِهَذا نَفْسِي طَمَعَـاً فِي رَأْفَتِكَ</vt:lpstr>
      <vt:lpstr>الَّتِي بِهَـا صَلاَحُ أَمْرِ الْمُذْنِبِينَ،</vt:lpstr>
      <vt:lpstr>وَرَجَاءً لِرَحْمَتِكَ الَّتِي بِهَا فَكَاكُ رِقَابِ الْخَاطِئِينَ.</vt:lpstr>
      <vt:lpstr>اللَّهُمَّ وَهَذِهِ رَقَبَتِي قَدْ أَرَقَّتْهَا الذُّنُوبُ،</vt:lpstr>
      <vt:lpstr>فَصَلِّ عَلَى مُحَمَّد وَآلِهِ وَأَعْتِقْهَا بِعَفْوِكَ،</vt:lpstr>
      <vt:lpstr>وَهَذَا ظَهْرِي قَدْ أَثْقَلَتْهُ الْخَطَايَـا،</vt:lpstr>
      <vt:lpstr>فَصَلِّ عَلَى مُحَمَّد وَآلِهِ وَخَفِّفْ عَنْهُ بِمَنِّكَ.</vt:lpstr>
      <vt:lpstr>يَا إلهِي لَوْ بَكَيْتُ إلَيْكَ حَتَّى تَسْقُطَ أَشْفَارُ عَيْنَيَّ ،</vt:lpstr>
      <vt:lpstr>وَانْتَحَبْتُ حَتَّى يَنْقَطِعَ صَوْتِي،</vt:lpstr>
      <vt:lpstr>وَقُمْتُ لَكَ حَتَّى تَتَنَشَّرَ قَدَمَايَ،</vt:lpstr>
      <vt:lpstr>وَرَكَعْتُ لَكَ حَتَّى يَنْخَلِعَ صُلْبِي،</vt:lpstr>
      <vt:lpstr>وَسَجَدْتُ لَكَ حَتَّى تَتَفَقَّأَ حَدَقَتَايَ،</vt:lpstr>
      <vt:lpstr>وَأكَلْتُ تُرَابَ الأرْضِ طُولَ عُمْرِي،</vt:lpstr>
      <vt:lpstr>وَشَرِبْتُ مَاءَ الرَّمَادِ آخِرَ دَهْرِي</vt:lpstr>
      <vt:lpstr>وَذَكَرْتُكَ فِي خِلاَلِ ذَلِكَ حَتَّى يَكِلَّ لِسَانِي</vt:lpstr>
      <vt:lpstr>ثُمَّ لَمْ أَرْفَعْ طَرْفِي إلَى آفَاقِ السَّمَاءِ اسْتِحْيَاءً مِنْكَ</vt:lpstr>
      <vt:lpstr>مَا اسْتَوْجَبْتُ بِذَلِكَ مَحْوَ سَيِّئَةٍ وَاحِـدَةٍ مِنْ سَيِّئـاتِي،</vt:lpstr>
      <vt:lpstr>وَإنْ كُنْتَ تَغْفِـرُ لِي حِيْنَ أَسْتَوْجِبُ مَغْفِرَتَكَ</vt:lpstr>
      <vt:lpstr>وَتَعْفُو عَنِّي حِينَ أَسْتَحِقُّ عَفْوَكَ</vt:lpstr>
      <vt:lpstr>فَإنَّ ذَلِكَ غَيْرُ وَاجِب لِيْ بِاسْتِحْقَاق،</vt:lpstr>
      <vt:lpstr>وَلا أَنَا أَهْلٌ لَهُ بِـاسْتِيجَاب</vt:lpstr>
      <vt:lpstr>إذْ كَـانَ جَزَائِي مِنْكَ فِي أَوَّلِ مَا عَصَيْتُكَ النَّارَ</vt:lpstr>
      <vt:lpstr>فَإنْ تُعَذِّبْنِي، فَأَنْتَ غَيْرُ ظَالِم لِيْ</vt:lpstr>
      <vt:lpstr>إلهِي فَـإذْ قَـدْ تَغَمَّـدْتَنِي بِسِتْـرِكَ فَلَمْ تَفْضَحْنِي</vt:lpstr>
      <vt:lpstr>وَتَـأَنَّيْتَنِي بِكَـرَمِـكَ فَلَمْ تُعَـاجِلْنِي،</vt:lpstr>
      <vt:lpstr>و حَلُمْتَ عَنِّي بِتَفَضُّلِكَ فَلَمْ تُغَيِّـرْ نِعْمَتَـكَ عَلَيَّ،</vt:lpstr>
      <vt:lpstr>وَلَمْ تُكَـدِّرْ مَعْرُوفَكَ عِنْدِي</vt:lpstr>
      <vt:lpstr>فَارْحَمْ طُولَ تَضَرُّعِيْ وَشِـدَّةَ مَسْكَنَتِي وَسُوءَ مَوْقِفِيْ.</vt:lpstr>
      <vt:lpstr>اللَّهُمَّ صَلِّ عَلَى مُحَمَّد وَآلِهِ</vt:lpstr>
      <vt:lpstr>وَقِنِي مِنَ الْمَعَاصِي وَاسْتَعْمِلْنِي بِالطَّاعَةِ،</vt:lpstr>
      <vt:lpstr>وَارْزُقْنِي حُسْنَ الإِنابَةِ وَطَهِّرْنِي بِالتَّـوْبَةِ،</vt:lpstr>
      <vt:lpstr>وَأَيِّـدْنِي بِالْعِصْمَةِ وَاسْتَصْلِحْنِي بِالْعَافِيَةِ</vt:lpstr>
      <vt:lpstr>وَأَذِقْنِي حَلاَوَةَ الْمَغْفِـرَةِ،</vt:lpstr>
      <vt:lpstr>وَاجْعَلْنِي طَلِيقَ عَفْـوِكَ، وَعَتِيقَ رَحْمَتِكَ</vt:lpstr>
      <vt:lpstr>وَاكْتُبْ لِي أَمَاناً مِنْ سَخَطِكَ</vt:lpstr>
      <vt:lpstr>وَبَشِّرْنِي بِذلِكَ فِي الْعَاجِلِ دُونَ الآجِلِ بُشْرى أَعْرِفُهَا</vt:lpstr>
      <vt:lpstr>وَعَرِّفْنِي فِيهِ عَلاَمَةً أَتَبَيَّنُهَا</vt:lpstr>
      <vt:lpstr>إنَّ ذلِكَ لاَ يَضيقُ عَلَيْكَ فِي وُسْعِكَ ،</vt:lpstr>
      <vt:lpstr>وَلا يَتَكَأَّدُكَ فِي قُدْرَتِكَ،</vt:lpstr>
      <vt:lpstr>وَلا يَتَصَعَّدُكَ فِي أناتِكَ،</vt:lpstr>
      <vt:lpstr>وَلا يَؤودُك فِي جَزِيلِ هِباتِكَ الَّتِي دَلَّتْ عَلَيْهَا آيَاتُكَ</vt:lpstr>
      <vt:lpstr>إنَّكَ تَفْعَلُ مَا تَشَاءُ وَتَحكُمُ مَا تُرِيدُ،</vt:lpstr>
      <vt:lpstr>إنَّكَ عَلَى كُلِّ شَيْء قَدِيرٌ.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Burair Haidar Inayatullah</dc:creator>
  <cp:lastModifiedBy>pc</cp:lastModifiedBy>
  <cp:revision>26</cp:revision>
  <dcterms:modified xsi:type="dcterms:W3CDTF">2026-02-05T19:13:03Z</dcterms:modified>
</cp:coreProperties>
</file>