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7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</p:sldIdLst>
  <p:sldSz cx="12192000" cy="6858000"/>
  <p:notesSz cx="6858000" cy="9144000"/>
  <p:embeddedFontLst>
    <p:embeddedFont>
      <p:font typeface="Arabic Typesetting" panose="03020402040406030203" pitchFamily="66" charset="-78"/>
      <p:regular r:id="rId73"/>
    </p:embeddedFont>
    <p:embeddedFont>
      <p:font typeface="Lato" panose="020F0502020204030203" pitchFamily="34" charset="0"/>
      <p:regular r:id="rId74"/>
      <p:bold r:id="rId75"/>
      <p:italic r:id="rId76"/>
      <p:boldItalic r:id="rId77"/>
    </p:embeddedFont>
    <p:embeddedFont>
      <p:font typeface="Noto Nastaliq Urdu" panose="020B0502040504020204" pitchFamily="34" charset="-78"/>
      <p:regular r:id="rId78"/>
      <p:bold r:id="rId79"/>
    </p:embeddedFont>
    <p:embeddedFont>
      <p:font typeface="Trebuchet MS" panose="020B0603020202020204" pitchFamily="34" charset="0"/>
      <p:regular r:id="rId80"/>
      <p:bold r:id="rId81"/>
      <p:italic r:id="rId82"/>
      <p:boldItalic r:id="rId8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9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80" Type="http://schemas.openxmlformats.org/officeDocument/2006/relationships/font" Target="fonts/font8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3.fntdata"/><Relationship Id="rId83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font" Target="fonts/font9.fntdata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ab139e972c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3ab139e972c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ab139e972c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g3ab139e972c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ab139e972c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g3ab139e972c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ab139e972c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4" name="Google Shape;194;g3ab139e972c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ab139e972c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3" name="Google Shape;203;g3ab139e972c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b43ffb26a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2" name="Google Shape;212;g3b43ffb26a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ab139e972c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g3ab139e972c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ab139e972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0" name="Google Shape;230;g3ab139e972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ab139e972c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9" name="Google Shape;239;g3ab139e972c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ab139e972c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8" name="Google Shape;248;g3ab139e972c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ab139e972c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7" name="Google Shape;257;g3ab139e972c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ab139e972c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6" name="Google Shape;266;g3ab139e972c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ab139e972c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" name="Google Shape;275;g3ab139e972c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ab139e972c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4" name="Google Shape;284;g3ab139e972c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ab139e972c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g3ab139e972c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ab139e972c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2" name="Google Shape;302;g3ab139e972c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ab139e972c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1" name="Google Shape;311;g3ab139e972c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ab139e972c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0" name="Google Shape;320;g3ab139e972c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ab139e972c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9" name="Google Shape;329;g3ab139e972c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ab139e972c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8" name="Google Shape;338;g3ab139e972c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ab139e972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g3ab139e972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ab139e972c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7" name="Google Shape;347;g3ab139e972c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ab139e972c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g3ab139e972c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ab139e972c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5" name="Google Shape;365;g3ab139e972c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ab139e972c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4" name="Google Shape;374;g3ab139e972c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ab139e972c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3" name="Google Shape;383;g3ab139e972c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ab139e972c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g3ab139e972c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ab139e972c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1" name="Google Shape;401;g3ab139e972c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ab139e972c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0" name="Google Shape;410;g3ab139e972c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ab139e972c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9" name="Google Shape;419;g3ab139e972c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ab139e972c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8" name="Google Shape;428;g3ab139e972c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ab139e972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g3ab139e972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ab139e972c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7" name="Google Shape;437;g3ab139e972c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ab139e972c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6" name="Google Shape;446;g3ab139e972c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ab139e972c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5" name="Google Shape;455;g3ab139e972c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ab139e972c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4" name="Google Shape;464;g3ab139e972c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ab139e972c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3" name="Google Shape;473;g3ab139e972c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ab139e972c_0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2" name="Google Shape;482;g3ab139e972c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ab139e972c_0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1" name="Google Shape;491;g3ab139e972c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ab139e972c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0" name="Google Shape;500;g3ab139e972c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ab139e972c_0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9" name="Google Shape;509;g3ab139e972c_0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ab139e972c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8" name="Google Shape;518;g3ab139e972c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ab139e972c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g3ab139e972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ab139e972c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7" name="Google Shape;527;g3ab139e972c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ab139e972c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6" name="Google Shape;536;g3ab139e972c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ab139e972c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5" name="Google Shape;545;g3ab139e972c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3ab139e972c_0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4" name="Google Shape;554;g3ab139e972c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ab139e972c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3" name="Google Shape;563;g3ab139e972c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3ab139e972c_0_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2" name="Google Shape;572;g3ab139e972c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3ab139e972c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1" name="Google Shape;581;g3ab139e972c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3ab139e972c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0" name="Google Shape;590;g3ab139e972c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ab139e972c_0_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9" name="Google Shape;599;g3ab139e972c_0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3ab139e972c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8" name="Google Shape;608;g3ab139e972c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ab139e972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" name="Google Shape;131;g3ab139e972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3ab139e972c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7" name="Google Shape;617;g3ab139e972c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3ab139e972c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6" name="Google Shape;626;g3ab139e972c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3ab139e972c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5" name="Google Shape;635;g3ab139e972c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3ab139e972c_0_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4" name="Google Shape;644;g3ab139e972c_0_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3ab139e972c_0_5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g3ab139e972c_0_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ab139e972c_0_5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2" name="Google Shape;662;g3ab139e972c_0_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3ab139e972c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1" name="Google Shape;671;g3ab139e972c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ab139e972c_0_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0" name="Google Shape;680;g3ab139e972c_0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3ab139e972c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9" name="Google Shape;689;g3ab139e972c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3ab139e972c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8" name="Google Shape;698;g3ab139e972c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ab139e972c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g3ab139e972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3ab139e972c_0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7" name="Google Shape;707;g3ab139e972c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ab139e972c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g3ab139e972c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ab139e972c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8" name="Google Shape;158;g3ab139e972c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66"/>
              </a:buClr>
              <a:buSzPts val="32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66"/>
              </a:buClr>
              <a:buSzPts val="2800"/>
              <a:buFont typeface="Arial"/>
              <a:buNone/>
              <a:defRPr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Arial"/>
              <a:buNone/>
              <a:defRPr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None/>
              <a:defRPr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None/>
              <a:defRPr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None/>
              <a:defRPr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None/>
              <a:defRPr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None/>
              <a:defRPr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66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66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66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66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66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66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66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66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66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66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66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66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66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66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66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66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6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66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75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/>
        </p:nvSpPr>
        <p:spPr>
          <a:xfrm>
            <a:off x="481712" y="891329"/>
            <a:ext cx="11330700" cy="5709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Supplicatio</a:t>
            </a:r>
            <a:r>
              <a:rPr lang="en-US" sz="4400" dirty="0"/>
              <a:t>n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4400" dirty="0"/>
              <a:t>In Confession and in Seeking Repentance Toward Allah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8800" dirty="0" err="1">
                <a:solidFill>
                  <a:schemeClr val="lt2"/>
                </a:solidFill>
                <a:latin typeface="Arabic Typesetting" panose="03020402040406030203" pitchFamily="66" charset="-78"/>
                <a:ea typeface="IBM Plex Sans Arabic"/>
                <a:cs typeface="Arabic Typesetting" panose="03020402040406030203" pitchFamily="66" charset="-78"/>
                <a:sym typeface="IBM Plex Sans Arabic"/>
              </a:rPr>
              <a:t>دُعَاؤُهُ</a:t>
            </a:r>
            <a:r>
              <a:rPr lang="en-US" sz="8800" dirty="0">
                <a:solidFill>
                  <a:schemeClr val="lt2"/>
                </a:solidFill>
                <a:latin typeface="Arabic Typesetting" panose="03020402040406030203" pitchFamily="66" charset="-78"/>
                <a:ea typeface="IBM Plex Sans Arabic"/>
                <a:cs typeface="Arabic Typesetting" panose="03020402040406030203" pitchFamily="66" charset="-78"/>
                <a:sym typeface="IBM Plex Sans Arabic"/>
              </a:rPr>
              <a:t> </a:t>
            </a:r>
            <a:r>
              <a:rPr lang="en-US" sz="8800" dirty="0" err="1">
                <a:solidFill>
                  <a:schemeClr val="lt2"/>
                </a:solidFill>
                <a:latin typeface="Arabic Typesetting" panose="03020402040406030203" pitchFamily="66" charset="-78"/>
                <a:ea typeface="IBM Plex Sans Arabic"/>
                <a:cs typeface="Arabic Typesetting" panose="03020402040406030203" pitchFamily="66" charset="-78"/>
                <a:sym typeface="IBM Plex Sans Arabic"/>
              </a:rPr>
              <a:t>فِي</a:t>
            </a:r>
            <a:r>
              <a:rPr lang="en-US" sz="8800" dirty="0">
                <a:solidFill>
                  <a:schemeClr val="lt2"/>
                </a:solidFill>
                <a:latin typeface="Arabic Typesetting" panose="03020402040406030203" pitchFamily="66" charset="-78"/>
                <a:ea typeface="IBM Plex Sans Arabic"/>
                <a:cs typeface="Arabic Typesetting" panose="03020402040406030203" pitchFamily="66" charset="-78"/>
                <a:sym typeface="IBM Plex Sans Arabic"/>
              </a:rPr>
              <a:t> </a:t>
            </a:r>
            <a:r>
              <a:rPr lang="en-US" sz="8800" dirty="0" err="1">
                <a:solidFill>
                  <a:schemeClr val="lt2"/>
                </a:solidFill>
                <a:latin typeface="Arabic Typesetting" panose="03020402040406030203" pitchFamily="66" charset="-78"/>
                <a:ea typeface="IBM Plex Sans Arabic"/>
                <a:cs typeface="Arabic Typesetting" panose="03020402040406030203" pitchFamily="66" charset="-78"/>
                <a:sym typeface="IBM Plex Sans Arabic"/>
              </a:rPr>
              <a:t>الِاعْتِرَافِ</a:t>
            </a:r>
            <a:r>
              <a:rPr lang="en-US" sz="8800" dirty="0">
                <a:solidFill>
                  <a:schemeClr val="lt2"/>
                </a:solidFill>
                <a:latin typeface="Arabic Typesetting" panose="03020402040406030203" pitchFamily="66" charset="-78"/>
                <a:ea typeface="IBM Plex Sans Arabic"/>
                <a:cs typeface="Arabic Typesetting" panose="03020402040406030203" pitchFamily="66" charset="-78"/>
                <a:sym typeface="IBM Plex Sans Arabic"/>
              </a:rPr>
              <a:t> و </a:t>
            </a:r>
            <a:r>
              <a:rPr lang="en-US" sz="8800" dirty="0" err="1">
                <a:solidFill>
                  <a:schemeClr val="lt2"/>
                </a:solidFill>
                <a:latin typeface="Arabic Typesetting" panose="03020402040406030203" pitchFamily="66" charset="-78"/>
                <a:ea typeface="IBM Plex Sans Arabic"/>
                <a:cs typeface="Arabic Typesetting" panose="03020402040406030203" pitchFamily="66" charset="-78"/>
                <a:sym typeface="IBM Plex Sans Arabic"/>
              </a:rPr>
              <a:t>طَلَبِ</a:t>
            </a:r>
            <a:r>
              <a:rPr lang="en-US" sz="8800" dirty="0">
                <a:solidFill>
                  <a:schemeClr val="lt2"/>
                </a:solidFill>
                <a:latin typeface="Arabic Typesetting" panose="03020402040406030203" pitchFamily="66" charset="-78"/>
                <a:ea typeface="IBM Plex Sans Arabic"/>
                <a:cs typeface="Arabic Typesetting" panose="03020402040406030203" pitchFamily="66" charset="-78"/>
                <a:sym typeface="IBM Plex Sans Arabic"/>
              </a:rPr>
              <a:t> </a:t>
            </a:r>
            <a:r>
              <a:rPr lang="en-US" sz="8800" dirty="0" err="1">
                <a:solidFill>
                  <a:schemeClr val="lt2"/>
                </a:solidFill>
                <a:latin typeface="Arabic Typesetting" panose="03020402040406030203" pitchFamily="66" charset="-78"/>
                <a:ea typeface="IBM Plex Sans Arabic"/>
                <a:cs typeface="Arabic Typesetting" panose="03020402040406030203" pitchFamily="66" charset="-78"/>
                <a:sym typeface="IBM Plex Sans Arabic"/>
              </a:rPr>
              <a:t>التَوبَةِ</a:t>
            </a:r>
            <a:r>
              <a:rPr lang="en-US" sz="8800" dirty="0">
                <a:solidFill>
                  <a:schemeClr val="lt2"/>
                </a:solidFill>
                <a:latin typeface="Arabic Typesetting" panose="03020402040406030203" pitchFamily="66" charset="-78"/>
                <a:ea typeface="IBM Plex Sans Arabic"/>
                <a:cs typeface="Arabic Typesetting" panose="03020402040406030203" pitchFamily="66" charset="-78"/>
                <a:sym typeface="IBM Plex Sans Arabic"/>
              </a:rPr>
              <a:t> </a:t>
            </a:r>
            <a:r>
              <a:rPr lang="en-US" sz="8800" dirty="0" err="1">
                <a:solidFill>
                  <a:schemeClr val="lt2"/>
                </a:solidFill>
                <a:latin typeface="Arabic Typesetting" panose="03020402040406030203" pitchFamily="66" charset="-78"/>
                <a:ea typeface="IBM Plex Sans Arabic"/>
                <a:cs typeface="Arabic Typesetting" panose="03020402040406030203" pitchFamily="66" charset="-78"/>
                <a:sym typeface="IBM Plex Sans Arabic"/>
              </a:rPr>
              <a:t>الى</a:t>
            </a:r>
            <a:r>
              <a:rPr lang="en-US" sz="8800" dirty="0">
                <a:solidFill>
                  <a:schemeClr val="lt2"/>
                </a:solidFill>
                <a:latin typeface="Arabic Typesetting" panose="03020402040406030203" pitchFamily="66" charset="-78"/>
                <a:ea typeface="IBM Plex Sans Arabic"/>
                <a:cs typeface="Arabic Typesetting" panose="03020402040406030203" pitchFamily="66" charset="-78"/>
                <a:sym typeface="IBM Plex Sans Arabic"/>
              </a:rPr>
              <a:t> </a:t>
            </a:r>
            <a:r>
              <a:rPr lang="en-US" sz="8800" dirty="0" err="1">
                <a:solidFill>
                  <a:schemeClr val="lt2"/>
                </a:solidFill>
                <a:latin typeface="Arabic Typesetting" panose="03020402040406030203" pitchFamily="66" charset="-78"/>
                <a:ea typeface="IBM Plex Sans Arabic"/>
                <a:cs typeface="Arabic Typesetting" panose="03020402040406030203" pitchFamily="66" charset="-78"/>
                <a:sym typeface="IBM Plex Sans Arabic"/>
              </a:rPr>
              <a:t>الله</a:t>
            </a:r>
            <a:r>
              <a:rPr lang="en-US" sz="8800" dirty="0">
                <a:solidFill>
                  <a:schemeClr val="lt2"/>
                </a:solidFill>
                <a:latin typeface="Arabic Typesetting" panose="03020402040406030203" pitchFamily="66" charset="-78"/>
                <a:ea typeface="IBM Plex Sans Arabic"/>
                <a:cs typeface="Arabic Typesetting" panose="03020402040406030203" pitchFamily="66" charset="-78"/>
                <a:sym typeface="IBM Plex Sans Arabic"/>
              </a:rPr>
              <a:t> </a:t>
            </a:r>
            <a:r>
              <a:rPr lang="en-US" sz="8800" dirty="0" err="1">
                <a:solidFill>
                  <a:schemeClr val="lt2"/>
                </a:solidFill>
                <a:latin typeface="Arabic Typesetting" panose="03020402040406030203" pitchFamily="66" charset="-78"/>
                <a:ea typeface="IBM Plex Sans Arabic"/>
                <a:cs typeface="Arabic Typesetting" panose="03020402040406030203" pitchFamily="66" charset="-78"/>
                <a:sym typeface="IBM Plex Sans Arabic"/>
              </a:rPr>
              <a:t>تعالى</a:t>
            </a:r>
            <a:endParaRPr sz="8800" dirty="0">
              <a:solidFill>
                <a:schemeClr val="lt2"/>
              </a:solidFill>
              <a:latin typeface="Arabic Typesetting" panose="03020402040406030203" pitchFamily="66" charset="-78"/>
              <a:ea typeface="IBM Plex Sans Arabic"/>
              <a:cs typeface="Arabic Typesetting" panose="03020402040406030203" pitchFamily="66" charset="-78"/>
              <a:sym typeface="IBM Plex Sans Arabic"/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sz="5700" dirty="0">
              <a:solidFill>
                <a:schemeClr val="lt2"/>
              </a:solidFill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4000" dirty="0" err="1">
                <a:solidFill>
                  <a:srgbClr val="1F1F1F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اعترافِ</a:t>
            </a:r>
            <a:r>
              <a:rPr lang="en-US" sz="4000" dirty="0">
                <a:solidFill>
                  <a:srgbClr val="1F1F1F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 </a:t>
            </a:r>
            <a:r>
              <a:rPr lang="en-US" sz="4000" dirty="0" err="1">
                <a:solidFill>
                  <a:srgbClr val="1F1F1F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گناہ</a:t>
            </a:r>
            <a:r>
              <a:rPr lang="en-US" sz="4000" dirty="0">
                <a:solidFill>
                  <a:srgbClr val="1F1F1F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 </a:t>
            </a:r>
            <a:r>
              <a:rPr lang="en-US" sz="4000" dirty="0" err="1">
                <a:solidFill>
                  <a:srgbClr val="1F1F1F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اور</a:t>
            </a:r>
            <a:r>
              <a:rPr lang="en-US" sz="4000" dirty="0">
                <a:solidFill>
                  <a:srgbClr val="1F1F1F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 </a:t>
            </a:r>
            <a:r>
              <a:rPr lang="en-US" sz="4000" dirty="0" err="1">
                <a:solidFill>
                  <a:srgbClr val="1F1F1F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اللہ</a:t>
            </a:r>
            <a:r>
              <a:rPr lang="en-US" sz="4000" dirty="0">
                <a:solidFill>
                  <a:srgbClr val="1F1F1F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 </a:t>
            </a:r>
            <a:r>
              <a:rPr lang="en-US" sz="4000" dirty="0" err="1">
                <a:solidFill>
                  <a:srgbClr val="1F1F1F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کی</a:t>
            </a:r>
            <a:r>
              <a:rPr lang="en-US" sz="4000" dirty="0">
                <a:solidFill>
                  <a:srgbClr val="1F1F1F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 </a:t>
            </a:r>
            <a:r>
              <a:rPr lang="en-US" sz="4000" dirty="0" err="1">
                <a:solidFill>
                  <a:srgbClr val="1F1F1F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بارگاہ</a:t>
            </a:r>
            <a:r>
              <a:rPr lang="en-US" sz="4000" dirty="0">
                <a:solidFill>
                  <a:srgbClr val="1F1F1F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 </a:t>
            </a:r>
            <a:r>
              <a:rPr lang="en-US" sz="4000" dirty="0" err="1">
                <a:solidFill>
                  <a:srgbClr val="1F1F1F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میں</a:t>
            </a:r>
            <a:r>
              <a:rPr lang="en-US" sz="4000" dirty="0">
                <a:solidFill>
                  <a:srgbClr val="1F1F1F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 </a:t>
            </a:r>
            <a:r>
              <a:rPr lang="en-US" sz="4000" dirty="0" err="1">
                <a:solidFill>
                  <a:srgbClr val="1F1F1F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توبہ</a:t>
            </a:r>
            <a:r>
              <a:rPr lang="en-US" sz="4000" dirty="0">
                <a:solidFill>
                  <a:srgbClr val="1F1F1F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 </a:t>
            </a:r>
            <a:r>
              <a:rPr lang="en-US" sz="4000" dirty="0" err="1">
                <a:solidFill>
                  <a:srgbClr val="1F1F1F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کی</a:t>
            </a:r>
            <a:r>
              <a:rPr lang="en-US" sz="4000" dirty="0">
                <a:solidFill>
                  <a:srgbClr val="1F1F1F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 </a:t>
            </a:r>
            <a:r>
              <a:rPr lang="en-US" sz="4000" dirty="0" err="1">
                <a:solidFill>
                  <a:srgbClr val="1F1F1F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دعا</a:t>
            </a:r>
            <a:endParaRPr sz="4000" b="1" i="0" u="none" strike="noStrike" cap="none" dirty="0">
              <a:solidFill>
                <a:srgbClr val="0070C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2300" dirty="0">
              <a:solidFill>
                <a:srgbClr val="00206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2300" dirty="0">
              <a:solidFill>
                <a:srgbClr val="00206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23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Dua no. </a:t>
            </a:r>
            <a:r>
              <a:rPr lang="en-US" sz="2300" dirty="0">
                <a:solidFill>
                  <a:srgbClr val="002060"/>
                </a:solidFill>
              </a:rPr>
              <a:t>12</a:t>
            </a:r>
            <a:r>
              <a:rPr lang="en-US" sz="23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from 'Sahifa </a:t>
            </a:r>
            <a:r>
              <a:rPr lang="en-US" sz="23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Sajjadia</a:t>
            </a:r>
            <a:r>
              <a:rPr lang="en-US" sz="23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' </a:t>
            </a:r>
            <a:endParaRPr sz="2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23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by Imam Zainul Abideen(as)</a:t>
            </a:r>
            <a:endParaRPr sz="2300" b="0" i="0" u="none" strike="noStrike" cap="none" dirty="0">
              <a:solidFill>
                <a:srgbClr val="002060"/>
              </a:solidFill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5330100" y="133925"/>
            <a:ext cx="7222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dirty="0">
                <a:solidFill>
                  <a:srgbClr val="00823B"/>
                </a:solidFill>
                <a:highlight>
                  <a:schemeClr val="dk2"/>
                </a:highlight>
                <a:latin typeface="Trebuchet MS"/>
                <a:ea typeface="Trebuchet MS"/>
                <a:cs typeface="Trebuchet MS"/>
                <a:sym typeface="Trebuchet MS"/>
              </a:rPr>
              <a:t>No 12. In Confession and in Seeking Repentance toward God</a:t>
            </a:r>
            <a:endParaRPr sz="1800" b="1" dirty="0">
              <a:solidFill>
                <a:srgbClr val="00823B"/>
              </a:solidFill>
              <a:highlight>
                <a:schemeClr val="dk2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dirty="0">
              <a:solidFill>
                <a:srgbClr val="00823B"/>
              </a:solidFill>
              <a:highlight>
                <a:schemeClr val="dk2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1" name="Google Shape;91;p13"/>
          <p:cNvSpPr/>
          <p:nvPr/>
        </p:nvSpPr>
        <p:spPr>
          <a:xfrm>
            <a:off x="12191935" y="102920"/>
            <a:ext cx="0" cy="2514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sahifasajjadia-12confessionrepentance (1)">
            <a:hlinkClick r:id="" action="ppaction://media"/>
            <a:extLst>
              <a:ext uri="{FF2B5EF4-FFF2-40B4-BE49-F238E27FC236}">
                <a16:creationId xmlns:a16="http://schemas.microsoft.com/office/drawing/2014/main" id="{66018B03-DC28-4C40-5128-247ED90AB6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12880" y="6345543"/>
            <a:ext cx="433396" cy="433396"/>
          </a:xfrm>
          <a:prstGeom prst="rect">
            <a:avLst/>
          </a:prstGeom>
        </p:spPr>
      </p:pic>
    </p:spTree>
  </p:cSld>
  <p:clrMapOvr>
    <a:masterClrMapping/>
  </p:clrMapOvr>
  <p:transition advTm="536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2"/>
          <p:cNvSpPr txBox="1">
            <a:spLocks noGrp="1"/>
          </p:cNvSpPr>
          <p:nvPr>
            <p:ph type="ctrTitle"/>
          </p:nvPr>
        </p:nvSpPr>
        <p:spPr>
          <a:xfrm>
            <a:off x="60950" y="2202612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6119">
                <a:latin typeface="Arabic Typesetting"/>
                <a:ea typeface="Arabic Typesetting"/>
                <a:cs typeface="Arabic Typesetting"/>
                <a:sym typeface="Arabic Typesetting"/>
              </a:rPr>
              <a:t>فَهَا أَنَا ذَا يَا إِلَهِي وَاقِفٌ بِبَابِ عِزِّكَ وُقُوفَ الْمُسْتَسْلِمِ الذَّلِيلِ</a:t>
            </a:r>
            <a:endParaRPr sz="61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170" name="Google Shape;170;p22"/>
          <p:cNvSpPr txBox="1">
            <a:spLocks noGrp="1"/>
          </p:cNvSpPr>
          <p:nvPr>
            <p:ph type="subTitle" idx="1"/>
          </p:nvPr>
        </p:nvSpPr>
        <p:spPr>
          <a:xfrm>
            <a:off x="462925" y="2903593"/>
            <a:ext cx="11466300" cy="13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So here I am, my God, standing at the door of Your might like a submissive, humbled one.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Fahā anā dhā yā ilāhī wāqifun bi-bābi ‘izzika wuqūfa al-mustaslimi al-dhalīl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172" name="Google Shape;172;p22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پس اے میرے معبود! میں یہاں تیرے عزت کے دروازے پر ایک عاجز اور سر تسلیم خم کرنے والے کی طرح کھڑا ہوں،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173" name="Google Shape;173;p22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advTm="11079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6419">
                <a:latin typeface="Arabic Typesetting"/>
                <a:ea typeface="Arabic Typesetting"/>
                <a:cs typeface="Arabic Typesetting"/>
                <a:sym typeface="Arabic Typesetting"/>
              </a:rPr>
              <a:t>وَسَائِلُكَ عَلَى الْحَيَاءِ مِنِّي سُؤَالَ الْبَائِسِ الْمُعِيلِ</a:t>
            </a:r>
            <a:endParaRPr sz="64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179" name="Google Shape;179;p23"/>
          <p:cNvSpPr txBox="1">
            <a:spLocks noGrp="1"/>
          </p:cNvSpPr>
          <p:nvPr>
            <p:ph type="subTitle" idx="1"/>
          </p:nvPr>
        </p:nvSpPr>
        <p:spPr>
          <a:xfrm>
            <a:off x="462925" y="3044674"/>
            <a:ext cx="11466300" cy="13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And asking You in shame, like the needy, destitute beggar.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180" name="Google Shape;180;p23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Wa-sā’iluka ‘alā al-ḥayā’i minnī su’āla al-bā’isi al-mu‘īl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181" name="Google Shape;181;p23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اور شرمندگی کے ساتھ تجھ سے سوال کر رہا ہوں، ایک محتاج اور بے بس فقیر کی طرح۔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182" name="Google Shape;182;p23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advTm="6901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619">
                <a:latin typeface="Arabic Typesetting"/>
                <a:ea typeface="Arabic Typesetting"/>
                <a:cs typeface="Arabic Typesetting"/>
                <a:sym typeface="Arabic Typesetting"/>
              </a:rPr>
              <a:t>مُقِرٌّ لَكَ بِأَنِّي لَمْ أَسْتَسْلِمْ وَقْتَ إِحْسَانِكَ إِلَّا بِالِاقْلَاعِ عَنْ عِصْيَانِكَ</a:t>
            </a:r>
            <a:endParaRPr sz="56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59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188" name="Google Shape;188;p24"/>
          <p:cNvSpPr txBox="1">
            <a:spLocks noGrp="1"/>
          </p:cNvSpPr>
          <p:nvPr>
            <p:ph type="subTitle" idx="1"/>
          </p:nvPr>
        </p:nvSpPr>
        <p:spPr>
          <a:xfrm>
            <a:off x="462925" y="2843754"/>
            <a:ext cx="11466300" cy="13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Confessing that I did not submit during Your kindness, except by abandoning disobedience to You.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189" name="Google Shape;189;p2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Muqirrul laka bi-annī lam astaslim waqt iḥsānika illā bil-iqlā‘i ‘an ‘iṣyānika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190" name="Google Shape;190;p24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28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میں تیرے سامنے اقرار کرتا ہوں کہ میں نے تیری نعمت کے وقت بھی تیری اطاعت اختیار نہیں کی، مگر تیری نافرمانی چھوڑ کر،</a:t>
            </a:r>
            <a:endParaRPr sz="28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191" name="Google Shape;191;p24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advTm="8951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00">
                <a:latin typeface="Arabic Typesetting"/>
                <a:ea typeface="Arabic Typesetting"/>
                <a:cs typeface="Arabic Typesetting"/>
                <a:sym typeface="Arabic Typesetting"/>
              </a:rPr>
              <a:t>وَلَمْ أَخْلُ فِي الْحَالَاتِ كُلِّهَا مِنِ امْتِنَانِكَ</a:t>
            </a:r>
            <a:endParaRPr sz="7000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65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197" name="Google Shape;197;p25"/>
          <p:cNvSpPr txBox="1">
            <a:spLocks noGrp="1"/>
          </p:cNvSpPr>
          <p:nvPr>
            <p:ph type="subTitle" idx="1"/>
          </p:nvPr>
        </p:nvSpPr>
        <p:spPr>
          <a:xfrm>
            <a:off x="462925" y="3190848"/>
            <a:ext cx="11466300" cy="13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And in all states, I was never without Your favor.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198" name="Google Shape;198;p25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Wa-lam akhlu fī al-ḥālāt kullihā min imtinānika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199" name="Google Shape;199;p25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اور میں کسی حال میں بھی تیرے احسان سے خالی نہیں رہا۔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200" name="Google Shape;200;p25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advTm="5201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6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8059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619">
                <a:latin typeface="Arabic Typesetting"/>
                <a:ea typeface="Arabic Typesetting"/>
                <a:cs typeface="Arabic Typesetting"/>
                <a:sym typeface="Arabic Typesetting"/>
              </a:rPr>
              <a:t>فَهَلْ يَنْفَعُنِي يَا إِلَهِي إِقْرَارِي عِنْدَكَ بِسُوءِ مَا اكْتَسَبْتُ؟</a:t>
            </a:r>
            <a:endParaRPr sz="56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206" name="Google Shape;206;p26"/>
          <p:cNvSpPr txBox="1">
            <a:spLocks noGrp="1"/>
          </p:cNvSpPr>
          <p:nvPr>
            <p:ph type="subTitle" idx="1"/>
          </p:nvPr>
        </p:nvSpPr>
        <p:spPr>
          <a:xfrm>
            <a:off x="462925" y="2777170"/>
            <a:ext cx="11466300" cy="13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So will my confession before You of the evil I have earned benefit me?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207" name="Google Shape;207;p26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Fahal yanfa‘unī yā ilāhī iq’rārī ‘indaka bisū’i mā ik’tasabt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208" name="Google Shape;208;p26"/>
          <p:cNvSpPr/>
          <p:nvPr/>
        </p:nvSpPr>
        <p:spPr>
          <a:xfrm>
            <a:off x="462916" y="4577723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تو اے میرے معبود! کیا تیرے سامنے اپنے برے اعمال کا اعتراف میرے لیے </a:t>
            </a:r>
            <a:endParaRPr sz="3000">
              <a:solidFill>
                <a:srgbClr val="000066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فائدہ مند ہوگا؟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209" name="Google Shape;209;p26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advTm="6842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7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8059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619">
                <a:latin typeface="Arabic Typesetting"/>
                <a:ea typeface="Arabic Typesetting"/>
                <a:cs typeface="Arabic Typesetting"/>
                <a:sym typeface="Arabic Typesetting"/>
              </a:rPr>
              <a:t>وَهَلْ يُنْجِينِي مِنْكَ اعْتِرَافٌ لَكَ بِقَبِيحِ مَا ارْتَكَبْتُ</a:t>
            </a:r>
            <a:endParaRPr sz="56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215" name="Google Shape;215;p27"/>
          <p:cNvSpPr txBox="1">
            <a:spLocks noGrp="1"/>
          </p:cNvSpPr>
          <p:nvPr>
            <p:ph type="subTitle" idx="1"/>
          </p:nvPr>
        </p:nvSpPr>
        <p:spPr>
          <a:xfrm>
            <a:off x="462925" y="2777170"/>
            <a:ext cx="11466300" cy="13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Will my admitting to You the ugliness of what I have committed save me from You?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216" name="Google Shape;216;p27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 hal yunjīnī minka i‘tirāfī laka bi-qabīḥi mā irtakabt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217" name="Google Shape;217;p27"/>
          <p:cNvSpPr/>
          <p:nvPr/>
        </p:nvSpPr>
        <p:spPr>
          <a:xfrm>
            <a:off x="462916" y="4577723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اور کیا تیرے حضور اپنے کیے ہوئے قبیح (برے) اعمال کا اعتراف مجھے تجھ سے نجات دلا دے گا؟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218" name="Google Shape;218;p27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advTm="5912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8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أَمْ أَوْجَبْتَ لِي فِي مَقَامِي هَذَا سُخْطَكَ؟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224" name="Google Shape;224;p28"/>
          <p:cNvSpPr txBox="1">
            <a:spLocks noGrp="1"/>
          </p:cNvSpPr>
          <p:nvPr>
            <p:ph type="subTitle" idx="1"/>
          </p:nvPr>
        </p:nvSpPr>
        <p:spPr>
          <a:xfrm>
            <a:off x="462925" y="3129942"/>
            <a:ext cx="11466300" cy="13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Or have You decreed upon me in this state Your anger?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225" name="Google Shape;225;p28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Am awjabta lī fī maqāmī hādhā sukhṭak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226" name="Google Shape;226;p28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یا تو نے اسی مقام پر مجھ پر اپنا غضب واجب کر دیا ہے؟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227" name="Google Shape;227;p28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advTm="5035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9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أَمْ لَزِمَنِي فِي وَقْتِ دُعَائِي مَقْتُكَ؟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233" name="Google Shape;233;p29"/>
          <p:cNvSpPr txBox="1">
            <a:spLocks noGrp="1"/>
          </p:cNvSpPr>
          <p:nvPr>
            <p:ph type="subTitle" idx="1"/>
          </p:nvPr>
        </p:nvSpPr>
        <p:spPr>
          <a:xfrm>
            <a:off x="462925" y="3105580"/>
            <a:ext cx="11466300" cy="13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Or does Your wrath cling to me when I supplicate?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234" name="Google Shape;234;p29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Am lazimanī fī waqt du‘ā’ī maqtuk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235" name="Google Shape;235;p29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یا میری دعا کے وقت تیرا قہر مجھ سے لپٹ گیا ہے؟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236" name="Google Shape;236;p29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advTm="4507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0"/>
          <p:cNvSpPr txBox="1">
            <a:spLocks noGrp="1"/>
          </p:cNvSpPr>
          <p:nvPr>
            <p:ph type="ctrTitle"/>
          </p:nvPr>
        </p:nvSpPr>
        <p:spPr>
          <a:xfrm>
            <a:off x="60950" y="2178250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719">
                <a:latin typeface="Arabic Typesetting"/>
                <a:ea typeface="Arabic Typesetting"/>
                <a:cs typeface="Arabic Typesetting"/>
                <a:sym typeface="Arabic Typesetting"/>
              </a:rPr>
              <a:t>سُبْحَانَكَ! لَا أَيْأَسُ مِنْكَ وَقَدْ فَتَحْتَ لِيَ بَابَ التَّوْبَةِ إِلَيْكَ</a:t>
            </a:r>
            <a:endParaRPr sz="57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242" name="Google Shape;242;p30"/>
          <p:cNvSpPr txBox="1">
            <a:spLocks noGrp="1"/>
          </p:cNvSpPr>
          <p:nvPr>
            <p:ph type="subTitle" idx="1"/>
          </p:nvPr>
        </p:nvSpPr>
        <p:spPr>
          <a:xfrm>
            <a:off x="462925" y="2791244"/>
            <a:ext cx="11466300" cy="13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Glory be to You! I will never despair of You, for You have opened for me the door of repentance toward You.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243" name="Google Shape;243;p30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Subḥānaka! Lā ay’asu minka wa-qad fataḥta lī bāba al-tawbati ilayk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244" name="Google Shape;244;p30"/>
          <p:cNvSpPr/>
          <p:nvPr/>
        </p:nvSpPr>
        <p:spPr>
          <a:xfrm>
            <a:off x="462916" y="4660032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پاک ہے تو! میں تجھ سے ہرگز مایوس نہیں ہوتا، جبکہ تو نے میرے لیے اپنی طرف توبہ کا دروازہ کھول دیا ہے۔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245" name="Google Shape;245;p30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advTm="8253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1"/>
          <p:cNvSpPr txBox="1">
            <a:spLocks noGrp="1"/>
          </p:cNvSpPr>
          <p:nvPr>
            <p:ph type="ctrTitle"/>
          </p:nvPr>
        </p:nvSpPr>
        <p:spPr>
          <a:xfrm>
            <a:off x="60950" y="2073471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519">
                <a:latin typeface="Arabic Typesetting"/>
                <a:ea typeface="Arabic Typesetting"/>
                <a:cs typeface="Arabic Typesetting"/>
                <a:sym typeface="Arabic Typesetting"/>
              </a:rPr>
              <a:t>بَلْ أَقُولُ مَقَالَ الْعَبْدِ الذَّلِيلِ الظَّالِمِ لِنَفْسِهِ الْمُسْتَخِفِّ بِحُرْمَةِ رَبِّهِ</a:t>
            </a:r>
            <a:endParaRPr sz="55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55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251" name="Google Shape;251;p31"/>
          <p:cNvSpPr txBox="1">
            <a:spLocks noGrp="1"/>
          </p:cNvSpPr>
          <p:nvPr>
            <p:ph type="subTitle" idx="1"/>
          </p:nvPr>
        </p:nvSpPr>
        <p:spPr>
          <a:xfrm>
            <a:off x="462925" y="2777411"/>
            <a:ext cx="11466300" cy="13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Rather, I say the words of a lowly servant who has wronged himself, who belittled the sanctity of his Lord.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252" name="Google Shape;252;p31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Bal aqūlu maqāla al-‘abdi al-dhalīli al-ẓālimi linafsihi al-mustakhiffi bi-ḥurmati rabbihi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253" name="Google Shape;253;p31"/>
          <p:cNvSpPr/>
          <p:nvPr/>
        </p:nvSpPr>
        <p:spPr>
          <a:xfrm>
            <a:off x="462916" y="4608589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بلکہ میں ایک ذلیل بندے کے کلمات کہتا ہوں جس نے اپنی جان پر ظلم کیا، اور اپنے رب کی حرمت کو ہلکا جانا۔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254" name="Google Shape;254;p31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advTm="9297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6819">
                <a:latin typeface="Arabic Typesetting"/>
                <a:ea typeface="Arabic Typesetting"/>
                <a:cs typeface="Arabic Typesetting"/>
                <a:sym typeface="Arabic Typesetting"/>
              </a:rPr>
              <a:t>اَللَّهُمَّ إِنَّهُ يَحْجُبُنِي عَنْ مَسْأَلَتِكَ خِلَالٌ ثَلَاثٌ</a:t>
            </a:r>
            <a:endParaRPr sz="68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O Allah, three things hold me back from asking You.</a:t>
            </a:r>
            <a:endParaRPr>
              <a:solidFill>
                <a:srgbClr val="0066C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Allāhumma innahu yaḥjubunī ‘an mas’alatika khilālun thalāth</a:t>
            </a: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اے اللہ! تین چیزیں مجھے تجھ سے مانگنے سے روکتی ہیں،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advTm="6155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2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6219">
                <a:latin typeface="Arabic Typesetting"/>
                <a:ea typeface="Arabic Typesetting"/>
                <a:cs typeface="Arabic Typesetting"/>
                <a:sym typeface="Arabic Typesetting"/>
              </a:rPr>
              <a:t>الَّذِي عَظُمَتْ ذُنُوبُهُ فَجَلَّتْ وَأَدْبَرَتْ أَيَّامُهُ فَوَلَّتْ</a:t>
            </a:r>
            <a:endParaRPr sz="62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260" name="Google Shape;260;p32"/>
          <p:cNvSpPr txBox="1">
            <a:spLocks noGrp="1"/>
          </p:cNvSpPr>
          <p:nvPr>
            <p:ph type="subTitle" idx="1"/>
          </p:nvPr>
        </p:nvSpPr>
        <p:spPr>
          <a:xfrm>
            <a:off x="462925" y="2800707"/>
            <a:ext cx="11466300" cy="13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The one whose sins have become great and immense, and whose days have passed and gone.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261" name="Google Shape;261;p32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Alladhī ‘aẓumat dhunūbuhu fa-jallat wa-adbarat ayyāmuhu fa-wallat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262" name="Google Shape;262;p32"/>
          <p:cNvSpPr/>
          <p:nvPr/>
        </p:nvSpPr>
        <p:spPr>
          <a:xfrm>
            <a:off x="462916" y="4690898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وہ بندہ جس کے گناہ بہت بڑھ گئے، اور جس کے دن پیچھے رہ گئے اور گزر گئے،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263" name="Google Shape;263;p32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advTm="6861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3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حَتَّى إِذَا رَأى مُدَّةَ الْعَمَلِ قَدِ انْقَضَتْ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269" name="Google Shape;269;p33"/>
          <p:cNvSpPr txBox="1">
            <a:spLocks noGrp="1"/>
          </p:cNvSpPr>
          <p:nvPr>
            <p:ph type="subTitle" idx="1"/>
          </p:nvPr>
        </p:nvSpPr>
        <p:spPr>
          <a:xfrm>
            <a:off x="462925" y="3129942"/>
            <a:ext cx="11466300" cy="13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Until he sees the time for deeds has ended.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270" name="Google Shape;270;p33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Ḥattā idhā ra’ā muddata al-‘amali qad inqaḍat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271" name="Google Shape;271;p33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یہاں تک کہ اس نے دیکھ لیا کہ عمل کا وقت ختم ہو چکا،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272" name="Google Shape;272;p33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advTm="4572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4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وَغَايَةَ الْعُمُرِ قَدِ انْتَهَتْ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278" name="Google Shape;278;p34"/>
          <p:cNvSpPr txBox="1">
            <a:spLocks noGrp="1"/>
          </p:cNvSpPr>
          <p:nvPr>
            <p:ph type="subTitle" idx="1"/>
          </p:nvPr>
        </p:nvSpPr>
        <p:spPr>
          <a:xfrm>
            <a:off x="462925" y="3129942"/>
            <a:ext cx="11466300" cy="13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And the limit of his lifespan has finished.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279" name="Google Shape;279;p3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Wa-ghāyata al-‘umuri qad intahat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280" name="Google Shape;280;p34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اور عمر کی حد پوری ہو گئی،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281" name="Google Shape;281;p34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advTm="3014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6119">
                <a:latin typeface="Arabic Typesetting"/>
                <a:ea typeface="Arabic Typesetting"/>
                <a:cs typeface="Arabic Typesetting"/>
                <a:sym typeface="Arabic Typesetting"/>
              </a:rPr>
              <a:t>وَأَيْقَنَ أَنَّهُ لَا مَحِيصَ لَهُ مِنْكَ وَلاَ مَهْرَبَ لَهُ عَنْكَ</a:t>
            </a:r>
            <a:endParaRPr sz="61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287" name="Google Shape;287;p35"/>
          <p:cNvSpPr txBox="1">
            <a:spLocks noGrp="1"/>
          </p:cNvSpPr>
          <p:nvPr>
            <p:ph type="subTitle" idx="1"/>
          </p:nvPr>
        </p:nvSpPr>
        <p:spPr>
          <a:xfrm>
            <a:off x="462925" y="2694861"/>
            <a:ext cx="11466300" cy="13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And he is certain that there is no escape for him from You, and no refuge away from You.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288" name="Google Shape;288;p35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Wa-ayqana annahu lā maḥīṣa lahu minka wa-lā mahraba lahu ‘anka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289" name="Google Shape;289;p35"/>
          <p:cNvSpPr/>
          <p:nvPr/>
        </p:nvSpPr>
        <p:spPr>
          <a:xfrm>
            <a:off x="462916" y="4618877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اور اسے یقین ہو گیا کہ نہ تجھ سے بچنے کی کوئی جگہ ہے اور نہ تجھ سے بھاگنے کا کوئی راستہ۔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290" name="Google Shape;290;p35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advTm="7197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6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تَلَقَّاكَ بِالإنَابَةِ وَأَخْلَصَ لَكَ التَّوْبَةَ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296" name="Google Shape;296;p36"/>
          <p:cNvSpPr txBox="1">
            <a:spLocks noGrp="1"/>
          </p:cNvSpPr>
          <p:nvPr>
            <p:ph type="subTitle" idx="1"/>
          </p:nvPr>
        </p:nvSpPr>
        <p:spPr>
          <a:xfrm>
            <a:off x="462925" y="2868116"/>
            <a:ext cx="11466300" cy="13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He comes to meet You with turning (back), and offers You sincere repentance.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297" name="Google Shape;297;p36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Talaqqāka bi-l-inābah wa-akhlaṣa laka al-tawbata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298" name="Google Shape;298;p36"/>
          <p:cNvSpPr/>
          <p:nvPr/>
        </p:nvSpPr>
        <p:spPr>
          <a:xfrm>
            <a:off x="462916" y="4680609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پس وہ تیری طرف رجوع کے ساتھ آتا ہے، اور تیرے لیے خالص توبہ پیش کرتا ہے،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299" name="Google Shape;299;p36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advTm="5397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7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فَقَامَ إِلَيْكَ بِقَلْبٍ طَاهِرٍ نَقِيٍّ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305" name="Google Shape;305;p37"/>
          <p:cNvSpPr txBox="1">
            <a:spLocks noGrp="1"/>
          </p:cNvSpPr>
          <p:nvPr>
            <p:ph type="subTitle" idx="1"/>
          </p:nvPr>
        </p:nvSpPr>
        <p:spPr>
          <a:xfrm>
            <a:off x="462925" y="3129942"/>
            <a:ext cx="11466300" cy="13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So he stands before You with a pure, clean heart.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306" name="Google Shape;306;p37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Faqāma ilayka bi-qalbin ṭāhirin naqiyy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307" name="Google Shape;307;p37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اور تیرے سامنے پاک اور صاف دل کے ساتھ کھڑا ہوتا ہے،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308" name="Google Shape;308;p37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advTm="3997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8"/>
          <p:cNvSpPr txBox="1">
            <a:spLocks noGrp="1"/>
          </p:cNvSpPr>
          <p:nvPr>
            <p:ph type="ctrTitle"/>
          </p:nvPr>
        </p:nvSpPr>
        <p:spPr>
          <a:xfrm>
            <a:off x="60950" y="1663181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rtl="1">
              <a:lnSpc>
                <a:spcPct val="114182"/>
              </a:lnSpc>
            </a:pPr>
            <a:r>
              <a:rPr lang="ar-SA" dirty="0"/>
              <a:t>ثُمَّ دَعَاكَ بِصَوْتٍ حَائِلٍ خَفِيٍّ </a:t>
            </a:r>
            <a:endParaRPr sz="7019" dirty="0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314" name="Google Shape;314;p38"/>
          <p:cNvSpPr txBox="1">
            <a:spLocks noGrp="1"/>
          </p:cNvSpPr>
          <p:nvPr>
            <p:ph type="subTitle" idx="1"/>
          </p:nvPr>
        </p:nvSpPr>
        <p:spPr>
          <a:xfrm>
            <a:off x="462925" y="3105580"/>
            <a:ext cx="11466300" cy="13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Then he calls upon You with a faint, hidden voice.</a:t>
            </a: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315" name="Google Shape;315;p38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>
                <a:solidFill>
                  <a:srgbClr val="0066CC"/>
                </a:solidFill>
              </a:rPr>
              <a:t>Thumma </a:t>
            </a:r>
            <a:r>
              <a:rPr lang="en-US" sz="2640" i="1" dirty="0" err="1">
                <a:solidFill>
                  <a:srgbClr val="0066CC"/>
                </a:solidFill>
              </a:rPr>
              <a:t>daʿāka</a:t>
            </a:r>
            <a:r>
              <a:rPr lang="en-US" sz="2640" i="1" dirty="0">
                <a:solidFill>
                  <a:srgbClr val="0066CC"/>
                </a:solidFill>
              </a:rPr>
              <a:t> bi-</a:t>
            </a:r>
            <a:r>
              <a:rPr lang="en-US" sz="2640" i="1" dirty="0" err="1">
                <a:solidFill>
                  <a:srgbClr val="0066CC"/>
                </a:solidFill>
              </a:rPr>
              <a:t>ṣawtin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ḥāʾilin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khafiyyin</a:t>
            </a:r>
            <a:endParaRPr lang="en-US" sz="2640" i="1" dirty="0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316" name="Google Shape;316;p38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پھر دھیمی اور چھپی ہوئی آواز میں تجھے پکارتا ہے۔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317" name="Google Shape;317;p38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advTm="4055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9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قَدْ تَطَأْطَأَ لَكَ فَانْحَنَى، وَنَكَّسَ رَأْسَهُ فَانْثَنَى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323" name="Google Shape;323;p39"/>
          <p:cNvSpPr txBox="1">
            <a:spLocks noGrp="1"/>
          </p:cNvSpPr>
          <p:nvPr>
            <p:ph type="subTitle" idx="1"/>
          </p:nvPr>
        </p:nvSpPr>
        <p:spPr>
          <a:xfrm>
            <a:off x="462925" y="2880056"/>
            <a:ext cx="11466300" cy="13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He has bowed down to You and bent low, lowering his head and folding himself.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324" name="Google Shape;324;p39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Qad taṭāṭa’a laka fa-inḥanā, wa-nakkasa ra’sahu fa-inthanā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325" name="Google Shape;325;p39"/>
          <p:cNvSpPr/>
          <p:nvPr/>
        </p:nvSpPr>
        <p:spPr>
          <a:xfrm>
            <a:off x="462916" y="482465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27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وہ تیرے لیے جھک گیا، پس خم ہو گیا، اور اس نے اپنا سر نیچا کر لیا، تو شرمندگی میں خود کو سمیٹ کر دوہرا ہو گیا۔</a:t>
            </a:r>
            <a:endParaRPr sz="27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326" name="Google Shape;326;p39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advTm="4272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0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6119">
                <a:latin typeface="Arabic Typesetting"/>
                <a:ea typeface="Arabic Typesetting"/>
                <a:cs typeface="Arabic Typesetting"/>
                <a:sym typeface="Arabic Typesetting"/>
              </a:rPr>
              <a:t>قَدْ أَرْعَشَتْ خَشْيَتُهُ رِجْلَيْهِ، وَغَرَّقَتْ دُمُوعُهُ خَدَّيْهِ</a:t>
            </a:r>
            <a:endParaRPr sz="61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332" name="Google Shape;332;p40"/>
          <p:cNvSpPr txBox="1">
            <a:spLocks noGrp="1"/>
          </p:cNvSpPr>
          <p:nvPr>
            <p:ph type="subTitle" idx="1"/>
          </p:nvPr>
        </p:nvSpPr>
        <p:spPr>
          <a:xfrm>
            <a:off x="462925" y="2772559"/>
            <a:ext cx="11466300" cy="13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His fear has made his legs tremble, and his tears have flooded his cheeks.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333" name="Google Shape;333;p40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Qad ar‘ashat khashyatuhu rijlayh, wa-gharraqat dumū‘uhu khaddayh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334" name="Google Shape;334;p40"/>
          <p:cNvSpPr/>
          <p:nvPr/>
        </p:nvSpPr>
        <p:spPr>
          <a:xfrm>
            <a:off x="462916" y="4690898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اس کے خوف نے اس کی ٹانگوں کو لرزا دیا، اور اس کے آنسو اس کے گالوں کو تر کر گئے۔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335" name="Google Shape;335;p40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1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يَدْعُوكَ بِيَا أَرْحَمَ الرَّاحِمِينَ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341" name="Google Shape;341;p41"/>
          <p:cNvSpPr txBox="1">
            <a:spLocks noGrp="1"/>
          </p:cNvSpPr>
          <p:nvPr>
            <p:ph type="subTitle" idx="1"/>
          </p:nvPr>
        </p:nvSpPr>
        <p:spPr>
          <a:xfrm>
            <a:off x="462925" y="3190848"/>
            <a:ext cx="11466300" cy="13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Calling upon You: “O Most Merciful of the merciful.”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342" name="Google Shape;342;p41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Yad‘ūka biyā arḥama al-rāḥimīn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343" name="Google Shape;343;p41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وہ تجھے پکارتا ہے: اے سب سے زیادہ رحم کرنے والے!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344" name="Google Shape;344;p41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319">
                <a:latin typeface="Arabic Typesetting"/>
                <a:ea typeface="Arabic Typesetting"/>
                <a:cs typeface="Arabic Typesetting"/>
                <a:sym typeface="Arabic Typesetting"/>
              </a:rPr>
              <a:t>وَتَحْدُونِي عَلَيْهَا خَلَّةٌ وَاحِدَةٌ</a:t>
            </a:r>
            <a:endParaRPr sz="73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107" name="Google Shape;107;p15"/>
          <p:cNvSpPr txBox="1">
            <a:spLocks noGrp="1"/>
          </p:cNvSpPr>
          <p:nvPr>
            <p:ph type="subTitle" idx="1"/>
          </p:nvPr>
        </p:nvSpPr>
        <p:spPr>
          <a:xfrm>
            <a:off x="462916" y="3201298"/>
            <a:ext cx="114663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Yet one quality drives me toward it.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Wa-taḥdūnī ‘alayhā khallatun wāḥidah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109" name="Google Shape;109;p15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اور ایک صفت مجھے اس کی طرف کھینچ لاتی ہے۔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110" name="Google Shape;110;p15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advTm="4455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2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وَيَا أَرْحَمَ مَنِ انْتَابَهُ الْمُسْتَرْحِمُونَ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350" name="Google Shape;350;p42"/>
          <p:cNvSpPr txBox="1">
            <a:spLocks noGrp="1"/>
          </p:cNvSpPr>
          <p:nvPr>
            <p:ph type="subTitle" idx="1"/>
          </p:nvPr>
        </p:nvSpPr>
        <p:spPr>
          <a:xfrm>
            <a:off x="462925" y="3081217"/>
            <a:ext cx="11466300" cy="13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And O most merciful to whom those seeking mercy turn.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351" name="Google Shape;351;p42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Wa-yā arḥama mani intābahu al-mustarḥimūn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352" name="Google Shape;352;p42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27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اے ان سب سے بڑھ کر رحم کرنے والے جن سے رحمت طلب کرنے والے بار بار رحم لی التجا کرتے ہیں۔</a:t>
            </a:r>
            <a:endParaRPr sz="27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353" name="Google Shape;353;p42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3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وَيَا أَعْطَفَ مَنْ أَطَافَ بِهِ الْمُسْتَغْفِرُونَ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359" name="Google Shape;359;p43"/>
          <p:cNvSpPr txBox="1">
            <a:spLocks noGrp="1"/>
          </p:cNvSpPr>
          <p:nvPr>
            <p:ph type="subTitle" idx="1"/>
          </p:nvPr>
        </p:nvSpPr>
        <p:spPr>
          <a:xfrm>
            <a:off x="462925" y="2719650"/>
            <a:ext cx="11466300" cy="17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And O most compassionate to whom the seekers of forgiveness gather.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360" name="Google Shape;360;p43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Wa-yā a‘ṭafa man aṭāfa bihi al-mustaghfirūn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361" name="Google Shape;361;p43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اے سب سے زیادہ مہربان اُن پر جو مغفرت کے طلبگار بن کر تیرے گرد جمع ہوتے ہیں!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362" name="Google Shape;362;p43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4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وَيَا مَنْ عَفْوُهُ أَكْثَرُ مِنْ نِقْمَتِهِ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368" name="Google Shape;368;p44"/>
          <p:cNvSpPr txBox="1">
            <a:spLocks noGrp="1"/>
          </p:cNvSpPr>
          <p:nvPr>
            <p:ph type="subTitle" idx="1"/>
          </p:nvPr>
        </p:nvSpPr>
        <p:spPr>
          <a:xfrm>
            <a:off x="462925" y="3219078"/>
            <a:ext cx="11466300" cy="17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And O He whose pardon is greater than His punishment.</a:t>
            </a: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369" name="Google Shape;369;p4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Wa-yā man ‘afwuhu aktharu min niqmatih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370" name="Google Shape;370;p44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اے وہ جس کی معافی اس کے عذاب سے زیادہ ہے!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371" name="Google Shape;371;p44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5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وَيَا مَنْ رِضَاهُ أَوْفَرُ مِنْ سَخَطِهِ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377" name="Google Shape;377;p45"/>
          <p:cNvSpPr txBox="1">
            <a:spLocks noGrp="1"/>
          </p:cNvSpPr>
          <p:nvPr>
            <p:ph type="subTitle" idx="1"/>
          </p:nvPr>
        </p:nvSpPr>
        <p:spPr>
          <a:xfrm>
            <a:off x="462925" y="3091355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And O He whose pleasure is more abundant than His wrath.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378" name="Google Shape;378;p45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Wa-yā man riḍāhu awfaru min sakhaṭih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379" name="Google Shape;379;p45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اے وہ جس کی رضا اس کے غضب سے بڑھ کر ہے!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380" name="Google Shape;380;p45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6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وَيَا مَنْ تَحَمَّدَ إِلَى خَلْقِهِ بِحُسْنِ التَّجاوُزِ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386" name="Google Shape;386;p46"/>
          <p:cNvSpPr txBox="1">
            <a:spLocks noGrp="1"/>
          </p:cNvSpPr>
          <p:nvPr>
            <p:ph type="subTitle" idx="1"/>
          </p:nvPr>
        </p:nvSpPr>
        <p:spPr>
          <a:xfrm>
            <a:off x="464450" y="2827346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O He who seeks His creatures' praise with excellent forbearance!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387" name="Google Shape;387;p46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Wa-yā man taḥammada ilā khalqihi bi-ḥusni al-tajāwuz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388" name="Google Shape;388;p46"/>
          <p:cNvSpPr/>
          <p:nvPr/>
        </p:nvSpPr>
        <p:spPr>
          <a:xfrm>
            <a:off x="462925" y="4574325"/>
            <a:ext cx="112662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اے وہ جو بہترین  درگزر کے باعث اپنی مخلوق کی حمد و ستائش کا مستحق ہے۔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389" name="Google Shape;389;p46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7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وَيَا مَنْ عَوَّدَ عِبادَهُ قَبُولَ الإنَابَةِ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395" name="Google Shape;395;p47"/>
          <p:cNvSpPr txBox="1">
            <a:spLocks noGrp="1"/>
          </p:cNvSpPr>
          <p:nvPr>
            <p:ph type="subTitle" idx="1"/>
          </p:nvPr>
        </p:nvSpPr>
        <p:spPr>
          <a:xfrm>
            <a:off x="462925" y="2896456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O He who has accustomed His servants to the acceptance of their repeated turning!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396" name="Google Shape;396;p47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 yaa man a'w-wada i'baadahoo qaboolal-inaabah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397" name="Google Shape;397;p47"/>
          <p:cNvSpPr/>
          <p:nvPr/>
        </p:nvSpPr>
        <p:spPr>
          <a:xfrm>
            <a:off x="462916" y="4660032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اے وہ جس نے اپنے بندوں کو بار بار رجوع کرنے کی قبولیت کا عادی بنا دیا!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398" name="Google Shape;398;p47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8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وَيَا مَنِ اسْتَصْلَحَ فَاسِدَهُمْ بِالتَّوْبَةِ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404" name="Google Shape;404;p48"/>
          <p:cNvSpPr txBox="1">
            <a:spLocks noGrp="1"/>
          </p:cNvSpPr>
          <p:nvPr>
            <p:ph type="subTitle" idx="1"/>
          </p:nvPr>
        </p:nvSpPr>
        <p:spPr>
          <a:xfrm>
            <a:off x="462925" y="3181819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O He who reformed their corruption through repentance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405" name="Google Shape;405;p48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Wa-yā man istaṣlaḥa fāsidahum bit-tawbah</a:t>
            </a:r>
            <a:endParaRPr sz="2640" i="1">
              <a:solidFill>
                <a:srgbClr val="0066CC"/>
              </a:solidFill>
            </a:endParaRPr>
          </a:p>
        </p:txBody>
      </p:sp>
      <p:sp>
        <p:nvSpPr>
          <p:cNvPr id="406" name="Google Shape;406;p48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اے وہ جس نے توبہ کے ذریعے ان کی خرابی کو درست کیا!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407" name="Google Shape;407;p48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9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وَيَا مَنْ رَضِيَ مِنْ فِعْلِهِمْ بِالْيَسيرِ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413" name="Google Shape;413;p49"/>
          <p:cNvSpPr txBox="1">
            <a:spLocks noGrp="1"/>
          </p:cNvSpPr>
          <p:nvPr>
            <p:ph type="subTitle" idx="1"/>
          </p:nvPr>
        </p:nvSpPr>
        <p:spPr>
          <a:xfrm>
            <a:off x="462925" y="3164201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O He who was satisfied from their deeds with little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414" name="Google Shape;414;p49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Wa-yā man raḍiya min fiʿlihim bil-yasīr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415" name="Google Shape;415;p49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اے وہ جس نے ان کے تھوڑے عمل سے بھی راضی ہو گیا۔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416" name="Google Shape;416;p49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0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وَيَا مَنْ كَافى قَلِيْلَهُمْ بِالْكَثِيرِ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422" name="Google Shape;422;p50"/>
          <p:cNvSpPr txBox="1">
            <a:spLocks noGrp="1"/>
          </p:cNvSpPr>
          <p:nvPr>
            <p:ph type="subTitle" idx="1"/>
          </p:nvPr>
        </p:nvSpPr>
        <p:spPr>
          <a:xfrm>
            <a:off x="462925" y="3115717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O He who rewarded their little with much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423" name="Google Shape;423;p50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Wa-yā man kāfā qalīlahum bil-kathīr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424" name="Google Shape;424;p50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اے وہ جس نے ان کے تھوڑے کو بہت سے بدلے میں عطا کیا!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425" name="Google Shape;425;p50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1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وَيَا مَنْ ضَمِنَ لَهُمْ إجَابَةَ الدُّعاءِ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431" name="Google Shape;431;p51"/>
          <p:cNvSpPr txBox="1">
            <a:spLocks noGrp="1"/>
          </p:cNvSpPr>
          <p:nvPr>
            <p:ph type="subTitle" idx="1"/>
          </p:nvPr>
        </p:nvSpPr>
        <p:spPr>
          <a:xfrm>
            <a:off x="462925" y="3164442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O He who guaranteed for them the answering of prayer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432" name="Google Shape;432;p51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Wa-yā man ḍamina lahum ijābata ad-duʿāʾ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433" name="Google Shape;433;p51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اے وہ جس نے ان کے لیے دعا کی قبولیت کی ضمانت دی!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434" name="Google Shape;434;p51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319">
                <a:latin typeface="Arabic Typesetting"/>
                <a:ea typeface="Arabic Typesetting"/>
                <a:cs typeface="Arabic Typesetting"/>
                <a:sym typeface="Arabic Typesetting"/>
              </a:rPr>
              <a:t>يَحْجُبُنِي أَمْرٌ أَمَرْتَ بِهِ فَأَبْطَأْتُ عَنْهُ</a:t>
            </a:r>
            <a:endParaRPr sz="73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116" name="Google Shape;116;p16"/>
          <p:cNvSpPr txBox="1">
            <a:spLocks noGrp="1"/>
          </p:cNvSpPr>
          <p:nvPr>
            <p:ph type="subTitle" idx="1"/>
          </p:nvPr>
        </p:nvSpPr>
        <p:spPr>
          <a:xfrm>
            <a:off x="462916" y="3213479"/>
            <a:ext cx="114663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I am held back by a command You ordered, yet I delayed.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117" name="Google Shape;117;p16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Yaḥjubunī amrun amarta bihi fa-abṭa’tu ‘anhu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118" name="Google Shape;118;p16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مجھے وہ حکم روکتا ہے جس کا تو نے مجھے حکم دیا، مگر میں نے اس میں دیر کی،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119" name="Google Shape;119;p16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advTm="504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2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6119">
                <a:latin typeface="Arabic Typesetting"/>
                <a:ea typeface="Arabic Typesetting"/>
                <a:cs typeface="Arabic Typesetting"/>
                <a:sym typeface="Arabic Typesetting"/>
              </a:rPr>
              <a:t>وَيَا مَنْ وَعَدَهُمْ عَلَى نَفْسِهِ بِتَفَضُّلِهِ حُسْنَ الْجَزاءِ</a:t>
            </a:r>
            <a:endParaRPr sz="61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61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440" name="Google Shape;440;p52"/>
          <p:cNvSpPr txBox="1">
            <a:spLocks noGrp="1"/>
          </p:cNvSpPr>
          <p:nvPr>
            <p:ph type="subTitle" idx="1"/>
          </p:nvPr>
        </p:nvSpPr>
        <p:spPr>
          <a:xfrm>
            <a:off x="462925" y="3140079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O He who promised them, by His grace, a good reward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441" name="Google Shape;441;p52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Wa-yā man waʿadahum ʿalā nafsihi bita-faḍḍulihi ḥusna al-jazāʾ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442" name="Google Shape;442;p52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اے وہ جس نے اپنے فضل سے ان سے اچھے بدلے کا وعدہ اپنے اوپر لازم کر لیا!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443" name="Google Shape;443;p52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3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مَا أَنَا بِأَعْصَى مَنْ عَصَاكَ فَغَفَرْتَ لَهُ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449" name="Google Shape;449;p53"/>
          <p:cNvSpPr txBox="1">
            <a:spLocks noGrp="1"/>
          </p:cNvSpPr>
          <p:nvPr>
            <p:ph type="subTitle" idx="1"/>
          </p:nvPr>
        </p:nvSpPr>
        <p:spPr>
          <a:xfrm>
            <a:off x="462925" y="3200985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I am not more disobedient than one You forgave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450" name="Google Shape;450;p53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Mā anā bi-aʿṣā man ʿaṣāka faghafarta lahu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451" name="Google Shape;451;p53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میں اس سے زیادہ نافرمان نہیں ہوں جسے تو نے بخش دیا،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452" name="Google Shape;452;p53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4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وَمَا أَنَا بِأَلْوَمِ مَنِ اعْتَذَرَ إلَيْكَ فَقَبِلْتَ مِنْهُ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458" name="Google Shape;458;p54"/>
          <p:cNvSpPr txBox="1">
            <a:spLocks noGrp="1"/>
          </p:cNvSpPr>
          <p:nvPr>
            <p:ph type="subTitle" idx="1"/>
          </p:nvPr>
        </p:nvSpPr>
        <p:spPr>
          <a:xfrm>
            <a:off x="462925" y="3200985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Nor am I more blameworthy than one You accepted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459" name="Google Shape;459;p5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Wa-mā anā bi-alwama mani iʿtadhara ilayka faqabilta minhu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460" name="Google Shape;460;p54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اور نہ میں اس سے زیادہ قابلِ ملامت ہوں جس کی معذرت تو نے قبول کی،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461" name="Google Shape;461;p54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5"/>
          <p:cNvSpPr txBox="1">
            <a:spLocks noGrp="1"/>
          </p:cNvSpPr>
          <p:nvPr>
            <p:ph type="subTitle" idx="1"/>
          </p:nvPr>
        </p:nvSpPr>
        <p:spPr>
          <a:xfrm>
            <a:off x="462925" y="3127898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Nor am I more unjust than one You forgave after repentance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467" name="Google Shape;467;p55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وَمَا أَنَا بِأَظْلَمِ مَنْ تَابَ إلَيْكَ فَعُدْتَ عَلَيْهِ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468" name="Google Shape;468;p55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Wa-mā anā bi-aẓlama man tāba ilayka faʿudta ʿalayhi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469" name="Google Shape;469;p55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اور نہ میں اس سے زیادہ ظالم ہوں جس کی توبہ کے بعد تو نے اس پر دوبارہ رحمت کی۔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470" name="Google Shape;470;p55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6"/>
          <p:cNvSpPr txBox="1">
            <a:spLocks noGrp="1"/>
          </p:cNvSpPr>
          <p:nvPr>
            <p:ph type="ctrTitle"/>
          </p:nvPr>
        </p:nvSpPr>
        <p:spPr>
          <a:xfrm>
            <a:off x="60950" y="2239156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6219">
                <a:latin typeface="Arabic Typesetting"/>
                <a:ea typeface="Arabic Typesetting"/>
                <a:cs typeface="Arabic Typesetting"/>
                <a:sym typeface="Arabic Typesetting"/>
              </a:rPr>
              <a:t>أَتُوبُ إلَيْكَ فِي مَقَامِي هَذَا تَوْبَةَ نَادِمِِ عَلَى مَا فَرَطَ مِنْهُ</a:t>
            </a:r>
            <a:endParaRPr sz="62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476" name="Google Shape;476;p56"/>
          <p:cNvSpPr txBox="1">
            <a:spLocks noGrp="1"/>
          </p:cNvSpPr>
          <p:nvPr>
            <p:ph type="subTitle" idx="1"/>
          </p:nvPr>
        </p:nvSpPr>
        <p:spPr>
          <a:xfrm>
            <a:off x="462925" y="3029623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I repent to You now with the repentance of one regretful for what preceded from him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477" name="Google Shape;477;p56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atoobu ilay-ka fee maqaamee had'aa taw-bata naadimin a'laa maa farat'a min-h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478" name="Google Shape;478;p56"/>
          <p:cNvSpPr/>
          <p:nvPr/>
        </p:nvSpPr>
        <p:spPr>
          <a:xfrm>
            <a:off x="462916" y="4685461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میں اسی مقام پر تیری بارگاہ میں  توبہ کرتا ہوں ۔اُس کی سی توبہ جو اپنے پچھلے گناہوں  پر  نادم  ہو</a:t>
            </a:r>
            <a:endParaRPr sz="3000">
              <a:solidFill>
                <a:srgbClr val="000066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479" name="Google Shape;479;p56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7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مُشْفِق مِمَّا اجْتَمَعَ عَلَيْهِ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485" name="Google Shape;485;p57"/>
          <p:cNvSpPr txBox="1">
            <a:spLocks noGrp="1"/>
          </p:cNvSpPr>
          <p:nvPr>
            <p:ph type="subTitle" idx="1"/>
          </p:nvPr>
        </p:nvSpPr>
        <p:spPr>
          <a:xfrm>
            <a:off x="462925" y="3115717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Apprehensive of what has gathered around him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486" name="Google Shape;486;p57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Mushfiq mimmā ijtamaʿa ʿalayh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487" name="Google Shape;487;p57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اور جو(گناہ) جمع ہو چکا ہے اس سے ڈرتا ہوا،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488" name="Google Shape;488;p57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8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خَالِصِ الْحَيَاءِ مِمَّا وَقَعَ فِيْهِ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494" name="Google Shape;494;p58"/>
          <p:cNvSpPr txBox="1">
            <a:spLocks noGrp="1"/>
          </p:cNvSpPr>
          <p:nvPr>
            <p:ph type="subTitle" idx="1"/>
          </p:nvPr>
        </p:nvSpPr>
        <p:spPr>
          <a:xfrm>
            <a:off x="462925" y="3213166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With pure shame for what has occurred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495" name="Google Shape;495;p58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Khāliṣi al-ḥayāʾi mimmā waqaʿa fīhi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496" name="Google Shape;496;p58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اس پر خالص شرمندگی کے ساتھ جو مجھ سے سرزد ہوا۔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497" name="Google Shape;497;p58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9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6619">
                <a:latin typeface="Arabic Typesetting"/>
                <a:ea typeface="Arabic Typesetting"/>
                <a:cs typeface="Arabic Typesetting"/>
                <a:sym typeface="Arabic Typesetting"/>
              </a:rPr>
              <a:t>عَالِم بِأَنَّ الْعَفْوَ عَنِ الذَّنْبِ الْعَظِيمِ لاَ يَتَعَاظَمُكَ</a:t>
            </a:r>
            <a:endParaRPr sz="66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503" name="Google Shape;503;p59"/>
          <p:cNvSpPr txBox="1">
            <a:spLocks noGrp="1"/>
          </p:cNvSpPr>
          <p:nvPr>
            <p:ph type="subTitle" idx="1"/>
          </p:nvPr>
        </p:nvSpPr>
        <p:spPr>
          <a:xfrm>
            <a:off x="462925" y="3176623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Knowing that pardoning the great sin does not overwhelm You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504" name="Google Shape;504;p59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ʿĀlim bi-anna al-ʿafwa ʿani adh-dhanbi al-ʿaẓīm lā yataʿāẓamuka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505" name="Google Shape;505;p59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یہ جانتے ہوئے کہ بڑے گناہ کو معاف کرنا تجھ پر بھاری نہیں،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506" name="Google Shape;506;p59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0"/>
          <p:cNvSpPr txBox="1">
            <a:spLocks noGrp="1"/>
          </p:cNvSpPr>
          <p:nvPr>
            <p:ph type="ctrTitle"/>
          </p:nvPr>
        </p:nvSpPr>
        <p:spPr>
          <a:xfrm>
            <a:off x="60950" y="2263518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6519">
                <a:latin typeface="Arabic Typesetting"/>
                <a:ea typeface="Arabic Typesetting"/>
                <a:cs typeface="Arabic Typesetting"/>
                <a:sym typeface="Arabic Typesetting"/>
              </a:rPr>
              <a:t>وَأَنَّ التَّجَاوُزَ عَنِ الإثْمِ الْجَلِيْلِ لا يَسْتَصْعِبُكَ</a:t>
            </a:r>
            <a:endParaRPr sz="65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512" name="Google Shape;512;p60"/>
          <p:cNvSpPr txBox="1">
            <a:spLocks noGrp="1"/>
          </p:cNvSpPr>
          <p:nvPr>
            <p:ph type="subTitle" idx="1"/>
          </p:nvPr>
        </p:nvSpPr>
        <p:spPr>
          <a:xfrm>
            <a:off x="462925" y="3200985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And that overlooking the grave offense is not difficult for You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513" name="Google Shape;513;p60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Wa-anna at-tajāwuza ʿani al-ithmi al-jalīl lā yastaṣʿibuka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514" name="Google Shape;514;p60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اور بھاری جرم سے درگزر کرنا تجھ پر مشکل نہیں،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515" name="Google Shape;515;p60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1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وَأَنَّ احْتِمَالَ الْجنَايَاتِ الْفَـاحِشَةِ لا يَتَكَأَّدُكَ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521" name="Google Shape;521;p61"/>
          <p:cNvSpPr txBox="1">
            <a:spLocks noGrp="1"/>
          </p:cNvSpPr>
          <p:nvPr>
            <p:ph type="subTitle" idx="1"/>
          </p:nvPr>
        </p:nvSpPr>
        <p:spPr>
          <a:xfrm>
            <a:off x="462925" y="3164442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And that bearing the outrageous crimes does not burden You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522" name="Google Shape;522;p61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Wa-anna iḥtimāla al-janāyāti al-fāḥishati lā yatakaʾaduka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523" name="Google Shape;523;p61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اور فاحش جرائم کو برداشت کرنا تجھے گراں نہیں گزرتا۔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524" name="Google Shape;524;p61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319">
                <a:latin typeface="Arabic Typesetting"/>
                <a:ea typeface="Arabic Typesetting"/>
                <a:cs typeface="Arabic Typesetting"/>
                <a:sym typeface="Arabic Typesetting"/>
              </a:rPr>
              <a:t>وَنَهْيٌ نَهَيْتَنِي عَنْهُ فَأَسْرَعْتُ إِلَيْهِ</a:t>
            </a:r>
            <a:endParaRPr sz="73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subTitle" idx="1"/>
          </p:nvPr>
        </p:nvSpPr>
        <p:spPr>
          <a:xfrm>
            <a:off x="462916" y="3213479"/>
            <a:ext cx="114663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And a prohibition You forbade me, yet I hastened toward it.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126" name="Google Shape;126;p17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Wa-nahyun nahaytanī ‘anhu fa-asra‘tu ilayhi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127" name="Google Shape;127;p17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اور وہ ممانعت جس سے تو نے مجھے روکا، مگر میں اس کی طرف لپک گیا،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128" name="Google Shape;128;p17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advTm="4729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62"/>
          <p:cNvSpPr txBox="1">
            <a:spLocks noGrp="1"/>
          </p:cNvSpPr>
          <p:nvPr>
            <p:ph type="ctrTitle"/>
          </p:nvPr>
        </p:nvSpPr>
        <p:spPr>
          <a:xfrm>
            <a:off x="60950" y="2275699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6219">
                <a:latin typeface="Arabic Typesetting"/>
                <a:ea typeface="Arabic Typesetting"/>
                <a:cs typeface="Arabic Typesetting"/>
                <a:sym typeface="Arabic Typesetting"/>
              </a:rPr>
              <a:t>وَأَنَّ أَحَبَّ عِبَادِكَ إلَيْكَ مَنْ تَرَكَ الاسْتِكْبَارَ عَلَيْكَ</a:t>
            </a:r>
            <a:endParaRPr sz="62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530" name="Google Shape;530;p62"/>
          <p:cNvSpPr txBox="1">
            <a:spLocks noGrp="1"/>
          </p:cNvSpPr>
          <p:nvPr>
            <p:ph type="subTitle" idx="1"/>
          </p:nvPr>
        </p:nvSpPr>
        <p:spPr>
          <a:xfrm>
            <a:off x="462925" y="2957362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And that Your most beloved servants are those who abandon arrogance before You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531" name="Google Shape;531;p62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Wa-anna aḥabba ʿibādika ilayka man taraka al-istkibāra ʿalayk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532" name="Google Shape;532;p62"/>
          <p:cNvSpPr/>
          <p:nvPr/>
        </p:nvSpPr>
        <p:spPr>
          <a:xfrm>
            <a:off x="462916" y="4690898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اور یہ کہ تیرے سب سے محبوب بندے وہ ہیں جو تیرے سامنے تکبر چھوڑ دیتے ہیں،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533" name="Google Shape;533;p62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63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وَجَانَبَ الإِصْرَارَ، وَلَزِمَ الاسْتِغْفَارَ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539" name="Google Shape;539;p63"/>
          <p:cNvSpPr txBox="1">
            <a:spLocks noGrp="1"/>
          </p:cNvSpPr>
          <p:nvPr>
            <p:ph type="subTitle" idx="1"/>
          </p:nvPr>
        </p:nvSpPr>
        <p:spPr>
          <a:xfrm>
            <a:off x="462925" y="3188804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And avoid persistence, and cling to seeking forgiveness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540" name="Google Shape;540;p63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Wa-jānaba al-iṣrār wa-lazima al-istighfār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541" name="Google Shape;541;p63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اور گناہ پر اصرار سے بچتے ہیں، اور استغفار کو لازم پکڑتے ہیں۔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542" name="Google Shape;542;p63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64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وَأَنَا أَبْرَأُ إلَيْكَ مِنْ أَنْ أَسْتَكْبِرَ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548" name="Google Shape;548;p64"/>
          <p:cNvSpPr txBox="1">
            <a:spLocks noGrp="1"/>
          </p:cNvSpPr>
          <p:nvPr>
            <p:ph type="subTitle" idx="1"/>
          </p:nvPr>
        </p:nvSpPr>
        <p:spPr>
          <a:xfrm>
            <a:off x="462925" y="3152261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And I disavow before You from arrogance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549" name="Google Shape;549;p6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Wa-anā abraʾu ilayka min an astakbira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550" name="Google Shape;550;p64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اور میں تیرے سامنے اس بات سے بیزاری ظاہر کرتا ہوں کہ میں تکبر کروں،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551" name="Google Shape;551;p64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65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وَأَعُوذُ بِكَ مِنْ أَنْ أصِـرَّ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557" name="Google Shape;557;p65"/>
          <p:cNvSpPr txBox="1">
            <a:spLocks noGrp="1"/>
          </p:cNvSpPr>
          <p:nvPr>
            <p:ph type="subTitle" idx="1"/>
          </p:nvPr>
        </p:nvSpPr>
        <p:spPr>
          <a:xfrm>
            <a:off x="462925" y="3188804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And I seek refuge in You from persistence in sin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558" name="Google Shape;558;p65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Wa-aʿūdhu bika min an aṣirra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559" name="Google Shape;559;p65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اور تیری پناہ چاہتا ہوں اس بات سے کہ میں گناہ پر اصرار کروں،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560" name="Google Shape;560;p65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66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وَأَسْتَغْفِرُكَ لِمَا قَصَّرْتُ فِيهِ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566" name="Google Shape;566;p66"/>
          <p:cNvSpPr txBox="1">
            <a:spLocks noGrp="1"/>
          </p:cNvSpPr>
          <p:nvPr>
            <p:ph type="subTitle" idx="1"/>
          </p:nvPr>
        </p:nvSpPr>
        <p:spPr>
          <a:xfrm>
            <a:off x="462925" y="3127898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And I ask forgiveness for my shortcomings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567" name="Google Shape;567;p66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Wa-astaghfiruka limā qaṣṣartu fīhi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568" name="Google Shape;568;p66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اور تجھ سے اپنی کوتاہیوں کی مغفرت مانگتا ہوں،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569" name="Google Shape;569;p66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67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وَأَسْتَعِينُ بِكَ عَلَى مَا عَجَزْتُ عَنْهُ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575" name="Google Shape;575;p67"/>
          <p:cNvSpPr txBox="1">
            <a:spLocks noGrp="1"/>
          </p:cNvSpPr>
          <p:nvPr>
            <p:ph type="subTitle" idx="1"/>
          </p:nvPr>
        </p:nvSpPr>
        <p:spPr>
          <a:xfrm>
            <a:off x="462925" y="3164442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And I seek help from You in what I cannot do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576" name="Google Shape;576;p67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Wa-astaʿīnu bika ʿalā mā ʿajaztu ʿanhu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577" name="Google Shape;577;p67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اور اس بات میں تجھ سے مدد چاہتا ہوں جس سے میں عاجز ہوں۔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578" name="Google Shape;578;p67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68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اللَّهُمَّ صَلِّ عَلَى مُحَمَّد وَآلِهِ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584" name="Google Shape;584;p68"/>
          <p:cNvSpPr txBox="1">
            <a:spLocks noGrp="1"/>
          </p:cNvSpPr>
          <p:nvPr>
            <p:ph type="subTitle" idx="1"/>
          </p:nvPr>
        </p:nvSpPr>
        <p:spPr>
          <a:xfrm>
            <a:off x="462925" y="3164442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O Allah, bless Muhammad and his family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585" name="Google Shape;585;p68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Allāhumma ṣalli ʿalā Muḥammadin wa-ālihi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586" name="Google Shape;586;p68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اے اللہ! محمد اور ان کی آل پر درود بھیج،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587" name="Google Shape;587;p68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69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وَهَبْ لِي مَا يَجبُ عَلَيَّ لَكَ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593" name="Google Shape;593;p69"/>
          <p:cNvSpPr txBox="1">
            <a:spLocks noGrp="1"/>
          </p:cNvSpPr>
          <p:nvPr>
            <p:ph type="subTitle" idx="1"/>
          </p:nvPr>
        </p:nvSpPr>
        <p:spPr>
          <a:xfrm>
            <a:off x="462925" y="3213166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Dispense with what is incumbent upon me toward You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594" name="Google Shape;594;p69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Wa-hab lī mā yajibu ʿalayya lak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595" name="Google Shape;595;p69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اورتیرے جوجو حقوق میرے ذمہ عائد ہوتے ہیں، انہیں بخش دے۔ 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596" name="Google Shape;596;p69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70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وَعَافِنِي مِمَّا أَسْتَوْجِبُهُ مِنْكَ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602" name="Google Shape;602;p70"/>
          <p:cNvSpPr txBox="1">
            <a:spLocks noGrp="1"/>
          </p:cNvSpPr>
          <p:nvPr>
            <p:ph type="subTitle" idx="1"/>
          </p:nvPr>
        </p:nvSpPr>
        <p:spPr>
          <a:xfrm>
            <a:off x="462925" y="3140079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And pardon me from what I deserve from You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603" name="Google Shape;603;p70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Wa-ʿāfinī mimmā astawjibuhu minka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604" name="Google Shape;604;p70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اور مجھے اس سے عافیت دے جس کا میں تجھ سے مستحق ہوں،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605" name="Google Shape;605;p70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71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وَأجِرْنِي مِمَّا يَخَافُهُ أَهْلُ الإساءَةِ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611" name="Google Shape;611;p71"/>
          <p:cNvSpPr txBox="1">
            <a:spLocks noGrp="1"/>
          </p:cNvSpPr>
          <p:nvPr>
            <p:ph type="subTitle" idx="1"/>
          </p:nvPr>
        </p:nvSpPr>
        <p:spPr>
          <a:xfrm>
            <a:off x="462925" y="3188804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And protect me from what the people of evil fear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612" name="Google Shape;612;p71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Wa-ajirnī mimmā yakhāfuhu ahlu al-isāʾah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613" name="Google Shape;613;p71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اور مجھے اس چیز سے پناہ دے جس سے برائی کرنے والے ڈرتے ہیں۔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614" name="Google Shape;614;p71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8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6719">
                <a:latin typeface="Arabic Typesetting"/>
                <a:ea typeface="Arabic Typesetting"/>
                <a:cs typeface="Arabic Typesetting"/>
                <a:sym typeface="Arabic Typesetting"/>
              </a:rPr>
              <a:t>وَنِعْمَةٌ أَنْعَمْتَ بِهَا عَلَيَّ فَقَصَّرْتُ فِي شُكْرِهَا</a:t>
            </a:r>
            <a:endParaRPr sz="67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3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134" name="Google Shape;134;p18"/>
          <p:cNvSpPr txBox="1">
            <a:spLocks noGrp="1"/>
          </p:cNvSpPr>
          <p:nvPr>
            <p:ph type="subTitle" idx="1"/>
          </p:nvPr>
        </p:nvSpPr>
        <p:spPr>
          <a:xfrm>
            <a:off x="462925" y="3068874"/>
            <a:ext cx="11466300" cy="15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And a blessing You bestowed upon me, yet I fell short in thanking it.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135" name="Google Shape;135;p18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Wa-ni‘matun an‘amta bihā ‘alayya fa-qaṣṣartu fī shukrihā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136" name="Google Shape;136;p18"/>
          <p:cNvSpPr/>
          <p:nvPr/>
        </p:nvSpPr>
        <p:spPr>
          <a:xfrm>
            <a:off x="462925" y="4526269"/>
            <a:ext cx="11266200" cy="7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اور وہ نعمت جو تو نے مجھ پر عطا کی، مگر میں اس کے شکر میں کوتاہی کر گیا۔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137" name="Google Shape;137;p18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advTm="5855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72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فَإنَّكَ مَلِيءٌ بِالْعَفْوِ، مَرْجُوٌّ لِلْمَغْفِرَةِ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620" name="Google Shape;620;p72"/>
          <p:cNvSpPr txBox="1">
            <a:spLocks noGrp="1"/>
          </p:cNvSpPr>
          <p:nvPr>
            <p:ph type="subTitle" idx="1"/>
          </p:nvPr>
        </p:nvSpPr>
        <p:spPr>
          <a:xfrm>
            <a:off x="462925" y="2579745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For You are full of pardon, hoped for forgiveness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621" name="Google Shape;621;p72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Fa-innaka malīʾun bil-ʿafwi marjūwun lil-maghfirah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622" name="Google Shape;622;p72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بے شک تو معافی سے بھرا ہوا ہے، اور تجھ ہی سے مغفرت کی امید رکھی جاتی ہے،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623" name="Google Shape;623;p72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73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مَعْرُوفٌ بِالتَّجَاوُزِ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629" name="Google Shape;629;p73"/>
          <p:cNvSpPr txBox="1">
            <a:spLocks noGrp="1"/>
          </p:cNvSpPr>
          <p:nvPr>
            <p:ph type="subTitle" idx="1"/>
          </p:nvPr>
        </p:nvSpPr>
        <p:spPr>
          <a:xfrm>
            <a:off x="462925" y="3188804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Well-known for overlooking faults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630" name="Google Shape;630;p73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Maʿrūfun bit-tajāwuz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631" name="Google Shape;631;p73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درگزر کرنے میں مشہور ہے۔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632" name="Google Shape;632;p73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74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لَيْسَ لِحَاجَتِي مَطْلَبٌ سِوَاكَ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638" name="Google Shape;638;p74"/>
          <p:cNvSpPr txBox="1">
            <a:spLocks noGrp="1"/>
          </p:cNvSpPr>
          <p:nvPr>
            <p:ph type="subTitle" idx="1"/>
          </p:nvPr>
        </p:nvSpPr>
        <p:spPr>
          <a:xfrm>
            <a:off x="462925" y="3188804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There is no one else to seek for my need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639" name="Google Shape;639;p7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Laysa li-ḥājatī maṭlabun siwāk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640" name="Google Shape;640;p74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میری حاجت کے لیے تیرے سوا کوئی ٹھکانہ نہیں،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641" name="Google Shape;641;p74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75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وَلا لِذَنْبِي غَافِرٌ غَيْرُكَ، حاشَاكَ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647" name="Google Shape;647;p75"/>
          <p:cNvSpPr txBox="1">
            <a:spLocks noGrp="1"/>
          </p:cNvSpPr>
          <p:nvPr>
            <p:ph type="subTitle" idx="1"/>
          </p:nvPr>
        </p:nvSpPr>
        <p:spPr>
          <a:xfrm>
            <a:off x="462925" y="3164442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And none forgives my sin except You—could that be possible?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648" name="Google Shape;648;p75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Wa-lā lidhanbī ghāfirun ghayruka ḥāshāk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649" name="Google Shape;649;p75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اور میرے گناہ کو بخشنے والا تیرے سوا کوئی نہیں، حاشا و کلّا 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650" name="Google Shape;650;p75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76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وَلاَ أَخَافُ عَلَى نَفْسِي إلاّ إيَّاكَ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656" name="Google Shape;656;p76"/>
          <p:cNvSpPr txBox="1">
            <a:spLocks noGrp="1"/>
          </p:cNvSpPr>
          <p:nvPr>
            <p:ph type="subTitle" idx="1"/>
          </p:nvPr>
        </p:nvSpPr>
        <p:spPr>
          <a:xfrm>
            <a:off x="462925" y="3115717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And I fear none for my soul except You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657" name="Google Shape;657;p76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Wa-lā akhāfu ʿalā nafsī illā iyyāk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658" name="Google Shape;658;p76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اور میں اپنی جان کے بارے میں تیرے سوا کسی سے نہیں ڈرتا۔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659" name="Google Shape;659;p76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77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إنَّكَ أَهْلُ التَّقْوَى وَأَهْلُ الْمَغْفِرَةِ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665" name="Google Shape;665;p77"/>
          <p:cNvSpPr txBox="1">
            <a:spLocks noGrp="1"/>
          </p:cNvSpPr>
          <p:nvPr>
            <p:ph type="subTitle" idx="1"/>
          </p:nvPr>
        </p:nvSpPr>
        <p:spPr>
          <a:xfrm>
            <a:off x="462925" y="3127898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Indeed, You are worthy of piety and forgiveness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666" name="Google Shape;666;p77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Innaka ahlu at-taqwā wa-ahlu al-maghfirah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667" name="Google Shape;667;p77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بے شک تو تقویٰ کے لائق ہے اور مغفرت کے لائق ہے۔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668" name="Google Shape;668;p77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78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صَلِّ عَلَى مُحَمَّد وَآلِ مُحَمَّد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674" name="Google Shape;674;p78"/>
          <p:cNvSpPr txBox="1">
            <a:spLocks noGrp="1"/>
          </p:cNvSpPr>
          <p:nvPr>
            <p:ph type="subTitle" idx="1"/>
          </p:nvPr>
        </p:nvSpPr>
        <p:spPr>
          <a:xfrm>
            <a:off x="462925" y="2908637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Send blessings upon Muhammad and the family of Muhammad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675" name="Google Shape;675;p78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Ṣalli ʿalā Muḥammadin wa-āli Muḥammad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676" name="Google Shape;676;p78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محمد اور آلِ محمد پر درود بھیج،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677" name="Google Shape;677;p78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79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وَاقْض حَاجَتِي وَأَنْجِحْ طَلِبَتِي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683" name="Google Shape;683;p79"/>
          <p:cNvSpPr txBox="1">
            <a:spLocks noGrp="1"/>
          </p:cNvSpPr>
          <p:nvPr>
            <p:ph type="subTitle" idx="1"/>
          </p:nvPr>
        </p:nvSpPr>
        <p:spPr>
          <a:xfrm>
            <a:off x="462925" y="3213166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Fulfill my need and grant my request success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684" name="Google Shape;684;p79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Wa-qḍi ḥājātī wa-anjih ṭalibatī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685" name="Google Shape;685;p79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اور میری حاجت پوری فرما، اور میری درخواست کو کامیاب کر،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686" name="Google Shape;686;p79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80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وَاغْفِرْ ذَنْبِي، وَآمِنْ خَوْفَ نَفْسِي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692" name="Google Shape;692;p80"/>
          <p:cNvSpPr txBox="1">
            <a:spLocks noGrp="1"/>
          </p:cNvSpPr>
          <p:nvPr>
            <p:ph type="subTitle" idx="1"/>
          </p:nvPr>
        </p:nvSpPr>
        <p:spPr>
          <a:xfrm>
            <a:off x="462925" y="3164442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Forgive my sin, and grant safety to my soul’s fear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693" name="Google Shape;693;p80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Wa-ghfir dhanbī wa-āmin khawfa nafsī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694" name="Google Shape;694;p80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اور میرے گناہ بخش دے، اور میرے دل کے خوف کو امن عطا فرما۔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695" name="Google Shape;695;p80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81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إنَّكَ عَلَى كُلِّ شَيْء قَدِيرٌ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701" name="Google Shape;701;p81"/>
          <p:cNvSpPr txBox="1">
            <a:spLocks noGrp="1"/>
          </p:cNvSpPr>
          <p:nvPr>
            <p:ph type="subTitle" idx="1"/>
          </p:nvPr>
        </p:nvSpPr>
        <p:spPr>
          <a:xfrm>
            <a:off x="462925" y="3249710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Indeed, You are powerful over all things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702" name="Google Shape;702;p81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Innaka ʿalā kulli shayʾin qadīr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703" name="Google Shape;703;p81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بے شک تو ہر چیز پر قدرت رکھتا ہے،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704" name="Google Shape;704;p81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 txBox="1">
            <a:spLocks noGrp="1"/>
          </p:cNvSpPr>
          <p:nvPr>
            <p:ph type="ctrTitle"/>
          </p:nvPr>
        </p:nvSpPr>
        <p:spPr>
          <a:xfrm>
            <a:off x="60950" y="2226974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919">
                <a:latin typeface="Arabic Typesetting"/>
                <a:ea typeface="Arabic Typesetting"/>
                <a:cs typeface="Arabic Typesetting"/>
                <a:sym typeface="Arabic Typesetting"/>
              </a:rPr>
              <a:t>وَيَحْدُونِي عَلَى مَسْأَلَتِكَ تَفَضُّلُكَ عَلَى مَنْ أَقْبَلَ بِوَجْهِهِ إِلَيْكَ</a:t>
            </a:r>
            <a:endParaRPr sz="59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3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143" name="Google Shape;143;p19"/>
          <p:cNvSpPr txBox="1">
            <a:spLocks noGrp="1"/>
          </p:cNvSpPr>
          <p:nvPr>
            <p:ph type="subTitle" idx="1"/>
          </p:nvPr>
        </p:nvSpPr>
        <p:spPr>
          <a:xfrm>
            <a:off x="462925" y="2874860"/>
            <a:ext cx="11466300" cy="13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But what drives me to ask You is Your grace upon those who turn their faces toward You.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144" name="Google Shape;144;p19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Wa-yaḥdūnī ‘alā mas’alatika tafaḍḍuluka ‘alā man aqbala bi-wajhihi ilayk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145" name="Google Shape;145;p19"/>
          <p:cNvSpPr/>
          <p:nvPr/>
        </p:nvSpPr>
        <p:spPr>
          <a:xfrm>
            <a:off x="462916" y="4629166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اور جو چیز مجھے تجھ سے مانگنے پر آمادہ کرتی ہے وہ تیرا فضل ہے اُن لوگوں پر جو اپنا رخ تیری طرف کرتے ہیں،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146" name="Google Shape;146;p19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advTm="7040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2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19">
                <a:latin typeface="Arabic Typesetting"/>
                <a:ea typeface="Arabic Typesetting"/>
                <a:cs typeface="Arabic Typesetting"/>
                <a:sym typeface="Arabic Typesetting"/>
              </a:rPr>
              <a:t>وَذلِكَ عَلَيْكَ يَسِيرٌ آمِينَ رَبَّ الْعَالَمِينَ</a:t>
            </a: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710" name="Google Shape;710;p82"/>
          <p:cNvSpPr txBox="1">
            <a:spLocks noGrp="1"/>
          </p:cNvSpPr>
          <p:nvPr>
            <p:ph type="subTitle" idx="1"/>
          </p:nvPr>
        </p:nvSpPr>
        <p:spPr>
          <a:xfrm>
            <a:off x="462925" y="3164442"/>
            <a:ext cx="11466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And that is easy for You—Amen, Lord of the worlds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711" name="Google Shape;711;p82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Wa-dhālika ʿalayka yasīrun āmīn rabba al-ʿālamīn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712" name="Google Shape;712;p82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اور یہ تجھ پر بہت آسان ہے، آمین اے رب العالمین۔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713" name="Google Shape;713;p82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319">
                <a:latin typeface="Arabic Typesetting"/>
                <a:ea typeface="Arabic Typesetting"/>
                <a:cs typeface="Arabic Typesetting"/>
                <a:sym typeface="Arabic Typesetting"/>
              </a:rPr>
              <a:t>وَوَفَدَ بِحُسْنِ ظَنِّهِ إِلَيْكَ</a:t>
            </a:r>
            <a:endParaRPr sz="73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3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152" name="Google Shape;152;p20"/>
          <p:cNvSpPr txBox="1">
            <a:spLocks noGrp="1"/>
          </p:cNvSpPr>
          <p:nvPr>
            <p:ph type="subTitle" idx="1"/>
          </p:nvPr>
        </p:nvSpPr>
        <p:spPr>
          <a:xfrm>
            <a:off x="462925" y="3190848"/>
            <a:ext cx="11466300" cy="13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And approach You with good expectation.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153" name="Google Shape;153;p20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Wa-wafada bi-ḥusni ẓannihi ilayk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154" name="Google Shape;154;p20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اور اچھے گمان کے ساتھ تیری بارگاہ میں حاضر ہوتے ہیں۔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advTm="3477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>
            <a:spLocks noGrp="1"/>
          </p:cNvSpPr>
          <p:nvPr>
            <p:ph type="ctrTitle"/>
          </p:nvPr>
        </p:nvSpPr>
        <p:spPr>
          <a:xfrm>
            <a:off x="60950" y="2129525"/>
            <a:ext cx="115671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6519">
                <a:latin typeface="Arabic Typesetting"/>
                <a:ea typeface="Arabic Typesetting"/>
                <a:cs typeface="Arabic Typesetting"/>
                <a:sym typeface="Arabic Typesetting"/>
              </a:rPr>
              <a:t>إِذْ جَمِيعُ إِحْسَانِكَ تَفَضُّلٌ، وَإِذْ كُلُّ نِعَمِكَ ابْتِدَاءٌ</a:t>
            </a:r>
            <a:endParaRPr sz="6519"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319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161" name="Google Shape;161;p21"/>
          <p:cNvSpPr txBox="1">
            <a:spLocks noGrp="1"/>
          </p:cNvSpPr>
          <p:nvPr>
            <p:ph type="subTitle" idx="1"/>
          </p:nvPr>
        </p:nvSpPr>
        <p:spPr>
          <a:xfrm>
            <a:off x="462925" y="3044674"/>
            <a:ext cx="11466300" cy="13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>
                <a:solidFill>
                  <a:srgbClr val="0066CC"/>
                </a:solidFill>
              </a:rPr>
              <a:t>For all of Your kindness is grace, and all of Your blessings are without cause.</a:t>
            </a: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>
              <a:solidFill>
                <a:srgbClr val="0066CC"/>
              </a:solidFill>
            </a:endParaRPr>
          </a:p>
        </p:txBody>
      </p:sp>
      <p:sp>
        <p:nvSpPr>
          <p:cNvPr id="162" name="Google Shape;162;p21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>
                <a:solidFill>
                  <a:srgbClr val="0066CC"/>
                </a:solidFill>
              </a:rPr>
              <a:t>Idh jamī‘u iḥsānika tafaḍḍul, wa-idh kullu ni‘amika ibtida’</a:t>
            </a: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>
              <a:solidFill>
                <a:srgbClr val="0066CC"/>
              </a:solidFill>
            </a:endParaRPr>
          </a:p>
        </p:txBody>
      </p:sp>
      <p:sp>
        <p:nvSpPr>
          <p:cNvPr id="163" name="Google Shape;163;p21"/>
          <p:cNvSpPr/>
          <p:nvPr/>
        </p:nvSpPr>
        <p:spPr>
          <a:xfrm>
            <a:off x="462916" y="4526280"/>
            <a:ext cx="11266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0"/>
              <a:buFont typeface="Arial"/>
              <a:buNone/>
            </a:pPr>
            <a:r>
              <a:rPr lang="en-US" sz="3000">
                <a:solidFill>
                  <a:srgbClr val="000066"/>
                </a:solidFill>
                <a:latin typeface="Noto Nastaliq Urdu"/>
                <a:ea typeface="Noto Nastaliq Urdu"/>
                <a:cs typeface="Noto Nastaliq Urdu"/>
                <a:sym typeface="Noto Nastaliq Urdu"/>
              </a:rPr>
              <a:t>کیونکہ تیری ہر نیکی فضل ہے، اور تیری ہر نعمت ابتدا ہے۔</a:t>
            </a:r>
            <a:endParaRPr sz="3000" i="0" u="none" strike="noStrike" cap="none">
              <a:solidFill>
                <a:srgbClr val="000000"/>
              </a:solidFill>
              <a:latin typeface="Noto Nastaliq Urdu"/>
              <a:ea typeface="Noto Nastaliq Urdu"/>
              <a:cs typeface="Noto Nastaliq Urdu"/>
              <a:sym typeface="Noto Nastaliq Urdu"/>
            </a:endParaRPr>
          </a:p>
        </p:txBody>
      </p:sp>
      <p:sp>
        <p:nvSpPr>
          <p:cNvPr id="164" name="Google Shape;164;p21"/>
          <p:cNvSpPr txBox="1"/>
          <p:nvPr/>
        </p:nvSpPr>
        <p:spPr>
          <a:xfrm>
            <a:off x="6935363" y="226024"/>
            <a:ext cx="40110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I</a:t>
            </a:r>
            <a:r>
              <a:rPr lang="en-US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 Confession and in Seeking Repentance toward God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advTm="7035">
    <p:fade/>
  </p:transition>
</p:sld>
</file>

<file path=ppt/theme/theme1.xml><?xml version="1.0" encoding="utf-8"?>
<a:theme xmlns:a="http://schemas.openxmlformats.org/drawingml/2006/main" name="Default Design">
  <a:themeElements>
    <a:clrScheme name="Default Design 14">
      <a:dk1>
        <a:srgbClr val="FFFFFF"/>
      </a:dk1>
      <a:lt1>
        <a:srgbClr val="FFFFFF"/>
      </a:lt1>
      <a:dk2>
        <a:srgbClr val="FFFFFF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3679</Words>
  <Application>Microsoft Office PowerPoint</Application>
  <PresentationFormat>Widescreen</PresentationFormat>
  <Paragraphs>2690</Paragraphs>
  <Slides>70</Slides>
  <Notes>70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7" baseType="lpstr">
      <vt:lpstr>Lato</vt:lpstr>
      <vt:lpstr>Arabic Typesetting</vt:lpstr>
      <vt:lpstr>Trebuchet MS</vt:lpstr>
      <vt:lpstr>Calibri</vt:lpstr>
      <vt:lpstr>Arial</vt:lpstr>
      <vt:lpstr>Noto Nastaliq Urdu</vt:lpstr>
      <vt:lpstr>Default Design</vt:lpstr>
      <vt:lpstr>PowerPoint Presentation</vt:lpstr>
      <vt:lpstr>اَللَّهُمَّ إِنَّهُ يَحْجُبُنِي عَنْ مَسْأَلَتِكَ خِلَالٌ ثَلَاثٌ</vt:lpstr>
      <vt:lpstr>وَتَحْدُونِي عَلَيْهَا خَلَّةٌ وَاحِدَةٌ</vt:lpstr>
      <vt:lpstr>يَحْجُبُنِي أَمْرٌ أَمَرْتَ بِهِ فَأَبْطَأْتُ عَنْهُ</vt:lpstr>
      <vt:lpstr>وَنَهْيٌ نَهَيْتَنِي عَنْهُ فَأَسْرَعْتُ إِلَيْهِ</vt:lpstr>
      <vt:lpstr>وَنِعْمَةٌ أَنْعَمْتَ بِهَا عَلَيَّ فَقَصَّرْتُ فِي شُكْرِهَا </vt:lpstr>
      <vt:lpstr>وَيَحْدُونِي عَلَى مَسْأَلَتِكَ تَفَضُّلُكَ عَلَى مَنْ أَقْبَلَ بِوَجْهِهِ إِلَيْكَ </vt:lpstr>
      <vt:lpstr>وَوَفَدَ بِحُسْنِ ظَنِّهِ إِلَيْكَ </vt:lpstr>
      <vt:lpstr>إِذْ جَمِيعُ إِحْسَانِكَ تَفَضُّلٌ، وَإِذْ كُلُّ نِعَمِكَ ابْتِدَاءٌ </vt:lpstr>
      <vt:lpstr>فَهَا أَنَا ذَا يَا إِلَهِي وَاقِفٌ بِبَابِ عِزِّكَ وُقُوفَ الْمُسْتَسْلِمِ الذَّلِيلِ </vt:lpstr>
      <vt:lpstr>وَسَائِلُكَ عَلَى الْحَيَاءِ مِنِّي سُؤَالَ الْبَائِسِ الْمُعِيلِ </vt:lpstr>
      <vt:lpstr>مُقِرٌّ لَكَ بِأَنِّي لَمْ أَسْتَسْلِمْ وَقْتَ إِحْسَانِكَ إِلَّا بِالِاقْلَاعِ عَنْ عِصْيَانِكَ </vt:lpstr>
      <vt:lpstr>وَلَمْ أَخْلُ فِي الْحَالَاتِ كُلِّهَا مِنِ امْتِنَانِكَ </vt:lpstr>
      <vt:lpstr>فَهَلْ يَنْفَعُنِي يَا إِلَهِي إِقْرَارِي عِنْدَكَ بِسُوءِ مَا اكْتَسَبْتُ؟ </vt:lpstr>
      <vt:lpstr>وَهَلْ يُنْجِينِي مِنْكَ اعْتِرَافٌ لَكَ بِقَبِيحِ مَا ارْتَكَبْتُ </vt:lpstr>
      <vt:lpstr>أَمْ أَوْجَبْتَ لِي فِي مَقَامِي هَذَا سُخْطَكَ؟ </vt:lpstr>
      <vt:lpstr>أَمْ لَزِمَنِي فِي وَقْتِ دُعَائِي مَقْتُكَ؟ </vt:lpstr>
      <vt:lpstr>سُبْحَانَكَ! لَا أَيْأَسُ مِنْكَ وَقَدْ فَتَحْتَ لِيَ بَابَ التَّوْبَةِ إِلَيْكَ </vt:lpstr>
      <vt:lpstr>بَلْ أَقُولُ مَقَالَ الْعَبْدِ الذَّلِيلِ الظَّالِمِ لِنَفْسِهِ الْمُسْتَخِفِّ بِحُرْمَةِ رَبِّهِ </vt:lpstr>
      <vt:lpstr>الَّذِي عَظُمَتْ ذُنُوبُهُ فَجَلَّتْ وَأَدْبَرَتْ أَيَّامُهُ فَوَلَّتْ </vt:lpstr>
      <vt:lpstr>حَتَّى إِذَا رَأى مُدَّةَ الْعَمَلِ قَدِ انْقَضَتْ </vt:lpstr>
      <vt:lpstr>وَغَايَةَ الْعُمُرِ قَدِ انْتَهَتْ </vt:lpstr>
      <vt:lpstr>وَأَيْقَنَ أَنَّهُ لَا مَحِيصَ لَهُ مِنْكَ وَلاَ مَهْرَبَ لَهُ عَنْكَ </vt:lpstr>
      <vt:lpstr>تَلَقَّاكَ بِالإنَابَةِ وَأَخْلَصَ لَكَ التَّوْبَةَ </vt:lpstr>
      <vt:lpstr>فَقَامَ إِلَيْكَ بِقَلْبٍ طَاهِرٍ نَقِيٍّ </vt:lpstr>
      <vt:lpstr>ثُمَّ دَعَاكَ بِصَوْتٍ حَائِلٍ خَفِيٍّ </vt:lpstr>
      <vt:lpstr>قَدْ تَطَأْطَأَ لَكَ فَانْحَنَى، وَنَكَّسَ رَأْسَهُ فَانْثَنَى </vt:lpstr>
      <vt:lpstr>قَدْ أَرْعَشَتْ خَشْيَتُهُ رِجْلَيْهِ، وَغَرَّقَتْ دُمُوعُهُ خَدَّيْهِ </vt:lpstr>
      <vt:lpstr>يَدْعُوكَ بِيَا أَرْحَمَ الرَّاحِمِينَ </vt:lpstr>
      <vt:lpstr>وَيَا أَرْحَمَ مَنِ انْتَابَهُ الْمُسْتَرْحِمُونَ </vt:lpstr>
      <vt:lpstr>وَيَا أَعْطَفَ مَنْ أَطَافَ بِهِ الْمُسْتَغْفِرُونَ </vt:lpstr>
      <vt:lpstr>وَيَا مَنْ عَفْوُهُ أَكْثَرُ مِنْ نِقْمَتِهِ </vt:lpstr>
      <vt:lpstr>وَيَا مَنْ رِضَاهُ أَوْفَرُ مِنْ سَخَطِهِ </vt:lpstr>
      <vt:lpstr>وَيَا مَنْ تَحَمَّدَ إِلَى خَلْقِهِ بِحُسْنِ التَّجاوُزِ </vt:lpstr>
      <vt:lpstr>وَيَا مَنْ عَوَّدَ عِبادَهُ قَبُولَ الإنَابَةِ </vt:lpstr>
      <vt:lpstr>وَيَا مَنِ اسْتَصْلَحَ فَاسِدَهُمْ بِالتَّوْبَةِ </vt:lpstr>
      <vt:lpstr>وَيَا مَنْ رَضِيَ مِنْ فِعْلِهِمْ بِالْيَسيرِ </vt:lpstr>
      <vt:lpstr>وَيَا مَنْ كَافى قَلِيْلَهُمْ بِالْكَثِيرِ </vt:lpstr>
      <vt:lpstr>وَيَا مَنْ ضَمِنَ لَهُمْ إجَابَةَ الدُّعاءِ </vt:lpstr>
      <vt:lpstr>وَيَا مَنْ وَعَدَهُمْ عَلَى نَفْسِهِ بِتَفَضُّلِهِ حُسْنَ الْجَزاءِ </vt:lpstr>
      <vt:lpstr>مَا أَنَا بِأَعْصَى مَنْ عَصَاكَ فَغَفَرْتَ لَهُ </vt:lpstr>
      <vt:lpstr>وَمَا أَنَا بِأَلْوَمِ مَنِ اعْتَذَرَ إلَيْكَ فَقَبِلْتَ مِنْهُ </vt:lpstr>
      <vt:lpstr>وَمَا أَنَا بِأَظْلَمِ مَنْ تَابَ إلَيْكَ فَعُدْتَ عَلَيْهِ </vt:lpstr>
      <vt:lpstr>أَتُوبُ إلَيْكَ فِي مَقَامِي هَذَا تَوْبَةَ نَادِمِِ عَلَى مَا فَرَطَ مِنْهُ </vt:lpstr>
      <vt:lpstr>مُشْفِق مِمَّا اجْتَمَعَ عَلَيْهِ </vt:lpstr>
      <vt:lpstr>خَالِصِ الْحَيَاءِ مِمَّا وَقَعَ فِيْهِ </vt:lpstr>
      <vt:lpstr>عَالِم بِأَنَّ الْعَفْوَ عَنِ الذَّنْبِ الْعَظِيمِ لاَ يَتَعَاظَمُكَ </vt:lpstr>
      <vt:lpstr>وَأَنَّ التَّجَاوُزَ عَنِ الإثْمِ الْجَلِيْلِ لا يَسْتَصْعِبُكَ </vt:lpstr>
      <vt:lpstr>وَأَنَّ احْتِمَالَ الْجنَايَاتِ الْفَـاحِشَةِ لا يَتَكَأَّدُكَ </vt:lpstr>
      <vt:lpstr>وَأَنَّ أَحَبَّ عِبَادِكَ إلَيْكَ مَنْ تَرَكَ الاسْتِكْبَارَ عَلَيْكَ </vt:lpstr>
      <vt:lpstr>وَجَانَبَ الإِصْرَارَ، وَلَزِمَ الاسْتِغْفَارَ </vt:lpstr>
      <vt:lpstr>وَأَنَا أَبْرَأُ إلَيْكَ مِنْ أَنْ أَسْتَكْبِرَ </vt:lpstr>
      <vt:lpstr>وَأَعُوذُ بِكَ مِنْ أَنْ أصِـرَّ </vt:lpstr>
      <vt:lpstr>وَأَسْتَغْفِرُكَ لِمَا قَصَّرْتُ فِيهِ </vt:lpstr>
      <vt:lpstr>وَأَسْتَعِينُ بِكَ عَلَى مَا عَجَزْتُ عَنْهُ </vt:lpstr>
      <vt:lpstr>اللَّهُمَّ صَلِّ عَلَى مُحَمَّد وَآلِهِ </vt:lpstr>
      <vt:lpstr>وَهَبْ لِي مَا يَجبُ عَلَيَّ لَكَ </vt:lpstr>
      <vt:lpstr>وَعَافِنِي مِمَّا أَسْتَوْجِبُهُ مِنْكَ </vt:lpstr>
      <vt:lpstr>وَأجِرْنِي مِمَّا يَخَافُهُ أَهْلُ الإساءَةِ </vt:lpstr>
      <vt:lpstr>فَإنَّكَ مَلِيءٌ بِالْعَفْوِ، مَرْجُوٌّ لِلْمَغْفِرَةِ </vt:lpstr>
      <vt:lpstr>مَعْرُوفٌ بِالتَّجَاوُزِ </vt:lpstr>
      <vt:lpstr>لَيْسَ لِحَاجَتِي مَطْلَبٌ سِوَاكَ </vt:lpstr>
      <vt:lpstr>وَلا لِذَنْبِي غَافِرٌ غَيْرُكَ، حاشَاكَ </vt:lpstr>
      <vt:lpstr>وَلاَ أَخَافُ عَلَى نَفْسِي إلاّ إيَّاكَ </vt:lpstr>
      <vt:lpstr>إنَّكَ أَهْلُ التَّقْوَى وَأَهْلُ الْمَغْفِرَةِ </vt:lpstr>
      <vt:lpstr>صَلِّ عَلَى مُحَمَّد وَآلِ مُحَمَّد </vt:lpstr>
      <vt:lpstr>وَاقْض حَاجَتِي وَأَنْجِحْ طَلِبَتِي </vt:lpstr>
      <vt:lpstr>وَاغْفِرْ ذَنْبِي، وَآمِنْ خَوْفَ نَفْسِي </vt:lpstr>
      <vt:lpstr>إنَّكَ عَلَى كُلِّ شَيْء قَدِيرٌ </vt:lpstr>
      <vt:lpstr>وَذلِكَ عَلَيْكَ يَسِيرٌ آمِينَ رَبَّ الْعَالَمِينَ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pc</cp:lastModifiedBy>
  <cp:revision>2</cp:revision>
  <dcterms:modified xsi:type="dcterms:W3CDTF">2026-01-03T20:44:18Z</dcterms:modified>
</cp:coreProperties>
</file>