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06" r:id="rId15"/>
    <p:sldId id="269" r:id="rId16"/>
    <p:sldId id="307" r:id="rId17"/>
    <p:sldId id="308" r:id="rId18"/>
    <p:sldId id="271" r:id="rId19"/>
    <p:sldId id="272" r:id="rId20"/>
    <p:sldId id="273" r:id="rId21"/>
    <p:sldId id="274" r:id="rId22"/>
    <p:sldId id="309" r:id="rId23"/>
    <p:sldId id="310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311" r:id="rId34"/>
    <p:sldId id="285" r:id="rId35"/>
    <p:sldId id="286" r:id="rId36"/>
    <p:sldId id="287" r:id="rId37"/>
    <p:sldId id="288" r:id="rId38"/>
    <p:sldId id="312" r:id="rId39"/>
    <p:sldId id="290" r:id="rId40"/>
    <p:sldId id="291" r:id="rId41"/>
    <p:sldId id="313" r:id="rId42"/>
    <p:sldId id="292" r:id="rId43"/>
    <p:sldId id="314" r:id="rId44"/>
    <p:sldId id="293" r:id="rId45"/>
    <p:sldId id="315" r:id="rId46"/>
    <p:sldId id="295" r:id="rId47"/>
    <p:sldId id="296" r:id="rId48"/>
    <p:sldId id="297" r:id="rId49"/>
    <p:sldId id="298" r:id="rId50"/>
    <p:sldId id="299" r:id="rId51"/>
    <p:sldId id="316" r:id="rId52"/>
    <p:sldId id="300" r:id="rId53"/>
    <p:sldId id="301" r:id="rId54"/>
    <p:sldId id="302" r:id="rId55"/>
    <p:sldId id="303" r:id="rId56"/>
    <p:sldId id="305" r:id="rId57"/>
    <p:sldId id="304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603"/>
    <p:restoredTop sz="94611"/>
  </p:normalViewPr>
  <p:slideViewPr>
    <p:cSldViewPr snapToGrid="0" snapToObjects="1">
      <p:cViewPr varScale="1">
        <p:scale>
          <a:sx n="78" d="100"/>
          <a:sy n="78" d="100"/>
        </p:scale>
        <p:origin x="1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E3E8650-FB67-7790-06B4-A2A049A95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157592"/>
            <a:ext cx="6858001" cy="1429965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6000" b="1"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5FA852-453E-0127-4CC2-F31A61A4D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276757"/>
            <a:ext cx="6858001" cy="619601"/>
          </a:xfrm>
        </p:spPr>
        <p:txBody>
          <a:bodyPr>
            <a:noAutofit/>
          </a:bodyPr>
          <a:lstStyle>
            <a:lvl1pPr marL="0" indent="0" algn="ctr">
              <a:buNone/>
              <a:defRPr sz="2400" i="1">
                <a:latin typeface="Palatino Linotype" panose="02040502050505030304" pitchFamily="18" charset="0"/>
                <a:cs typeface="Big Caslon Medium" panose="02000603090000020003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E8D4077-404B-CE9F-AC44-61E0AE1A05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585558"/>
            <a:ext cx="6858002" cy="1270493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latin typeface="Palatino Linotype" panose="02040502050505030304" pitchFamily="18" charset="0"/>
                <a:cs typeface="Big Caslon Medium" panose="02000603090000020003" pitchFamily="2" charset="-79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96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981583-64CB-1D5B-EFF3-3A76B7F48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7A688-FF62-C413-8922-88FF47A2C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65902-147E-398F-6B91-988721030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6F1E6-ED14-0C41-A5A7-D9D964D95CE7}" type="datetimeFigureOut">
              <a:rPr lang="en-GB" smtClean="0"/>
              <a:t>13/07/2024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6D476-2872-5E3F-683D-8040B58B1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D7206-62FC-4CB7-C051-41E5BCCEA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7D181-17D9-0245-8C1A-B00076A1D4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16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C40829C8-3061-7C51-B921-D6D98AAE1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3" y="4190846"/>
            <a:ext cx="6858001" cy="619601"/>
          </a:xfrm>
        </p:spPr>
        <p:txBody>
          <a:bodyPr/>
          <a:lstStyle/>
          <a:p>
            <a:r>
              <a:rPr lang="en-TZ" sz="6600" i="0" dirty="0">
                <a:latin typeface="Palatino-Bold" pitchFamily="2" charset="0"/>
              </a:rPr>
              <a:t>Ziyārat Wārith</a:t>
            </a:r>
            <a:endParaRPr lang="en-US" sz="6600" i="0" dirty="0">
              <a:latin typeface="Palatino-Bold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F10FD1-1BC7-E9EC-EE1F-A6F3800D8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6102" y="2989903"/>
            <a:ext cx="6040582" cy="1055030"/>
          </a:xfrm>
        </p:spPr>
        <p:txBody>
          <a:bodyPr/>
          <a:lstStyle/>
          <a:p>
            <a:pPr rtl="1"/>
            <a:r>
              <a:rPr lang="ar-AE" sz="13800" dirty="0"/>
              <a:t>زِيَارَةُ وَارِثٍ</a:t>
            </a:r>
            <a:r>
              <a:rPr lang="en-US" sz="19900" dirty="0"/>
              <a:t> </a:t>
            </a:r>
            <a:endParaRPr lang="en-GB" sz="19900" dirty="0"/>
          </a:p>
        </p:txBody>
      </p:sp>
    </p:spTree>
    <p:extLst>
      <p:ext uri="{BB962C8B-B14F-4D97-AF65-F5344CB8AC3E}">
        <p14:creationId xmlns:p14="http://schemas.microsoft.com/office/powerpoint/2010/main" val="248161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DDEA-3D4D-CB69-595E-A1D7589E63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</a:t>
            </a:r>
            <a:r>
              <a:rPr lang="ar-SA" b="1" dirty="0"/>
              <a:t>َلسَّلَامُ عَلَيْكَ يَا وَارِثَ آدَمَ صَفْوَةِ اللهِ،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248A57-29E2-ADC9-DAA7-2B11862830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Ādama</a:t>
            </a:r>
            <a:r>
              <a:rPr lang="en-GB" dirty="0"/>
              <a:t> </a:t>
            </a:r>
            <a:r>
              <a:rPr lang="en-GB" dirty="0" err="1"/>
              <a:t>ṣafwat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4AE82-1A46-ACAE-148E-E48A8311D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Adam, </a:t>
            </a:r>
            <a:r>
              <a:rPr lang="en-GB" dirty="0" err="1"/>
              <a:t>Allāh’s</a:t>
            </a:r>
            <a:r>
              <a:rPr lang="en-GB" dirty="0"/>
              <a:t> elect!</a:t>
            </a:r>
          </a:p>
        </p:txBody>
      </p:sp>
    </p:spTree>
    <p:extLst>
      <p:ext uri="{BB962C8B-B14F-4D97-AF65-F5344CB8AC3E}">
        <p14:creationId xmlns:p14="http://schemas.microsoft.com/office/powerpoint/2010/main" val="160788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13E8B-FBBC-583D-EC81-E5C0684C74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اَلسَّلَامُ  عَلَيْكَ يَا وَارِثَ نُوحٍ نَبِيِّ اللهِ،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066669-7546-989E-7563-CD2CD5DBF8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Nūḥin</a:t>
            </a:r>
            <a:r>
              <a:rPr lang="en-GB" dirty="0"/>
              <a:t> </a:t>
            </a:r>
            <a:r>
              <a:rPr lang="en-GB" dirty="0" err="1"/>
              <a:t>nabiyy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553DF-4D0D-077A-B9A5-28B230CBD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Noah, </a:t>
            </a:r>
            <a:r>
              <a:rPr lang="en-GB" dirty="0" err="1"/>
              <a:t>Allāh’s</a:t>
            </a:r>
            <a:r>
              <a:rPr lang="en-GB" dirty="0"/>
              <a:t> prophet!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91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65F9C-662D-55D7-7D1D-078FD1DC5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4" y="1157592"/>
            <a:ext cx="6858001" cy="1429965"/>
          </a:xfrm>
        </p:spPr>
        <p:txBody>
          <a:bodyPr anchor="t"/>
          <a:lstStyle/>
          <a:p>
            <a:r>
              <a:rPr lang="ar-SA" b="1" dirty="0"/>
              <a:t>اَلسَّلَامُ  عَلَيْكَ يَا وَارِثَ إِبْرَاهِيمَ خَلِيلِ اللهِ،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6281A-FEA8-71DA-4BBA-ED5DB3854C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Ibrāhīma</a:t>
            </a:r>
            <a:r>
              <a:rPr lang="en-GB" dirty="0"/>
              <a:t> </a:t>
            </a:r>
            <a:r>
              <a:rPr lang="en-GB" dirty="0" err="1"/>
              <a:t>khalīl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83E49-DC4C-FEF8-EEF0-70DB446468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Abraham, </a:t>
            </a:r>
            <a:r>
              <a:rPr lang="en-GB" dirty="0" err="1"/>
              <a:t>Allāh’s</a:t>
            </a:r>
            <a:r>
              <a:rPr lang="en-GB" dirty="0"/>
              <a:t> intimate!</a:t>
            </a:r>
          </a:p>
        </p:txBody>
      </p:sp>
    </p:spTree>
    <p:extLst>
      <p:ext uri="{BB962C8B-B14F-4D97-AF65-F5344CB8AC3E}">
        <p14:creationId xmlns:p14="http://schemas.microsoft.com/office/powerpoint/2010/main" val="103278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09AE-D9CA-6A2F-6826-04DBDB4AA0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اَلسَّلَامُ</a:t>
            </a:r>
            <a:r>
              <a:rPr lang="ar-SA" dirty="0"/>
              <a:t>  عَلَيْكَ يَا وَارِثَ مُوسَى كَلِيمِ اللهِ،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CA3825-4408-3E34-EE9B-2EC8CDFFDB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Mūsā</a:t>
            </a:r>
            <a:r>
              <a:rPr lang="en-GB" dirty="0"/>
              <a:t> </a:t>
            </a:r>
            <a:r>
              <a:rPr lang="en-GB" dirty="0" err="1"/>
              <a:t>kalīm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69D0F-DB17-5BEA-C80A-4C4824790E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Moses, to whom </a:t>
            </a:r>
            <a:r>
              <a:rPr lang="en-GB" dirty="0" err="1"/>
              <a:t>Allāh</a:t>
            </a:r>
            <a:r>
              <a:rPr lang="en-GB" dirty="0"/>
              <a:t> spoke directly!</a:t>
            </a:r>
          </a:p>
        </p:txBody>
      </p:sp>
    </p:spTree>
    <p:extLst>
      <p:ext uri="{BB962C8B-B14F-4D97-AF65-F5344CB8AC3E}">
        <p14:creationId xmlns:p14="http://schemas.microsoft.com/office/powerpoint/2010/main" val="270736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9D1D-FE52-5B5A-7C23-9A0FAB31D4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اَلسَّلَامُ</a:t>
            </a:r>
            <a:r>
              <a:rPr lang="ar-SA" dirty="0"/>
              <a:t>  عَلَيْكَ يَا وَارِثَ عِيسَى رُوحِ اللهِ،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8B3CE-4C71-3406-EBDC-DED52EE332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ʿĪsā</a:t>
            </a:r>
            <a:r>
              <a:rPr lang="en-GB" dirty="0"/>
              <a:t> </a:t>
            </a:r>
            <a:r>
              <a:rPr lang="en-GB" dirty="0" err="1"/>
              <a:t>rūḥ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605C8-CD99-74B0-B939-F00F2A15BB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Jesus, </a:t>
            </a:r>
            <a:r>
              <a:rPr lang="en-GB" dirty="0" err="1"/>
              <a:t>Allāh’s</a:t>
            </a:r>
            <a:r>
              <a:rPr lang="en-GB" dirty="0"/>
              <a:t> spirit!</a:t>
            </a:r>
          </a:p>
        </p:txBody>
      </p:sp>
    </p:spTree>
    <p:extLst>
      <p:ext uri="{BB962C8B-B14F-4D97-AF65-F5344CB8AC3E}">
        <p14:creationId xmlns:p14="http://schemas.microsoft.com/office/powerpoint/2010/main" val="2419929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1DAD-6A16-93D2-0EA6-1BFFE8676D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sz="5400" dirty="0"/>
              <a:t>اَلسَّلَامُ  عَلَيْكَ يَا وَارِثَ مُحَمَّدٍ حَبِيبِ اللهِ،</a:t>
            </a:r>
            <a:endParaRPr lang="en-GB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3BEF5-D7CD-D95A-BAED-D11DCF7276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Muḥammadin</a:t>
            </a:r>
            <a:r>
              <a:rPr lang="en-GB" dirty="0"/>
              <a:t> </a:t>
            </a:r>
            <a:r>
              <a:rPr lang="en-GB" dirty="0" err="1"/>
              <a:t>ḥabīb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C402F-0C4C-2090-C93F-C18D5013A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</a:t>
            </a:r>
            <a:r>
              <a:rPr lang="en-GB" dirty="0" err="1"/>
              <a:t>Muḥammad</a:t>
            </a:r>
            <a:r>
              <a:rPr lang="en-GB" dirty="0"/>
              <a:t>, </a:t>
            </a:r>
            <a:r>
              <a:rPr lang="en-GB" dirty="0" err="1"/>
              <a:t>Allāh’s</a:t>
            </a:r>
            <a:r>
              <a:rPr lang="en-GB" dirty="0"/>
              <a:t> beloved!</a:t>
            </a:r>
          </a:p>
        </p:txBody>
      </p:sp>
    </p:spTree>
    <p:extLst>
      <p:ext uri="{BB962C8B-B14F-4D97-AF65-F5344CB8AC3E}">
        <p14:creationId xmlns:p14="http://schemas.microsoft.com/office/powerpoint/2010/main" val="1764167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5DDF8-91B4-8898-6D75-157F429522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sz="4800" dirty="0"/>
              <a:t>اَلسَّلَامُ عَلَيْكَ يَا وَارِثَ أَمِيرِ الْمُؤْمِنيِنَ عَلَيْهِ السَّلَامُ،</a:t>
            </a:r>
            <a:endParaRPr lang="en-GB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EFE18-251A-3AFE-ECB1-8007A7E2DF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wāritha</a:t>
            </a:r>
            <a:r>
              <a:rPr lang="en-GB" dirty="0"/>
              <a:t> </a:t>
            </a:r>
            <a:r>
              <a:rPr lang="en-GB" dirty="0" err="1"/>
              <a:t>Amīr</a:t>
            </a:r>
            <a:r>
              <a:rPr lang="en-GB" dirty="0"/>
              <a:t> al-</a:t>
            </a:r>
            <a:r>
              <a:rPr lang="en-GB" dirty="0" err="1"/>
              <a:t>Muʾminīna</a:t>
            </a:r>
            <a:r>
              <a:rPr lang="en-GB" dirty="0"/>
              <a:t> </a:t>
            </a:r>
            <a:r>
              <a:rPr lang="en-GB" dirty="0" err="1"/>
              <a:t>ʿalayh</a:t>
            </a:r>
            <a:r>
              <a:rPr lang="en-GB" dirty="0"/>
              <a:t> is-</a:t>
            </a:r>
            <a:r>
              <a:rPr lang="en-GB" dirty="0" err="1"/>
              <a:t>salām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3776A-B6E8-6924-F09A-C5C3117985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heir of the Commander of the Faithful, upon whom be peace!</a:t>
            </a:r>
          </a:p>
        </p:txBody>
      </p:sp>
    </p:spTree>
    <p:extLst>
      <p:ext uri="{BB962C8B-B14F-4D97-AF65-F5344CB8AC3E}">
        <p14:creationId xmlns:p14="http://schemas.microsoft.com/office/powerpoint/2010/main" val="13819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ADF9B-6D5E-2BBB-B44D-0B2E3DE01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423064"/>
            <a:ext cx="6858001" cy="1429965"/>
          </a:xfrm>
        </p:spPr>
        <p:txBody>
          <a:bodyPr anchor="t"/>
          <a:lstStyle/>
          <a:p>
            <a:pPr rtl="1"/>
            <a:r>
              <a:rPr lang="ar-SA" dirty="0"/>
              <a:t>اَلسَّلَامُ  عَلَيْكَ يَا ابْنَ مُحَمَّدٍ الْمُصْطَفَى،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062CC8-9254-FF84-D7FD-22A4BDC967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Muḥammadin</a:t>
            </a:r>
            <a:r>
              <a:rPr lang="en-GB" dirty="0"/>
              <a:t> il-</a:t>
            </a:r>
            <a:r>
              <a:rPr lang="en-GB" dirty="0" err="1"/>
              <a:t>Muṣṭafā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E71A1-914E-479B-95D5-E3DC312747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son of </a:t>
            </a:r>
            <a:r>
              <a:rPr lang="en-GB" dirty="0" err="1"/>
              <a:t>Muḥammad</a:t>
            </a:r>
            <a:r>
              <a:rPr lang="en-GB" dirty="0"/>
              <a:t>, </a:t>
            </a:r>
            <a:r>
              <a:rPr lang="en-GB" dirty="0" err="1"/>
              <a:t>Allāh’s</a:t>
            </a:r>
            <a:r>
              <a:rPr lang="en-GB" dirty="0"/>
              <a:t> chosen prophet!</a:t>
            </a:r>
          </a:p>
        </p:txBody>
      </p:sp>
    </p:spTree>
    <p:extLst>
      <p:ext uri="{BB962C8B-B14F-4D97-AF65-F5344CB8AC3E}">
        <p14:creationId xmlns:p14="http://schemas.microsoft.com/office/powerpoint/2010/main" val="100937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BE643-1637-80EC-0A5B-45E1978006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اَلسَّلَامُ  عَلَيْكَ يَا ابْنَ عَلِيٍّ الْمُرْتَضَى،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27E69C-4D5C-6858-C234-8478D2ADE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ʿAliyyin</a:t>
            </a:r>
            <a:r>
              <a:rPr lang="en-GB" dirty="0"/>
              <a:t> il-</a:t>
            </a:r>
            <a:r>
              <a:rPr lang="en-GB" dirty="0" err="1"/>
              <a:t>Murtaḍā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12349-9D17-0E37-867B-201F7B5AB7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son of </a:t>
            </a:r>
            <a:r>
              <a:rPr lang="en-GB" dirty="0" err="1"/>
              <a:t>ʿAlī</a:t>
            </a:r>
            <a:r>
              <a:rPr lang="en-GB" dirty="0"/>
              <a:t>, the people’s chosen leader!</a:t>
            </a:r>
          </a:p>
        </p:txBody>
      </p:sp>
    </p:spTree>
    <p:extLst>
      <p:ext uri="{BB962C8B-B14F-4D97-AF65-F5344CB8AC3E}">
        <p14:creationId xmlns:p14="http://schemas.microsoft.com/office/powerpoint/2010/main" val="1731747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4C07-C96A-5BBC-2DD9-6B04E2319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اَلسَّلَامُ  عَلَيْكَ يَا ابْنَ فَاطِمَةَ الزَّهْرَاءِ،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BB27E1-C031-86B7-6B97-6DC95295EE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Fāṭimat</a:t>
            </a:r>
            <a:r>
              <a:rPr lang="en-GB" dirty="0"/>
              <a:t> </a:t>
            </a:r>
            <a:r>
              <a:rPr lang="en-GB" dirty="0" err="1"/>
              <a:t>az-Zahrāʾ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A421C-A892-A1BD-83EC-93D5A5D191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son of </a:t>
            </a:r>
            <a:r>
              <a:rPr lang="en-GB" dirty="0" err="1"/>
              <a:t>Fāṭima</a:t>
            </a:r>
            <a:r>
              <a:rPr lang="en-GB" dirty="0"/>
              <a:t>, the radiant one!</a:t>
            </a:r>
          </a:p>
        </p:txBody>
      </p:sp>
    </p:spTree>
    <p:extLst>
      <p:ext uri="{BB962C8B-B14F-4D97-AF65-F5344CB8AC3E}">
        <p14:creationId xmlns:p14="http://schemas.microsoft.com/office/powerpoint/2010/main" val="2386782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16737-6ADF-C7F3-53E0-0E859BF2B0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اَلسَّلَامُ  عَلَيْكَ يَا ابْنَ خَدِيجَةَ الْكُبْرَى،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9C241-7BF6-4770-0E4A-6CC24F10BD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Khadījat</a:t>
            </a:r>
            <a:r>
              <a:rPr lang="en-GB" dirty="0"/>
              <a:t> al-</a:t>
            </a:r>
            <a:r>
              <a:rPr lang="en-GB" dirty="0" err="1"/>
              <a:t>Kubrā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EEA98-EEC1-B85A-BD3F-23793CFD84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son of </a:t>
            </a:r>
            <a:r>
              <a:rPr lang="en-GB" dirty="0" err="1"/>
              <a:t>Khadīja</a:t>
            </a:r>
            <a:r>
              <a:rPr lang="en-GB" dirty="0"/>
              <a:t>, the elder!</a:t>
            </a:r>
          </a:p>
        </p:txBody>
      </p:sp>
    </p:spTree>
    <p:extLst>
      <p:ext uri="{BB962C8B-B14F-4D97-AF65-F5344CB8AC3E}">
        <p14:creationId xmlns:p14="http://schemas.microsoft.com/office/powerpoint/2010/main" val="35562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EAC9-2F4D-9502-BB2D-681A7320F6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pPr rtl="1"/>
            <a:r>
              <a:rPr lang="ar-SA" dirty="0"/>
              <a:t>اَلسَّلَامُ  عَلَيْكَ يَا ثَارَ اللهِ وَابْنَ </a:t>
            </a:r>
            <a:r>
              <a:rPr lang="ar-SA" dirty="0" err="1"/>
              <a:t>ثَارِهِ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131A8-1600-B620-A64A-EE00B5AB5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thār</a:t>
            </a:r>
            <a:r>
              <a:rPr lang="en-GB" dirty="0"/>
              <a:t> </a:t>
            </a:r>
            <a:r>
              <a:rPr lang="en-GB" dirty="0" err="1"/>
              <a:t>Allāhi</a:t>
            </a:r>
            <a:r>
              <a:rPr lang="en-GB" dirty="0"/>
              <a:t> </a:t>
            </a:r>
            <a:r>
              <a:rPr lang="en-GB" dirty="0" err="1"/>
              <a:t>wabna</a:t>
            </a:r>
            <a:r>
              <a:rPr lang="en-GB" dirty="0"/>
              <a:t> </a:t>
            </a:r>
            <a:r>
              <a:rPr lang="en-GB" dirty="0" err="1"/>
              <a:t>thārihī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FA68E-0AD4-B17D-32CD-A05B2C8339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you, O </a:t>
            </a:r>
            <a:r>
              <a:rPr lang="en-GB" dirty="0" err="1"/>
              <a:t>Allāh’s</a:t>
            </a:r>
            <a:r>
              <a:rPr lang="en-GB" dirty="0"/>
              <a:t> avenger and the son of His avenger, </a:t>
            </a:r>
          </a:p>
        </p:txBody>
      </p:sp>
    </p:spTree>
    <p:extLst>
      <p:ext uri="{BB962C8B-B14F-4D97-AF65-F5344CB8AC3E}">
        <p14:creationId xmlns:p14="http://schemas.microsoft.com/office/powerpoint/2010/main" val="337496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EAC9-2F4D-9502-BB2D-681A7320F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941284"/>
            <a:ext cx="6858001" cy="1429965"/>
          </a:xfrm>
        </p:spPr>
        <p:txBody>
          <a:bodyPr/>
          <a:lstStyle/>
          <a:p>
            <a:r>
              <a:rPr lang="ar-SA" dirty="0"/>
              <a:t>وَالْوِتْرَ الْمَوْتُورَ،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131A8-1600-B620-A64A-EE00B5AB5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060449"/>
            <a:ext cx="6858001" cy="619601"/>
          </a:xfrm>
        </p:spPr>
        <p:txBody>
          <a:bodyPr/>
          <a:lstStyle/>
          <a:p>
            <a:r>
              <a:rPr lang="en-GB" dirty="0" err="1"/>
              <a:t>wal-witr</a:t>
            </a:r>
            <a:r>
              <a:rPr lang="en-GB" dirty="0"/>
              <a:t> al-</a:t>
            </a:r>
            <a:r>
              <a:rPr lang="en-GB" dirty="0" err="1"/>
              <a:t>mawtūr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FA68E-0AD4-B17D-32CD-A05B2C8339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369250"/>
            <a:ext cx="6858002" cy="1270493"/>
          </a:xfrm>
        </p:spPr>
        <p:txBody>
          <a:bodyPr/>
          <a:lstStyle/>
          <a:p>
            <a:r>
              <a:rPr lang="en-GB" dirty="0"/>
              <a:t>and the one who has yet to be avenged, and who </a:t>
            </a:r>
            <a:r>
              <a:rPr lang="ar-SA" dirty="0"/>
              <a:t>d</a:t>
            </a:r>
            <a:r>
              <a:rPr lang="en-GB" dirty="0"/>
              <a:t>id not get to avenge his murdered relatives!</a:t>
            </a:r>
          </a:p>
        </p:txBody>
      </p:sp>
    </p:spTree>
    <p:extLst>
      <p:ext uri="{BB962C8B-B14F-4D97-AF65-F5344CB8AC3E}">
        <p14:creationId xmlns:p14="http://schemas.microsoft.com/office/powerpoint/2010/main" val="1931425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0DAD8-1C7E-9D22-5D2E-104E885352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أَشْهَدُ أَنَّكَ قَدْ أَقَمْتَ الصَّلَاةَ،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1EB321-D023-5719-03C5-5025ACB721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Ash-</a:t>
            </a:r>
            <a:r>
              <a:rPr lang="en-GB" dirty="0" err="1"/>
              <a:t>hadu</a:t>
            </a:r>
            <a:r>
              <a:rPr lang="en-GB" dirty="0"/>
              <a:t> </a:t>
            </a:r>
            <a:r>
              <a:rPr lang="en-GB" dirty="0" err="1"/>
              <a:t>annaka</a:t>
            </a:r>
            <a:r>
              <a:rPr lang="en-GB" dirty="0"/>
              <a:t> </a:t>
            </a:r>
            <a:r>
              <a:rPr lang="en-GB" dirty="0" err="1"/>
              <a:t>qad</a:t>
            </a:r>
            <a:r>
              <a:rPr lang="en-GB" dirty="0"/>
              <a:t> </a:t>
            </a:r>
            <a:r>
              <a:rPr lang="en-GB" dirty="0" err="1"/>
              <a:t>aqamt</a:t>
            </a:r>
            <a:r>
              <a:rPr lang="en-GB" dirty="0"/>
              <a:t> </a:t>
            </a:r>
            <a:r>
              <a:rPr lang="en-GB" dirty="0" err="1"/>
              <a:t>aṣ-ṣalāt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62F2F-5133-8FCF-CCC9-B2B3C44A72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 testify that you established prayers, </a:t>
            </a:r>
          </a:p>
        </p:txBody>
      </p:sp>
    </p:spTree>
    <p:extLst>
      <p:ext uri="{BB962C8B-B14F-4D97-AF65-F5344CB8AC3E}">
        <p14:creationId xmlns:p14="http://schemas.microsoft.com/office/powerpoint/2010/main" val="1733825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7396" y="1531218"/>
            <a:ext cx="6858001" cy="1429965"/>
          </a:xfrm>
        </p:spPr>
        <p:txBody>
          <a:bodyPr anchor="t"/>
          <a:lstStyle/>
          <a:p>
            <a:r>
              <a:rPr lang="ar-SA" dirty="0"/>
              <a:t>وَآتَيْتَ الزَّكَاةَ، وَأَمَرْتَ بِالْمَعْرُوفِ،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7395" y="3650383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ātayt</a:t>
            </a:r>
            <a:r>
              <a:rPr lang="en-GB" dirty="0"/>
              <a:t> </a:t>
            </a:r>
            <a:r>
              <a:rPr lang="en-GB" dirty="0" err="1"/>
              <a:t>az-zakāt</a:t>
            </a:r>
            <a:r>
              <a:rPr lang="en-GB" dirty="0"/>
              <a:t>,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amarta</a:t>
            </a:r>
            <a:r>
              <a:rPr lang="en-GB" dirty="0"/>
              <a:t> bi-l-</a:t>
            </a:r>
            <a:r>
              <a:rPr lang="en-GB" dirty="0" err="1"/>
              <a:t>maʿrūf</a:t>
            </a:r>
            <a:r>
              <a:rPr lang="en-GB" dirty="0"/>
              <a:t>,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7395" y="4959184"/>
            <a:ext cx="6858002" cy="1270493"/>
          </a:xfrm>
        </p:spPr>
        <p:txBody>
          <a:bodyPr anchor="t"/>
          <a:lstStyle/>
          <a:p>
            <a:r>
              <a:rPr lang="en-GB" dirty="0"/>
              <a:t>gave </a:t>
            </a:r>
            <a:r>
              <a:rPr lang="en-GB" i="1" dirty="0" err="1"/>
              <a:t>zakāt</a:t>
            </a:r>
            <a:r>
              <a:rPr lang="en-GB" dirty="0"/>
              <a:t>, Enjoined the good,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15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وَنَهَيْتَ عَنِ الْمُنْكَرِ،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nahayta</a:t>
            </a:r>
            <a:r>
              <a:rPr lang="en-GB" dirty="0"/>
              <a:t> 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il-munkar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forbade evil,</a:t>
            </a:r>
          </a:p>
        </p:txBody>
      </p:sp>
    </p:spTree>
    <p:extLst>
      <p:ext uri="{BB962C8B-B14F-4D97-AF65-F5344CB8AC3E}">
        <p14:creationId xmlns:p14="http://schemas.microsoft.com/office/powerpoint/2010/main" val="97387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01B5C-3047-DC7B-3FBB-F5431C1DC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098599"/>
            <a:ext cx="6858001" cy="1429965"/>
          </a:xfrm>
        </p:spPr>
        <p:txBody>
          <a:bodyPr anchor="t"/>
          <a:lstStyle/>
          <a:p>
            <a:pPr rtl="1"/>
            <a:r>
              <a:rPr lang="ar-SA" dirty="0"/>
              <a:t>وَأَطَعْتَ اللهَ وَرَسُولَهُ حَتَّى أَتَاكَ الْيَقينُ،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D4FDC-D38D-2571-2236-677F97734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217764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aṭaʿt</a:t>
            </a:r>
            <a:r>
              <a:rPr lang="en-GB" dirty="0"/>
              <a:t> </a:t>
            </a:r>
            <a:r>
              <a:rPr lang="en-GB" dirty="0" err="1"/>
              <a:t>Allāha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Rasūlahu</a:t>
            </a:r>
            <a:r>
              <a:rPr lang="en-GB" dirty="0"/>
              <a:t> </a:t>
            </a:r>
            <a:r>
              <a:rPr lang="en-GB" dirty="0" err="1"/>
              <a:t>ḥattā</a:t>
            </a:r>
            <a:r>
              <a:rPr lang="en-GB" dirty="0"/>
              <a:t> </a:t>
            </a:r>
            <a:r>
              <a:rPr lang="en-GB" dirty="0" err="1"/>
              <a:t>atāk</a:t>
            </a:r>
            <a:r>
              <a:rPr lang="en-GB" dirty="0"/>
              <a:t> al-</a:t>
            </a:r>
            <a:r>
              <a:rPr lang="en-GB" dirty="0" err="1"/>
              <a:t>yaqīn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264D5-973F-370A-DDD0-4F2B589295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526565"/>
            <a:ext cx="6858002" cy="1270493"/>
          </a:xfrm>
        </p:spPr>
        <p:txBody>
          <a:bodyPr anchor="t"/>
          <a:lstStyle/>
          <a:p>
            <a:r>
              <a:rPr lang="en-GB" dirty="0"/>
              <a:t>and obeyed </a:t>
            </a:r>
            <a:r>
              <a:rPr lang="en-GB" dirty="0" err="1"/>
              <a:t>Allāh</a:t>
            </a:r>
            <a:r>
              <a:rPr lang="en-GB" dirty="0"/>
              <a:t> and His Messenger until the certainty of death overtook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590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6529-5E76-D4CD-0F0E-7AD254843D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فَلَعَنَ اللهُ أُمَّةً قَتَلَتْكَ،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6FCA25-10C0-DA32-4B1E-6A06221905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Fa-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qatalatka</a:t>
            </a:r>
            <a:r>
              <a:rPr lang="en-GB" dirty="0"/>
              <a:t>,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07019-CACF-1AC8-8550-B26B2B2D69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 may </a:t>
            </a:r>
            <a:r>
              <a:rPr lang="en-GB" dirty="0" err="1"/>
              <a:t>Allāh</a:t>
            </a:r>
            <a:r>
              <a:rPr lang="en-GB" dirty="0"/>
              <a:t> curse the nation who killed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6435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71F4E-2E2C-2A70-A966-17BA5612AF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وَلَعَنَ اللهُ أُمَّةً ظَلَمَتْكَ،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139C6-9B9A-0DA5-6E1D-A1CBCDBB6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ẓalamatka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55C93-68DD-F102-B05C-DEF6C2B8B3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nation who oppressed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73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68FD5-6D21-D0F9-7100-50F8A49A6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078936"/>
            <a:ext cx="6858001" cy="1429965"/>
          </a:xfrm>
        </p:spPr>
        <p:txBody>
          <a:bodyPr anchor="t"/>
          <a:lstStyle/>
          <a:p>
            <a:r>
              <a:rPr lang="ar-SA" dirty="0"/>
              <a:t>وَلَعَنَ اللهُ أُمَّةً سَمِعَتْ بِذَلِكَ فَرَضِيَتْ بِهِ،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9AECF-1A5F-80FA-4C8F-59174D25C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198101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samiʿat</a:t>
            </a:r>
            <a:r>
              <a:rPr lang="en-GB" dirty="0"/>
              <a:t> bi-</a:t>
            </a:r>
            <a:r>
              <a:rPr lang="en-GB" dirty="0" err="1"/>
              <a:t>dhālika</a:t>
            </a:r>
            <a:r>
              <a:rPr lang="en-GB" dirty="0"/>
              <a:t> fa-</a:t>
            </a:r>
            <a:r>
              <a:rPr lang="en-GB" dirty="0" err="1"/>
              <a:t>raḍiyat</a:t>
            </a:r>
            <a:r>
              <a:rPr lang="en-GB" dirty="0"/>
              <a:t> </a:t>
            </a:r>
            <a:r>
              <a:rPr lang="en-GB" dirty="0" err="1"/>
              <a:t>bih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D9586-424E-B6B5-EB1C-94175B8BF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506902"/>
            <a:ext cx="6858002" cy="1270493"/>
          </a:xfrm>
        </p:spPr>
        <p:txBody>
          <a:bodyPr anchor="t"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nation that heard about this and were pleased with it.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801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يَا مَوْلَايَ يَا أَبَا عَبْدِ اللهِ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mawlāya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ʿAbdillāhi</a:t>
            </a:r>
            <a:r>
              <a:rPr lang="en-GB" dirty="0"/>
              <a:t>,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 my master! 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83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7396" y="1265745"/>
            <a:ext cx="6858001" cy="1429965"/>
          </a:xfrm>
        </p:spPr>
        <p:txBody>
          <a:bodyPr anchor="t"/>
          <a:lstStyle/>
          <a:p>
            <a:pPr rtl="1"/>
            <a:r>
              <a:rPr lang="ar-SA" sz="5400" dirty="0"/>
              <a:t>أَشْهَدُ أَنَّكَ كُنْتَ نُورًا فِي الْأَصْلَابِ الشَّامِخَةِ،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7395" y="3384910"/>
            <a:ext cx="6858001" cy="619601"/>
          </a:xfrm>
        </p:spPr>
        <p:txBody>
          <a:bodyPr anchor="t"/>
          <a:lstStyle/>
          <a:p>
            <a:r>
              <a:rPr lang="en-GB" dirty="0"/>
              <a:t>ash-</a:t>
            </a:r>
            <a:r>
              <a:rPr lang="en-GB" dirty="0" err="1"/>
              <a:t>hadu</a:t>
            </a:r>
            <a:r>
              <a:rPr lang="en-GB" dirty="0"/>
              <a:t> </a:t>
            </a:r>
            <a:r>
              <a:rPr lang="en-GB" dirty="0" err="1"/>
              <a:t>annaka</a:t>
            </a:r>
            <a:r>
              <a:rPr lang="en-GB" dirty="0"/>
              <a:t> </a:t>
            </a:r>
            <a:r>
              <a:rPr lang="en-GB" dirty="0" err="1"/>
              <a:t>kunta</a:t>
            </a:r>
            <a:r>
              <a:rPr lang="en-GB" dirty="0"/>
              <a:t> </a:t>
            </a:r>
            <a:r>
              <a:rPr lang="en-GB" dirty="0" err="1"/>
              <a:t>nūran</a:t>
            </a:r>
            <a:r>
              <a:rPr lang="en-GB" dirty="0"/>
              <a:t> fi-l-</a:t>
            </a:r>
            <a:r>
              <a:rPr lang="en-GB" dirty="0" err="1"/>
              <a:t>aṣlāb</a:t>
            </a:r>
            <a:r>
              <a:rPr lang="en-GB" dirty="0"/>
              <a:t> </a:t>
            </a:r>
            <a:r>
              <a:rPr lang="en-GB" dirty="0" err="1"/>
              <a:t>ish-shāmikha</a:t>
            </a:r>
            <a:r>
              <a:rPr lang="en-GB" dirty="0"/>
              <a:t>,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7395" y="4693711"/>
            <a:ext cx="6858002" cy="1270493"/>
          </a:xfrm>
        </p:spPr>
        <p:txBody>
          <a:bodyPr anchor="t"/>
          <a:lstStyle/>
          <a:p>
            <a:r>
              <a:rPr lang="en-GB" dirty="0"/>
              <a:t>I testify that you were a light that passed through noble loins, </a:t>
            </a:r>
          </a:p>
        </p:txBody>
      </p:sp>
    </p:spTree>
    <p:extLst>
      <p:ext uri="{BB962C8B-B14F-4D97-AF65-F5344CB8AC3E}">
        <p14:creationId xmlns:p14="http://schemas.microsoft.com/office/powerpoint/2010/main" val="3237847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8EB63-2612-74A9-9C2F-0546477575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وَالْأَرْحَامِ الْمُطَهَّرَةِ،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3034F-867F-BFB0-1EFE-6743E6B9F7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arḥām</a:t>
            </a:r>
            <a:r>
              <a:rPr lang="en-GB" dirty="0"/>
              <a:t> al-</a:t>
            </a:r>
            <a:r>
              <a:rPr lang="en-GB" dirty="0" err="1"/>
              <a:t>muṭahhara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2F16A-B4C6-A5BC-0DD2-81FB902E3B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chaste wombs, </a:t>
            </a:r>
          </a:p>
        </p:txBody>
      </p:sp>
    </p:spTree>
    <p:extLst>
      <p:ext uri="{BB962C8B-B14F-4D97-AF65-F5344CB8AC3E}">
        <p14:creationId xmlns:p14="http://schemas.microsoft.com/office/powerpoint/2010/main" val="3134840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81941-844A-0961-FE28-DD2B0C122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لَمْ تُنَجِّسْكَ الْجَاهِلِيَّةُ </a:t>
            </a:r>
            <a:r>
              <a:rPr lang="ar-SA" dirty="0" err="1"/>
              <a:t>بِأَنْجَاسِهَا</a:t>
            </a:r>
            <a:r>
              <a:rPr lang="ar-SA" dirty="0"/>
              <a:t>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08131-76AF-9FDA-6244-2BAAD6731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Lam </a:t>
            </a:r>
            <a:r>
              <a:rPr lang="en-GB" dirty="0" err="1"/>
              <a:t>tunajjiska</a:t>
            </a:r>
            <a:r>
              <a:rPr lang="en-GB" dirty="0"/>
              <a:t>-l-</a:t>
            </a:r>
            <a:r>
              <a:rPr lang="en-GB" dirty="0" err="1"/>
              <a:t>jāhiliyyatu</a:t>
            </a:r>
            <a:r>
              <a:rPr lang="en-GB" dirty="0"/>
              <a:t> bi-</a:t>
            </a:r>
            <a:r>
              <a:rPr lang="en-GB" dirty="0" err="1"/>
              <a:t>anjāsihā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3ED7B-C866-5A06-0D0D-5E55F0F64F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uncontaminated by the pollutions of pre-Islamic Ignorance,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065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9ACC0-44B7-C0D1-AD3F-86C4520C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وَلَمْ تُلْبِسْكَ مِنْ مُدْلَهِمَّاتِ ثِيَابِهَا،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4AE563-FBA1-46B3-C4B8-C2C62FB8A7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lam </a:t>
            </a:r>
            <a:r>
              <a:rPr lang="en-GB" dirty="0" err="1"/>
              <a:t>tulbiska</a:t>
            </a:r>
            <a:r>
              <a:rPr lang="en-GB" dirty="0"/>
              <a:t> min </a:t>
            </a:r>
            <a:r>
              <a:rPr lang="en-GB" dirty="0" err="1"/>
              <a:t>mudlahimmāti</a:t>
            </a:r>
            <a:r>
              <a:rPr lang="en-GB" dirty="0"/>
              <a:t> </a:t>
            </a:r>
            <a:r>
              <a:rPr lang="en-GB" dirty="0" err="1"/>
              <a:t>thiyābihā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5CFDE-FA71-8A36-DAE5-13E682A0B8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never swaddled in its dark clothes,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026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F9E80-10C2-5A63-9E3E-685DE70542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وَأَشْهَدُ أَنَّكَ مِنْ دَعَائِمِ الدِّينِ،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8A4C49-6CC3-1FCF-1E5A-83DC23E984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ashhadu</a:t>
            </a:r>
            <a:r>
              <a:rPr lang="en-GB" dirty="0"/>
              <a:t> </a:t>
            </a:r>
            <a:r>
              <a:rPr lang="en-GB" dirty="0" err="1"/>
              <a:t>annaka</a:t>
            </a:r>
            <a:r>
              <a:rPr lang="en-GB" dirty="0"/>
              <a:t> min </a:t>
            </a:r>
            <a:r>
              <a:rPr lang="en-GB" dirty="0" err="1"/>
              <a:t>daʿāʾim</a:t>
            </a:r>
            <a:r>
              <a:rPr lang="en-GB" dirty="0"/>
              <a:t> id-</a:t>
            </a:r>
            <a:r>
              <a:rPr lang="en-GB" dirty="0" err="1"/>
              <a:t>dīn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A69F0-54BF-30FE-AC0E-DDE45D7E66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I testify that you are a pillar of religion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043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89B23-C7D5-B13B-2381-65266A5F17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وَأَرْكَانِ الْمُؤْمِنينَ،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AD31E-B8D2-C799-FECB-2C65683DF1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arkān</a:t>
            </a:r>
            <a:r>
              <a:rPr lang="en-GB" dirty="0"/>
              <a:t> il-</a:t>
            </a:r>
            <a:r>
              <a:rPr lang="en-GB" dirty="0" err="1"/>
              <a:t>muʾminīn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22C96-FA1A-7F3B-26E7-B337AB023C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a support of the faithful,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3333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B281-CF73-B05B-5176-D96A89B21E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وَأَشْهَدُ أَنَّكَ الْإِمَامُ الْبَرُّ، التَّقِيُّ،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E8B6E-9957-C464-3B5F-C92E7EE031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ash-</a:t>
            </a:r>
            <a:r>
              <a:rPr lang="en-GB" dirty="0" err="1"/>
              <a:t>hadu</a:t>
            </a:r>
            <a:r>
              <a:rPr lang="en-GB" dirty="0"/>
              <a:t> </a:t>
            </a:r>
            <a:r>
              <a:rPr lang="en-GB" dirty="0" err="1"/>
              <a:t>annak</a:t>
            </a:r>
            <a:r>
              <a:rPr lang="en-GB" dirty="0"/>
              <a:t> al-</a:t>
            </a:r>
            <a:r>
              <a:rPr lang="en-GB" dirty="0" err="1"/>
              <a:t>imām</a:t>
            </a:r>
            <a:r>
              <a:rPr lang="en-GB" dirty="0"/>
              <a:t> </a:t>
            </a:r>
            <a:r>
              <a:rPr lang="en-GB" dirty="0" err="1"/>
              <a:t>ul-barru</a:t>
            </a:r>
            <a:r>
              <a:rPr lang="en-GB" dirty="0"/>
              <a:t>, at-</a:t>
            </a:r>
            <a:r>
              <a:rPr lang="en-GB" dirty="0" err="1"/>
              <a:t>taqiyyu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49EA2-447A-FBF3-1C88-1672CAE549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I testify that you are the good, righteous, pure,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986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1305F-41A0-E8AA-5EB7-E62DB7BC84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pPr rtl="1"/>
            <a:r>
              <a:rPr lang="ar-SA" dirty="0" err="1"/>
              <a:t>الرَّضِيُّ،الزَّكِيُّ،الْهَادِي،الْمَهْدِيُّ</a:t>
            </a:r>
            <a:r>
              <a:rPr lang="ar-SA" dirty="0"/>
              <a:t>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AA526-66BC-A287-8D48-849381769B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ar-raḍiyyu</a:t>
            </a:r>
            <a:r>
              <a:rPr lang="en-GB" dirty="0"/>
              <a:t>, </a:t>
            </a:r>
            <a:r>
              <a:rPr lang="en-GB" dirty="0" err="1"/>
              <a:t>az-zakiyyu</a:t>
            </a:r>
            <a:r>
              <a:rPr lang="en-GB" dirty="0"/>
              <a:t>, al-</a:t>
            </a:r>
            <a:r>
              <a:rPr lang="en-GB" dirty="0" err="1"/>
              <a:t>hādī</a:t>
            </a:r>
            <a:r>
              <a:rPr lang="en-GB" dirty="0"/>
              <a:t>, al-</a:t>
            </a:r>
            <a:r>
              <a:rPr lang="en-GB" dirty="0" err="1"/>
              <a:t>mahdī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A12F5-6538-6593-661A-2D5E6F0C6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rightly guided </a:t>
            </a:r>
            <a:r>
              <a:rPr lang="en-GB" dirty="0" err="1"/>
              <a:t>Imām</a:t>
            </a:r>
            <a:r>
              <a:rPr lang="en-GB" dirty="0"/>
              <a:t> who guides others and is pleased with </a:t>
            </a:r>
            <a:r>
              <a:rPr lang="en-GB" dirty="0" err="1"/>
              <a:t>Allāh’s</a:t>
            </a:r>
            <a:r>
              <a:rPr lang="en-GB" dirty="0"/>
              <a:t> will,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531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D4321-23B4-11F4-5CB2-3A49FC47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128096"/>
            <a:ext cx="6858001" cy="1429965"/>
          </a:xfrm>
        </p:spPr>
        <p:txBody>
          <a:bodyPr anchor="t"/>
          <a:lstStyle/>
          <a:p>
            <a:r>
              <a:rPr lang="ar-SA" dirty="0"/>
              <a:t>وَأَشْهَدُ أَنَّ الْأَئِمَّةَ مِنْ وُلْدِكَ كَلِمَةُ التَّقْوَى،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631D5D-B80E-5741-E3DF-F5A00A483C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247261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ashhadu</a:t>
            </a:r>
            <a:r>
              <a:rPr lang="en-GB" dirty="0"/>
              <a:t> </a:t>
            </a:r>
            <a:r>
              <a:rPr lang="en-GB" dirty="0" err="1"/>
              <a:t>ann</a:t>
            </a:r>
            <a:r>
              <a:rPr lang="en-GB" dirty="0"/>
              <a:t> al-</a:t>
            </a:r>
            <a:r>
              <a:rPr lang="en-GB" dirty="0" err="1"/>
              <a:t>aʾimmata</a:t>
            </a:r>
            <a:r>
              <a:rPr lang="en-GB" dirty="0"/>
              <a:t> min </a:t>
            </a:r>
            <a:r>
              <a:rPr lang="en-GB" dirty="0" err="1"/>
              <a:t>wuldika</a:t>
            </a:r>
            <a:r>
              <a:rPr lang="en-GB" dirty="0"/>
              <a:t> </a:t>
            </a:r>
            <a:r>
              <a:rPr lang="en-GB" dirty="0" err="1"/>
              <a:t>kalimat</a:t>
            </a:r>
            <a:r>
              <a:rPr lang="en-GB" dirty="0"/>
              <a:t> </a:t>
            </a:r>
            <a:r>
              <a:rPr lang="en-GB" dirty="0" err="1"/>
              <a:t>ut-taqwā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63C97-D1A2-3E00-76CD-C3821E6740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556062"/>
            <a:ext cx="6858002" cy="1270493"/>
          </a:xfrm>
        </p:spPr>
        <p:txBody>
          <a:bodyPr anchor="t"/>
          <a:lstStyle/>
          <a:p>
            <a:r>
              <a:rPr lang="en-GB" dirty="0"/>
              <a:t>And I testify that the </a:t>
            </a:r>
            <a:r>
              <a:rPr lang="en-GB" dirty="0" err="1"/>
              <a:t>Imāms</a:t>
            </a:r>
            <a:r>
              <a:rPr lang="en-GB" dirty="0"/>
              <a:t> descended from you are the word of righteousness,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829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FA4B7-D0F2-9E7A-B9F8-312B10ABCB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وَأَعْلَامُ الْهُدَى،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9AB4F-CA1B-CC96-FF02-10E5F15C1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aʿlām</a:t>
            </a:r>
            <a:r>
              <a:rPr lang="en-GB" dirty="0"/>
              <a:t> </a:t>
            </a:r>
            <a:r>
              <a:rPr lang="en-GB" dirty="0" err="1"/>
              <a:t>ul-hudā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180D4-6402-3ED9-0885-6D3819DBE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the banners of guidance,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5070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FA4B7-D0F2-9E7A-B9F8-312B10ABCB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وَالْعُرْوَةُ الْوُثْقَى،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9AB4F-CA1B-CC96-FF02-10E5F15C1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ʿurwat</a:t>
            </a:r>
            <a:r>
              <a:rPr lang="en-GB" dirty="0"/>
              <a:t> </a:t>
            </a:r>
            <a:r>
              <a:rPr lang="en-GB" dirty="0" err="1"/>
              <a:t>ul-wuthqā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180D4-6402-3ED9-0885-6D3819DBE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the firmest handhold,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00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33F1-4B69-1708-E19C-6852FD674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وَالْحُجَّةُ عَلَى أَهْلِ الدُّنْيَا،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714260-EA46-CE51-9775-EB8B36BC0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ḥujjatu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ahl id-</a:t>
            </a:r>
            <a:r>
              <a:rPr lang="en-GB" dirty="0" err="1"/>
              <a:t>dunyā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9864E-A5CC-702C-1AA5-F0E3CC2004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</a:t>
            </a:r>
            <a:r>
              <a:rPr lang="en-GB" dirty="0" err="1"/>
              <a:t>Allāh’s</a:t>
            </a:r>
            <a:r>
              <a:rPr lang="en-GB" dirty="0"/>
              <a:t> authority over the people of this world,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0741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BF23-8E6F-00A1-917D-473958505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118264"/>
            <a:ext cx="6858001" cy="1429965"/>
          </a:xfrm>
        </p:spPr>
        <p:txBody>
          <a:bodyPr anchor="t"/>
          <a:lstStyle/>
          <a:p>
            <a:r>
              <a:rPr lang="ar-SA" dirty="0"/>
              <a:t>وَأُشْهِدُ اللهَ وَمَلَائِكَتَهُ وَأَنْبِيَاءَهُ وَرُسُلَهُ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07A43-408E-C1CE-F909-D531F3E70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237429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ush-hid </a:t>
            </a:r>
            <a:r>
              <a:rPr lang="en-GB" dirty="0" err="1"/>
              <a:t>Ullāha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malāʾikatahu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anbiyāʾahu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rusulahu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809E8-F6AB-8E9C-9C28-FE769B5687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546230"/>
            <a:ext cx="6858002" cy="1270493"/>
          </a:xfrm>
        </p:spPr>
        <p:txBody>
          <a:bodyPr anchor="t"/>
          <a:lstStyle/>
          <a:p>
            <a:r>
              <a:rPr lang="en-GB" dirty="0"/>
              <a:t>And I call on </a:t>
            </a:r>
            <a:r>
              <a:rPr lang="en-GB" dirty="0" err="1"/>
              <a:t>Allāh</a:t>
            </a:r>
            <a:r>
              <a:rPr lang="en-GB" dirty="0"/>
              <a:t>, His angels, His prophets, and His messengers to bear witness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317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B023-1306-1618-AA16-78493F0C67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أَنِّي بِكُمْ </a:t>
            </a:r>
            <a:r>
              <a:rPr lang="ar-SA"/>
              <a:t>مُؤْمِنٌ وَبِإيَابِكُمْ</a:t>
            </a:r>
            <a:r>
              <a:rPr lang="ar-SA" dirty="0"/>
              <a:t>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00C5E-F58A-EEAD-55F9-7880578E10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annī</a:t>
            </a:r>
            <a:r>
              <a:rPr lang="en-GB" dirty="0"/>
              <a:t> bi-</a:t>
            </a:r>
            <a:r>
              <a:rPr lang="en-GB" dirty="0" err="1"/>
              <a:t>kum</a:t>
            </a:r>
            <a:r>
              <a:rPr lang="en-GB" dirty="0"/>
              <a:t> </a:t>
            </a:r>
            <a:r>
              <a:rPr lang="en-GB" dirty="0" err="1"/>
              <a:t>muʾminun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bi-</a:t>
            </a:r>
            <a:r>
              <a:rPr lang="en-GB" dirty="0" err="1"/>
              <a:t>iyābikum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296CC-F60E-DC1E-1122-01796BCCF9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that I believe in you and in your return,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386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F6B35-7B61-AE46-60E7-BD2185C4B1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pPr rtl="1"/>
            <a:r>
              <a:rPr lang="ar-SA" dirty="0"/>
              <a:t>مُوقِنٌ </a:t>
            </a:r>
            <a:r>
              <a:rPr lang="ar-SA" dirty="0" err="1"/>
              <a:t>بِشَرَايِعِ</a:t>
            </a:r>
            <a:r>
              <a:rPr lang="ar-SA" dirty="0"/>
              <a:t> دِينِي وَخَوَاتِيمِ عَمَلِي،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D48CC-FF3C-F858-1BA0-25E7770543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Mūqinun</a:t>
            </a:r>
            <a:r>
              <a:rPr lang="en-GB" dirty="0"/>
              <a:t> bi-</a:t>
            </a:r>
            <a:r>
              <a:rPr lang="en-GB" dirty="0" err="1"/>
              <a:t>sharāyiʿi</a:t>
            </a:r>
            <a:r>
              <a:rPr lang="en-GB" dirty="0"/>
              <a:t> </a:t>
            </a:r>
            <a:r>
              <a:rPr lang="en-GB" dirty="0" err="1"/>
              <a:t>dīnī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khawātīmi</a:t>
            </a:r>
            <a:r>
              <a:rPr lang="en-GB" dirty="0"/>
              <a:t> </a:t>
            </a:r>
            <a:r>
              <a:rPr lang="en-GB" dirty="0" err="1"/>
              <a:t>ʿamalī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51062-56DC-EF47-FDAB-8E81DA74E6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Being certain of the ordinances of my faith and the outcomes of my deeds,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259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وَقَلْبِي لِقَلْبِكُمْ سِلْمٌ، وَأَمْرِي لِأَمْرِكُمْ مُتَّبِـعٌ،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qalbī</a:t>
            </a:r>
            <a:r>
              <a:rPr lang="en-GB" dirty="0"/>
              <a:t> li-</a:t>
            </a:r>
            <a:r>
              <a:rPr lang="en-GB" dirty="0" err="1"/>
              <a:t>qalbikum</a:t>
            </a:r>
            <a:r>
              <a:rPr lang="en-GB" dirty="0"/>
              <a:t> </a:t>
            </a:r>
            <a:r>
              <a:rPr lang="en-GB" dirty="0" err="1"/>
              <a:t>silmun</a:t>
            </a:r>
            <a:r>
              <a:rPr lang="en-GB" dirty="0"/>
              <a:t>,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amrī</a:t>
            </a:r>
            <a:r>
              <a:rPr lang="en-GB" dirty="0"/>
              <a:t> li-</a:t>
            </a:r>
            <a:r>
              <a:rPr lang="en-GB" dirty="0" err="1"/>
              <a:t>amrikum</a:t>
            </a:r>
            <a:r>
              <a:rPr lang="en-GB" dirty="0"/>
              <a:t> </a:t>
            </a:r>
            <a:r>
              <a:rPr lang="en-GB" dirty="0" err="1"/>
              <a:t>muttabiʿun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my heart is at peace with yours, And my affair follows yours,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47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29932-4E5B-C13E-DF15-E4AB9A4668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صَلَوَاتُ اللهِ عَلَيْكُمْ،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FC65D-D9E5-5FE0-46AE-CFC6F5FEF2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Ṣalawāt</a:t>
            </a:r>
            <a:r>
              <a:rPr lang="en-GB" dirty="0"/>
              <a:t> </a:t>
            </a:r>
            <a:r>
              <a:rPr lang="en-GB" dirty="0" err="1"/>
              <a:t>ullāhi</a:t>
            </a:r>
            <a:r>
              <a:rPr lang="en-GB" dirty="0"/>
              <a:t> </a:t>
            </a:r>
            <a:r>
              <a:rPr lang="en-GB" dirty="0" err="1"/>
              <a:t>ʿalaykum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8210A-DAA3-7D06-0ECA-C9FF34DB6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May </a:t>
            </a:r>
            <a:r>
              <a:rPr lang="en-GB" dirty="0" err="1"/>
              <a:t>Allāh’s</a:t>
            </a:r>
            <a:r>
              <a:rPr lang="en-GB" dirty="0"/>
              <a:t> blessings be upon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138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6B253-C70C-D950-0DC3-6315AC529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وَعَلَى أَرْوَاحِكُمْ،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85BF1-731F-E5E5-BA18-5BE5C3AB90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arwāḥikum</a:t>
            </a:r>
            <a:r>
              <a:rPr lang="en-GB" dirty="0"/>
              <a:t>,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62B53-3780-0BE5-5E2F-7657C3102F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upon your spirits, </a:t>
            </a:r>
          </a:p>
        </p:txBody>
      </p:sp>
    </p:spTree>
    <p:extLst>
      <p:ext uri="{BB962C8B-B14F-4D97-AF65-F5344CB8AC3E}">
        <p14:creationId xmlns:p14="http://schemas.microsoft.com/office/powerpoint/2010/main" val="2964776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6B253-C70C-D950-0DC3-6315AC529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وَعَلَى أَجْسَادِكُمْ،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85BF1-731F-E5E5-BA18-5BE5C3AB90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ajsādikum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62B53-3780-0BE5-5E2F-7657C3102F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your bodies,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11295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512D4-BEC3-3B62-2EED-B8017C8641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وَعَلَى أَجْسَامِكُمْ،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CF118-5AA5-92F6-A63A-B89A92DEA2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ajsāmikum</a:t>
            </a:r>
            <a:r>
              <a:rPr lang="en-GB" dirty="0"/>
              <a:t>,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044B5-D926-D5AA-E7D5-9C98FF87A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your forms,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1222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512D4-BEC3-3B62-2EED-B8017C8641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وَعَلَى شَاهِدِكُمْ،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CF118-5AA5-92F6-A63A-B89A92DEA2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shāhidikum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044B5-D926-D5AA-E7D5-9C98FF87A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upon those of you who are present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2842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F5FD-B989-E279-167C-CD68E9B5E0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وَعَلَى غَائِبِكُمْ،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36D6C-4550-ACB9-FB92-57AF1D7655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ghāʾibikum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FAE31-6BA4-6735-DB9C-D8F2C1361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those who are absent,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72943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F5FD-B989-E279-167C-CD68E9B5E0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وَعَلَى ظَاهِرِكُمْ، وَعَلَى بَاطِنِكُمْ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36D6C-4550-ACB9-FB92-57AF1D7655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ẓāhirikum</a:t>
            </a:r>
            <a:r>
              <a:rPr lang="en-GB" dirty="0"/>
              <a:t>,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bāṭinikum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FAE31-6BA4-6735-DB9C-D8F2C1361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upon your outward aspects and your inner ones!</a:t>
            </a:r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9907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005E-F249-E49F-D3F9-D4A3EB8798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بِأَبِي أَنْتَ وَأُمِّي يَا أَبَا عَبْدِ اللهِ،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5589F-104D-A39C-618F-3FD543169B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Bi-</a:t>
            </a:r>
            <a:r>
              <a:rPr lang="en-GB" dirty="0" err="1"/>
              <a:t>abī</a:t>
            </a:r>
            <a:r>
              <a:rPr lang="en-GB" dirty="0"/>
              <a:t> anta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ummī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Rasūl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 Bi-</a:t>
            </a:r>
            <a:r>
              <a:rPr lang="en-GB" dirty="0" err="1"/>
              <a:t>abī</a:t>
            </a:r>
            <a:r>
              <a:rPr lang="en-GB" dirty="0"/>
              <a:t> anta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ummī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5C8E0-1B53-CF42-0DDB-4967E5B790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May my father and my mother be your sacrifice, O son of </a:t>
            </a:r>
            <a:r>
              <a:rPr lang="en-GB" dirty="0" err="1"/>
              <a:t>Allāh’s</a:t>
            </a:r>
            <a:r>
              <a:rPr lang="en-GB" dirty="0"/>
              <a:t> Messenger!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6373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151E-50A7-1E6D-22BE-10743D8737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لَقَدْ عَظُمَتِ الرَّزِيَّةُ،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12CC65-4E04-85D6-0A16-D7C77AA0A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Laqad</a:t>
            </a:r>
            <a:r>
              <a:rPr lang="en-GB" dirty="0"/>
              <a:t> </a:t>
            </a:r>
            <a:r>
              <a:rPr lang="en-GB" dirty="0" err="1"/>
              <a:t>ʿaẓumat</a:t>
            </a:r>
            <a:r>
              <a:rPr lang="en-GB" dirty="0"/>
              <a:t> </a:t>
            </a:r>
            <a:r>
              <a:rPr lang="en-GB" dirty="0" err="1"/>
              <a:t>ir-raziyya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BA766-55A1-C65D-F465-39A7A2AB62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Terrible was the tragedy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7755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9780-B3DB-BC00-E0D2-15170BC960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وَجَلَّتِ الْمُصِيبَةُ بِكَ عَلَيْنَا،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531BF-0293-F20A-446A-8504C1B70E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jallat</a:t>
            </a:r>
            <a:r>
              <a:rPr lang="en-GB" dirty="0"/>
              <a:t> il-</a:t>
            </a:r>
            <a:r>
              <a:rPr lang="en-GB" dirty="0" err="1"/>
              <a:t>muṣībatu</a:t>
            </a:r>
            <a:r>
              <a:rPr lang="en-GB" dirty="0"/>
              <a:t> </a:t>
            </a:r>
            <a:r>
              <a:rPr lang="en-GB" dirty="0" err="1"/>
              <a:t>bika</a:t>
            </a:r>
            <a:r>
              <a:rPr lang="en-GB" dirty="0"/>
              <a:t> </a:t>
            </a:r>
            <a:r>
              <a:rPr lang="en-GB" dirty="0" err="1"/>
              <a:t>ʿalaynā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2B80C-4F4A-1048-9DAF-BCCAB5E63E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grievous was your tribulation for us,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3638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730A-6ED3-3192-F41B-71975B1C2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275577"/>
            <a:ext cx="6858001" cy="1429965"/>
          </a:xfrm>
        </p:spPr>
        <p:txBody>
          <a:bodyPr anchor="t"/>
          <a:lstStyle/>
          <a:p>
            <a:r>
              <a:rPr lang="ar-SA" dirty="0"/>
              <a:t>وَعَلَى جَمِيعِ أَهْلِ السَّمَاوَاتِ وَالْأَرْضِ،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6A437-36A5-E528-1D96-DC7DC054E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394742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jamīʿi</a:t>
            </a:r>
            <a:r>
              <a:rPr lang="en-GB" dirty="0"/>
              <a:t> ahl is-</a:t>
            </a:r>
            <a:r>
              <a:rPr lang="en-GB" dirty="0" err="1"/>
              <a:t>samāwāti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arḍ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6A78D-42B2-C114-5FC7-EF2BD6439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703543"/>
            <a:ext cx="6858002" cy="1270493"/>
          </a:xfrm>
        </p:spPr>
        <p:txBody>
          <a:bodyPr anchor="t"/>
          <a:lstStyle/>
          <a:p>
            <a:r>
              <a:rPr lang="en-GB" dirty="0"/>
              <a:t>and for all the inhabitants of the heavens and the earth,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423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7B5E6-DDC8-F35F-D7D5-6B2128CC62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فَلَعَنَ اللهُ أُمَّةً أَسْرَجَتْ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2C673-467C-BED5-A684-1FE82FB6FE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Fa-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asrajat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EA3CF-CFFB-94E9-491C-4E70668212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 may </a:t>
            </a:r>
            <a:r>
              <a:rPr lang="en-GB" dirty="0" err="1"/>
              <a:t>Allāh</a:t>
            </a:r>
            <a:r>
              <a:rPr lang="en-GB" dirty="0"/>
              <a:t> curse the nation that saddled</a:t>
            </a:r>
          </a:p>
        </p:txBody>
      </p:sp>
    </p:spTree>
    <p:extLst>
      <p:ext uri="{BB962C8B-B14F-4D97-AF65-F5344CB8AC3E}">
        <p14:creationId xmlns:p14="http://schemas.microsoft.com/office/powerpoint/2010/main" val="9893424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7B5E6-DDC8-F35F-D7D5-6B2128CC62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وَأَلْجَمَتْ وَتَهَيَّأَتْ لِقِتَالِكَ،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2C673-467C-BED5-A684-1FE82FB6FE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aljamat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tahayyaʾat</a:t>
            </a:r>
            <a:r>
              <a:rPr lang="en-GB" dirty="0"/>
              <a:t> li-</a:t>
            </a:r>
            <a:r>
              <a:rPr lang="en-GB" dirty="0" err="1"/>
              <a:t>qitālik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EA3CF-CFFB-94E9-491C-4E70668212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bridled their horses and took up arms to fight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37548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A6BA8-25B2-99A0-9531-448DA77230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يَا مَوْلَايَ يَا أَبَا عَبْدِ اللهِ،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B54E1C-6FF5-034D-1DC5-4673CFFA63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mawlāya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D9066-132E-0048-554E-8C61985441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 my master, 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708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D6F7-204F-E7B1-B61C-AB17E32E2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088768"/>
            <a:ext cx="6858001" cy="1429965"/>
          </a:xfrm>
        </p:spPr>
        <p:txBody>
          <a:bodyPr anchor="t"/>
          <a:lstStyle/>
          <a:p>
            <a:r>
              <a:rPr lang="ar-SA" dirty="0"/>
              <a:t>قَصَدْتُ حَرَمَكَ، وَأَتَيْتُ إِلَى مَشْهَدِكَ،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ADAE9-F3AA-5349-48E2-5C564625F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207933"/>
            <a:ext cx="6858001" cy="619601"/>
          </a:xfrm>
        </p:spPr>
        <p:txBody>
          <a:bodyPr anchor="t"/>
          <a:lstStyle/>
          <a:p>
            <a:r>
              <a:rPr lang="en-GB" dirty="0" err="1"/>
              <a:t>Qaṣadtu</a:t>
            </a:r>
            <a:r>
              <a:rPr lang="en-GB" dirty="0"/>
              <a:t> </a:t>
            </a:r>
            <a:r>
              <a:rPr lang="en-GB" dirty="0" err="1"/>
              <a:t>ḥaramak</a:t>
            </a:r>
            <a:r>
              <a:rPr lang="en-GB" dirty="0"/>
              <a:t>,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ataytu</a:t>
            </a:r>
            <a:r>
              <a:rPr lang="en-GB" dirty="0"/>
              <a:t> </a:t>
            </a:r>
            <a:r>
              <a:rPr lang="en-GB" dirty="0" err="1"/>
              <a:t>ilā</a:t>
            </a:r>
            <a:r>
              <a:rPr lang="en-GB" dirty="0"/>
              <a:t> mash-</a:t>
            </a:r>
            <a:r>
              <a:rPr lang="en-GB" dirty="0" err="1"/>
              <a:t>hadik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2E514-EB45-2DED-D47F-70EBC5B7D5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516734"/>
            <a:ext cx="6858002" cy="1270493"/>
          </a:xfrm>
        </p:spPr>
        <p:txBody>
          <a:bodyPr anchor="t"/>
          <a:lstStyle/>
          <a:p>
            <a:r>
              <a:rPr lang="en-GB" dirty="0"/>
              <a:t>I have journeyed to your sanctuary and approached your place of martyrdom,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1713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1BB3-7A8D-1328-2FE7-7125739C4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285412"/>
            <a:ext cx="6858001" cy="1429965"/>
          </a:xfrm>
        </p:spPr>
        <p:txBody>
          <a:bodyPr anchor="t"/>
          <a:lstStyle/>
          <a:p>
            <a:r>
              <a:rPr lang="ar-SA" dirty="0"/>
              <a:t>أَسْأَلُ اللهَ بِالشَّأْنِ الَّذِي لَكَ عِنْدَهُ،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60396F-39E8-5103-617F-D6CB80996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404577"/>
            <a:ext cx="6858001" cy="619601"/>
          </a:xfrm>
        </p:spPr>
        <p:txBody>
          <a:bodyPr anchor="t"/>
          <a:lstStyle/>
          <a:p>
            <a:r>
              <a:rPr lang="en-GB" dirty="0" err="1"/>
              <a:t>Asʾal</a:t>
            </a:r>
            <a:r>
              <a:rPr lang="en-GB" dirty="0"/>
              <a:t> </a:t>
            </a:r>
            <a:r>
              <a:rPr lang="en-GB" dirty="0" err="1"/>
              <a:t>Ullāha</a:t>
            </a:r>
            <a:r>
              <a:rPr lang="en-GB" dirty="0"/>
              <a:t> </a:t>
            </a:r>
            <a:r>
              <a:rPr lang="en-GB" dirty="0" err="1"/>
              <a:t>bish-shaʾn</a:t>
            </a:r>
            <a:r>
              <a:rPr lang="en-GB" dirty="0"/>
              <a:t> </a:t>
            </a:r>
            <a:r>
              <a:rPr lang="en-GB" dirty="0" err="1"/>
              <a:t>illadhī</a:t>
            </a:r>
            <a:r>
              <a:rPr lang="en-GB" dirty="0"/>
              <a:t> </a:t>
            </a:r>
            <a:r>
              <a:rPr lang="en-GB" dirty="0" err="1"/>
              <a:t>laka</a:t>
            </a:r>
            <a:r>
              <a:rPr lang="en-GB" dirty="0"/>
              <a:t> </a:t>
            </a:r>
            <a:r>
              <a:rPr lang="en-GB" dirty="0" err="1"/>
              <a:t>ʿindah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DBCB4-19AA-0919-58FE-9539C4025B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713378"/>
            <a:ext cx="6858002" cy="1270493"/>
          </a:xfrm>
        </p:spPr>
        <p:txBody>
          <a:bodyPr anchor="t"/>
          <a:lstStyle/>
          <a:p>
            <a:r>
              <a:rPr lang="en-GB" dirty="0"/>
              <a:t>I ask </a:t>
            </a:r>
            <a:r>
              <a:rPr lang="en-GB" dirty="0" err="1"/>
              <a:t>Allāh</a:t>
            </a:r>
            <a:r>
              <a:rPr lang="en-GB" dirty="0"/>
              <a:t>, on the account of the status you have with Him,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4201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4E01F-6DA9-1F92-89A2-BF4B9BE5B7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وَبِالْمَحَلِّ الَّذِي لَكَ لَدَيْهِ أَنْ يُصَلِيَّ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34965-300B-7C29-001F-E522C342FD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bil-maḥall</a:t>
            </a:r>
            <a:r>
              <a:rPr lang="en-GB" dirty="0"/>
              <a:t> </a:t>
            </a:r>
            <a:r>
              <a:rPr lang="en-GB" dirty="0" err="1"/>
              <a:t>illadhī</a:t>
            </a:r>
            <a:r>
              <a:rPr lang="en-GB" dirty="0"/>
              <a:t> </a:t>
            </a:r>
            <a:r>
              <a:rPr lang="en-GB" dirty="0" err="1"/>
              <a:t>laka</a:t>
            </a:r>
            <a:r>
              <a:rPr lang="en-GB" dirty="0"/>
              <a:t> </a:t>
            </a:r>
            <a:r>
              <a:rPr lang="en-GB" dirty="0" err="1"/>
              <a:t>ladayhī</a:t>
            </a:r>
            <a:r>
              <a:rPr lang="en-GB" dirty="0"/>
              <a:t> an </a:t>
            </a:r>
            <a:r>
              <a:rPr lang="en-GB" dirty="0" err="1"/>
              <a:t>yuṣallī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FA892-268D-2B52-6642-7EF2396C3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the position that you occupy with Him, To send His blessings</a:t>
            </a:r>
          </a:p>
        </p:txBody>
      </p:sp>
    </p:spTree>
    <p:extLst>
      <p:ext uri="{BB962C8B-B14F-4D97-AF65-F5344CB8AC3E}">
        <p14:creationId xmlns:p14="http://schemas.microsoft.com/office/powerpoint/2010/main" val="7715882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3978-A404-013C-178A-CE97D40C91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عَلَى مُحَمَّدٍ وَآلِ مُحَمَّدٍ،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AE3F6-5653-4BE8-8B79-45DA47EC88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Muḥammad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</a:t>
            </a:r>
            <a:r>
              <a:rPr lang="en-GB" dirty="0"/>
              <a:t> </a:t>
            </a:r>
            <a:r>
              <a:rPr lang="en-GB" dirty="0" err="1"/>
              <a:t>Muḥammad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35775-E588-7ACA-A478-451EACD55D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on </a:t>
            </a:r>
            <a:r>
              <a:rPr lang="en-GB" dirty="0" err="1"/>
              <a:t>Muḥammad</a:t>
            </a:r>
            <a:r>
              <a:rPr lang="en-GB" dirty="0"/>
              <a:t> and the Family of </a:t>
            </a:r>
            <a:r>
              <a:rPr lang="en-GB" dirty="0" err="1"/>
              <a:t>Muḥammad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5563465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7B4E-19D1-BD32-3A5C-E4BF860BD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96" y="1275579"/>
            <a:ext cx="6858001" cy="1429965"/>
          </a:xfrm>
        </p:spPr>
        <p:txBody>
          <a:bodyPr anchor="t"/>
          <a:lstStyle/>
          <a:p>
            <a:r>
              <a:rPr lang="ar-SA" dirty="0"/>
              <a:t>وَأَنْ يَجْعَلَنِي مَعَكُمْ فِي الدُّنْيَا وَالْآخِرَةِ.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5188AB-E1A1-762D-8ECB-C927CA5FB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95" y="3394744"/>
            <a:ext cx="6858001" cy="619601"/>
          </a:xfrm>
        </p:spPr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an </a:t>
            </a:r>
            <a:r>
              <a:rPr lang="en-GB" dirty="0" err="1"/>
              <a:t>yajʿalanī</a:t>
            </a:r>
            <a:r>
              <a:rPr lang="en-GB" dirty="0"/>
              <a:t> </a:t>
            </a:r>
            <a:r>
              <a:rPr lang="en-GB" dirty="0" err="1"/>
              <a:t>maʿakum</a:t>
            </a:r>
            <a:r>
              <a:rPr lang="en-GB" dirty="0"/>
              <a:t> fid-</a:t>
            </a:r>
            <a:r>
              <a:rPr lang="en-GB" dirty="0" err="1"/>
              <a:t>dunyā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ākhira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79839-D879-180B-FE16-C74D0EBD4F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7395" y="4703545"/>
            <a:ext cx="6858002" cy="1270493"/>
          </a:xfrm>
        </p:spPr>
        <p:txBody>
          <a:bodyPr anchor="t"/>
          <a:lstStyle/>
          <a:p>
            <a:r>
              <a:rPr lang="en-GB" dirty="0"/>
              <a:t>And to keep me with you in this world and the next!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121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42047</TotalTime>
  <Words>1302</Words>
  <Application>Microsoft Office PowerPoint</Application>
  <PresentationFormat>Widescreen</PresentationFormat>
  <Paragraphs>171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Calibri Light</vt:lpstr>
      <vt:lpstr>Palatino Linotype</vt:lpstr>
      <vt:lpstr>Palatino-Bold</vt:lpstr>
      <vt:lpstr>Traditional Arabic</vt:lpstr>
      <vt:lpstr>Office Theme</vt:lpstr>
      <vt:lpstr>زِيَارَةُ وَارِثٍ </vt:lpstr>
      <vt:lpstr>اَلسَّلَامُ عَلَيْكَ يَا وَارِثَ آدَمَ صَفْوَةِ اللهِ،</vt:lpstr>
      <vt:lpstr>اَلسَّلَامُ  عَلَيْكَ يَا وَارِثَ نُوحٍ نَبِيِّ اللهِ،</vt:lpstr>
      <vt:lpstr>اَلسَّلَامُ  عَلَيْكَ يَا وَارِثَ إِبْرَاهِيمَ خَلِيلِ اللهِ،</vt:lpstr>
      <vt:lpstr>اَلسَّلَامُ  عَلَيْكَ يَا وَارِثَ مُوسَى كَلِيمِ اللهِ،</vt:lpstr>
      <vt:lpstr>اَلسَّلَامُ  عَلَيْكَ يَا وَارِثَ عِيسَى رُوحِ اللهِ،</vt:lpstr>
      <vt:lpstr>اَلسَّلَامُ  عَلَيْكَ يَا وَارِثَ مُحَمَّدٍ حَبِيبِ اللهِ،</vt:lpstr>
      <vt:lpstr>اَلسَّلَامُ عَلَيْكَ يَا وَارِثَ أَمِيرِ الْمُؤْمِنيِنَ عَلَيْهِ السَّلَامُ،</vt:lpstr>
      <vt:lpstr>اَلسَّلَامُ  عَلَيْكَ يَا ابْنَ مُحَمَّدٍ الْمُصْطَفَى،</vt:lpstr>
      <vt:lpstr>اَلسَّلَامُ  عَلَيْكَ يَا ابْنَ عَلِيٍّ الْمُرْتَضَى،</vt:lpstr>
      <vt:lpstr>اَلسَّلَامُ  عَلَيْكَ يَا ابْنَ فَاطِمَةَ الزَّهْرَاءِ،</vt:lpstr>
      <vt:lpstr>اَلسَّلَامُ  عَلَيْكَ يَا ابْنَ خَدِيجَةَ الْكُبْرَى،</vt:lpstr>
      <vt:lpstr>اَلسَّلَامُ  عَلَيْكَ يَا ثَارَ اللهِ وَابْنَ ثَارِهِ</vt:lpstr>
      <vt:lpstr>وَالْوِتْرَ الْمَوْتُورَ،</vt:lpstr>
      <vt:lpstr>أَشْهَدُ أَنَّكَ قَدْ أَقَمْتَ الصَّلَاةَ،</vt:lpstr>
      <vt:lpstr>وَآتَيْتَ الزَّكَاةَ، وَأَمَرْتَ بِالْمَعْرُوفِ،</vt:lpstr>
      <vt:lpstr>وَنَهَيْتَ عَنِ الْمُنْكَرِ،</vt:lpstr>
      <vt:lpstr>وَأَطَعْتَ اللهَ وَرَسُولَهُ حَتَّى أَتَاكَ الْيَقينُ،</vt:lpstr>
      <vt:lpstr>فَلَعَنَ اللهُ أُمَّةً قَتَلَتْكَ،</vt:lpstr>
      <vt:lpstr>وَلَعَنَ اللهُ أُمَّةً ظَلَمَتْكَ،</vt:lpstr>
      <vt:lpstr>وَلَعَنَ اللهُ أُمَّةً سَمِعَتْ بِذَلِكَ فَرَضِيَتْ بِهِ،</vt:lpstr>
      <vt:lpstr>يَا مَوْلَايَ يَا أَبَا عَبْدِ اللهِ</vt:lpstr>
      <vt:lpstr>أَشْهَدُ أَنَّكَ كُنْتَ نُورًا فِي الْأَصْلَابِ الشَّامِخَةِ،</vt:lpstr>
      <vt:lpstr>وَالْأَرْحَامِ الْمُطَهَّرَةِ،</vt:lpstr>
      <vt:lpstr>لَمْ تُنَجِّسْكَ الْجَاهِلِيَّةُ بِأَنْجَاسِهَا،</vt:lpstr>
      <vt:lpstr>وَلَمْ تُلْبِسْكَ مِنْ مُدْلَهِمَّاتِ ثِيَابِهَا،</vt:lpstr>
      <vt:lpstr>وَأَشْهَدُ أَنَّكَ مِنْ دَعَائِمِ الدِّينِ،</vt:lpstr>
      <vt:lpstr>وَأَرْكَانِ الْمُؤْمِنينَ،</vt:lpstr>
      <vt:lpstr>وَأَشْهَدُ أَنَّكَ الْإِمَامُ الْبَرُّ، التَّقِيُّ،</vt:lpstr>
      <vt:lpstr>الرَّضِيُّ،الزَّكِيُّ،الْهَادِي،الْمَهْدِيُّ،</vt:lpstr>
      <vt:lpstr>وَأَشْهَدُ أَنَّ الْأَئِمَّةَ مِنْ وُلْدِكَ كَلِمَةُ التَّقْوَى،</vt:lpstr>
      <vt:lpstr>وَأَعْلَامُ الْهُدَى،</vt:lpstr>
      <vt:lpstr>وَالْعُرْوَةُ الْوُثْقَى،</vt:lpstr>
      <vt:lpstr>وَالْحُجَّةُ عَلَى أَهْلِ الدُّنْيَا،</vt:lpstr>
      <vt:lpstr>وَأُشْهِدُ اللهَ وَمَلَائِكَتَهُ وَأَنْبِيَاءَهُ وَرُسُلَهُ </vt:lpstr>
      <vt:lpstr>أَنِّي بِكُمْ مُؤْمِنٌ وَبِإيَابِكُمْ،</vt:lpstr>
      <vt:lpstr>مُوقِنٌ بِشَرَايِعِ دِينِي وَخَوَاتِيمِ عَمَلِي،</vt:lpstr>
      <vt:lpstr>وَقَلْبِي لِقَلْبِكُمْ سِلْمٌ، وَأَمْرِي لِأَمْرِكُمْ مُتَّبِـعٌ،</vt:lpstr>
      <vt:lpstr>صَلَوَاتُ اللهِ عَلَيْكُمْ،</vt:lpstr>
      <vt:lpstr>وَعَلَى أَرْوَاحِكُمْ،</vt:lpstr>
      <vt:lpstr>وَعَلَى أَجْسَادِكُمْ،</vt:lpstr>
      <vt:lpstr>وَعَلَى أَجْسَامِكُمْ،</vt:lpstr>
      <vt:lpstr>وَعَلَى شَاهِدِكُمْ،</vt:lpstr>
      <vt:lpstr>وَعَلَى غَائِبِكُمْ،</vt:lpstr>
      <vt:lpstr>وَعَلَى ظَاهِرِكُمْ، وَعَلَى بَاطِنِكُمْ.</vt:lpstr>
      <vt:lpstr>بِأَبِي أَنْتَ وَأُمِّي يَا أَبَا عَبْدِ اللهِ،</vt:lpstr>
      <vt:lpstr>لَقَدْ عَظُمَتِ الرَّزِيَّةُ،</vt:lpstr>
      <vt:lpstr>وَجَلَّتِ الْمُصِيبَةُ بِكَ عَلَيْنَا،</vt:lpstr>
      <vt:lpstr>وَعَلَى جَمِيعِ أَهْلِ السَّمَاوَاتِ وَالْأَرْضِ،</vt:lpstr>
      <vt:lpstr>فَلَعَنَ اللهُ أُمَّةً أَسْرَجَتْ</vt:lpstr>
      <vt:lpstr>وَأَلْجَمَتْ وَتَهَيَّأَتْ لِقِتَالِكَ،</vt:lpstr>
      <vt:lpstr>يَا مَوْلَايَ يَا أَبَا عَبْدِ اللهِ،</vt:lpstr>
      <vt:lpstr>قَصَدْتُ حَرَمَكَ، وَأَتَيْتُ إِلَى مَشْهَدِكَ،</vt:lpstr>
      <vt:lpstr>أَسْأَلُ اللهَ بِالشَّأْنِ الَّذِي لَكَ عِنْدَهُ،</vt:lpstr>
      <vt:lpstr>وَبِالْمَحَلِّ الَّذِي لَكَ لَدَيْهِ أَنْ يُصَلِيَّ</vt:lpstr>
      <vt:lpstr>عَلَى مُحَمَّدٍ وَآلِ مُحَمَّدٍ،</vt:lpstr>
      <vt:lpstr>وَأَنْ يَجْعَلَنِي مَعَكُمْ فِي الدُّنْيَا وَالْآخِرَةِ.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Zainab Hassan</dc:creator>
  <cp:lastModifiedBy>Syed Kazim mehdi</cp:lastModifiedBy>
  <cp:revision>92</cp:revision>
  <dcterms:created xsi:type="dcterms:W3CDTF">2022-07-24T13:49:39Z</dcterms:created>
  <dcterms:modified xsi:type="dcterms:W3CDTF">2024-07-13T16:17:55Z</dcterms:modified>
</cp:coreProperties>
</file>