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handoutMasterIdLst>
    <p:handoutMasterId r:id="rId129"/>
  </p:handoutMasterIdLst>
  <p:sldIdLst>
    <p:sldId id="381" r:id="rId5"/>
    <p:sldId id="382" r:id="rId6"/>
    <p:sldId id="383" r:id="rId7"/>
    <p:sldId id="384" r:id="rId8"/>
    <p:sldId id="385" r:id="rId9"/>
    <p:sldId id="386" r:id="rId10"/>
    <p:sldId id="452" r:id="rId11"/>
    <p:sldId id="387" r:id="rId12"/>
    <p:sldId id="388" r:id="rId13"/>
    <p:sldId id="389" r:id="rId14"/>
    <p:sldId id="265" r:id="rId15"/>
    <p:sldId id="390" r:id="rId16"/>
    <p:sldId id="267" r:id="rId17"/>
    <p:sldId id="391" r:id="rId18"/>
    <p:sldId id="269" r:id="rId19"/>
    <p:sldId id="270" r:id="rId20"/>
    <p:sldId id="392" r:id="rId21"/>
    <p:sldId id="393" r:id="rId22"/>
    <p:sldId id="394" r:id="rId23"/>
    <p:sldId id="395" r:id="rId24"/>
    <p:sldId id="396" r:id="rId25"/>
    <p:sldId id="276" r:id="rId26"/>
    <p:sldId id="397" r:id="rId27"/>
    <p:sldId id="398" r:id="rId28"/>
    <p:sldId id="399" r:id="rId29"/>
    <p:sldId id="400" r:id="rId30"/>
    <p:sldId id="401" r:id="rId31"/>
    <p:sldId id="282" r:id="rId32"/>
    <p:sldId id="283" r:id="rId33"/>
    <p:sldId id="284" r:id="rId34"/>
    <p:sldId id="402" r:id="rId35"/>
    <p:sldId id="286" r:id="rId36"/>
    <p:sldId id="403" r:id="rId37"/>
    <p:sldId id="404" r:id="rId38"/>
    <p:sldId id="405" r:id="rId39"/>
    <p:sldId id="406" r:id="rId40"/>
    <p:sldId id="407" r:id="rId41"/>
    <p:sldId id="408" r:id="rId42"/>
    <p:sldId id="293" r:id="rId43"/>
    <p:sldId id="409" r:id="rId44"/>
    <p:sldId id="410" r:id="rId45"/>
    <p:sldId id="411" r:id="rId46"/>
    <p:sldId id="297" r:id="rId47"/>
    <p:sldId id="412" r:id="rId48"/>
    <p:sldId id="300" r:id="rId49"/>
    <p:sldId id="413" r:id="rId50"/>
    <p:sldId id="302" r:id="rId51"/>
    <p:sldId id="303" r:id="rId52"/>
    <p:sldId id="414" r:id="rId53"/>
    <p:sldId id="305" r:id="rId54"/>
    <p:sldId id="415" r:id="rId55"/>
    <p:sldId id="307" r:id="rId56"/>
    <p:sldId id="416" r:id="rId57"/>
    <p:sldId id="417" r:id="rId58"/>
    <p:sldId id="418" r:id="rId59"/>
    <p:sldId id="419" r:id="rId60"/>
    <p:sldId id="312" r:id="rId61"/>
    <p:sldId id="313" r:id="rId62"/>
    <p:sldId id="420" r:id="rId63"/>
    <p:sldId id="315" r:id="rId64"/>
    <p:sldId id="421" r:id="rId65"/>
    <p:sldId id="422" r:id="rId66"/>
    <p:sldId id="423" r:id="rId67"/>
    <p:sldId id="424" r:id="rId68"/>
    <p:sldId id="425" r:id="rId69"/>
    <p:sldId id="426" r:id="rId70"/>
    <p:sldId id="427" r:id="rId71"/>
    <p:sldId id="428" r:id="rId72"/>
    <p:sldId id="429" r:id="rId73"/>
    <p:sldId id="430" r:id="rId74"/>
    <p:sldId id="431" r:id="rId75"/>
    <p:sldId id="432" r:id="rId76"/>
    <p:sldId id="433" r:id="rId77"/>
    <p:sldId id="434" r:id="rId78"/>
    <p:sldId id="435" r:id="rId79"/>
    <p:sldId id="436" r:id="rId80"/>
    <p:sldId id="437" r:id="rId81"/>
    <p:sldId id="333" r:id="rId82"/>
    <p:sldId id="334" r:id="rId83"/>
    <p:sldId id="438" r:id="rId84"/>
    <p:sldId id="336" r:id="rId85"/>
    <p:sldId id="439" r:id="rId86"/>
    <p:sldId id="440" r:id="rId87"/>
    <p:sldId id="441" r:id="rId88"/>
    <p:sldId id="442" r:id="rId89"/>
    <p:sldId id="341" r:id="rId90"/>
    <p:sldId id="342" r:id="rId91"/>
    <p:sldId id="343" r:id="rId92"/>
    <p:sldId id="344" r:id="rId93"/>
    <p:sldId id="345" r:id="rId94"/>
    <p:sldId id="346" r:id="rId95"/>
    <p:sldId id="443" r:id="rId96"/>
    <p:sldId id="348" r:id="rId97"/>
    <p:sldId id="349" r:id="rId98"/>
    <p:sldId id="444" r:id="rId99"/>
    <p:sldId id="351" r:id="rId100"/>
    <p:sldId id="445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446" r:id="rId116"/>
    <p:sldId id="368" r:id="rId117"/>
    <p:sldId id="369" r:id="rId118"/>
    <p:sldId id="370" r:id="rId119"/>
    <p:sldId id="371" r:id="rId120"/>
    <p:sldId id="372" r:id="rId121"/>
    <p:sldId id="373" r:id="rId122"/>
    <p:sldId id="447" r:id="rId123"/>
    <p:sldId id="375" r:id="rId124"/>
    <p:sldId id="448" r:id="rId125"/>
    <p:sldId id="449" r:id="rId126"/>
    <p:sldId id="450" r:id="rId127"/>
    <p:sldId id="451" r:id="rId1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63"/>
    <p:restoredTop sz="94793"/>
  </p:normalViewPr>
  <p:slideViewPr>
    <p:cSldViewPr snapToGrid="0">
      <p:cViewPr varScale="1">
        <p:scale>
          <a:sx n="78" d="100"/>
          <a:sy n="78" d="100"/>
        </p:scale>
        <p:origin x="1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80" y="5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handoutMaster" Target="handoutMasters/handoutMaster1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presProps" Target="presProp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theme" Target="theme/theme1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78ABFB-D577-CE66-F3EB-72306323FA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3F84F-9C97-10DD-9E5C-55ECCF529A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D1054-F1CF-984F-A20B-CC3AA485C3D3}" type="datetimeFigureOut">
              <a:rPr lang="en-GB" smtClean="0"/>
              <a:t>13/07/2024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A9A415-A1B3-53CF-4AC9-B7E2F0537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7D621-518B-7D65-FE34-D07BBCFE0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CD704-E79B-064D-8193-C880359A4B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71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309E-0E6F-22E0-DC1D-C8ACFDEB7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668" y="1489166"/>
            <a:ext cx="6595353" cy="1162190"/>
          </a:xfrm>
        </p:spPr>
        <p:txBody>
          <a:bodyPr anchor="b">
            <a:noAutofit/>
          </a:bodyPr>
          <a:lstStyle>
            <a:lvl1pPr algn="ctr" rtl="1">
              <a:defRPr sz="5400" b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44258-E74B-40BD-EF5D-B5C01DBFE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7668" y="3198640"/>
            <a:ext cx="6744789" cy="931817"/>
          </a:xfrm>
        </p:spPr>
        <p:txBody>
          <a:bodyPr>
            <a:noAutofit/>
          </a:bodyPr>
          <a:lstStyle>
            <a:lvl1pPr marL="0" indent="0" algn="ctr">
              <a:buNone/>
              <a:defRPr sz="2800" i="1">
                <a:solidFill>
                  <a:srgbClr val="C00000"/>
                </a:solidFill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DC4374-8C3E-5F8B-19CB-9AC4928A158A}"/>
              </a:ext>
            </a:extLst>
          </p:cNvPr>
          <p:cNvSpPr txBox="1"/>
          <p:nvPr userDrawn="1"/>
        </p:nvSpPr>
        <p:spPr>
          <a:xfrm>
            <a:off x="2864224" y="5042647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A71068-6E02-3901-BA7B-C07F7EBF62EB}"/>
              </a:ext>
            </a:extLst>
          </p:cNvPr>
          <p:cNvSpPr txBox="1"/>
          <p:nvPr userDrawn="1"/>
        </p:nvSpPr>
        <p:spPr>
          <a:xfrm>
            <a:off x="2460812" y="508298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4C87D1-14E3-86EE-E293-AB59ED895758}"/>
              </a:ext>
            </a:extLst>
          </p:cNvPr>
          <p:cNvSpPr txBox="1"/>
          <p:nvPr userDrawn="1"/>
        </p:nvSpPr>
        <p:spPr>
          <a:xfrm>
            <a:off x="2581835" y="508298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rmAutofit fontScale="25000" lnSpcReduction="20000"/>
          </a:bodyPr>
          <a:lstStyle/>
          <a:p>
            <a:pPr algn="l"/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79517-0FCB-FFB0-6854-359E5D1935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668" y="4602617"/>
            <a:ext cx="6940732" cy="1736667"/>
          </a:xfrm>
        </p:spPr>
        <p:txBody>
          <a:bodyPr>
            <a:noAutofit/>
          </a:bodyPr>
          <a:lstStyle>
            <a:lvl1pPr marL="0" indent="0" algn="ctr">
              <a:buNone/>
              <a:defRPr sz="3600" i="0">
                <a:solidFill>
                  <a:srgbClr val="C00000"/>
                </a:solidFill>
                <a:latin typeface="Palatino Linotype" panose="02040502050505030304" pitchFamily="18" charset="0"/>
                <a:cs typeface="Big Caslon Medium" panose="02000603090000020003" pitchFamily="2" charset="-79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1838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93848E-EDBA-94EB-8313-8D8C60C6C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819AF-FA24-0D34-6FC2-0AD08CB78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858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090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385" y="2269404"/>
            <a:ext cx="6595353" cy="1162190"/>
          </a:xfrm>
        </p:spPr>
        <p:txBody>
          <a:bodyPr/>
          <a:lstStyle/>
          <a:p>
            <a:r>
              <a:rPr lang="ar-AE" sz="8000" dirty="0"/>
              <a:t> زِیَارَ</a:t>
            </a:r>
            <a:r>
              <a:rPr lang="ar-SA" sz="8000" dirty="0" err="1"/>
              <a:t>ةُ</a:t>
            </a:r>
            <a:r>
              <a:rPr lang="ar-AE" sz="8000" dirty="0"/>
              <a:t> عَاشُورَاءَ</a:t>
            </a:r>
            <a:endParaRPr lang="en-US" sz="8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97668" y="3664548"/>
            <a:ext cx="6940732" cy="1736667"/>
          </a:xfrm>
        </p:spPr>
        <p:txBody>
          <a:bodyPr/>
          <a:lstStyle/>
          <a:p>
            <a:r>
              <a:rPr lang="en-GB" sz="7200" dirty="0" err="1">
                <a:latin typeface="Palatino-Bold" pitchFamily="2" charset="0"/>
              </a:rPr>
              <a:t>Ziyārat</a:t>
            </a:r>
            <a:r>
              <a:rPr lang="en-GB" sz="7200" dirty="0">
                <a:latin typeface="Palatino-Bold" pitchFamily="2" charset="0"/>
              </a:rPr>
              <a:t> </a:t>
            </a:r>
            <a:r>
              <a:rPr lang="en-GB" sz="7200" dirty="0" err="1">
                <a:latin typeface="Palatino-Bold" pitchFamily="2" charset="0"/>
              </a:rPr>
              <a:t>ʿĀshūrāʾ</a:t>
            </a:r>
            <a:r>
              <a:rPr lang="en-GB" sz="7200" dirty="0">
                <a:latin typeface="Palatino-Bold" pitchFamily="2" charset="0"/>
              </a:rPr>
              <a:t> </a:t>
            </a:r>
            <a:endParaRPr lang="en-US" sz="7200" dirty="0">
              <a:latin typeface="Palatino-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09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اَلسَّلَامُ عَلَيْكَ يَا أَبَا عَبْدِ اللهِ،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you, 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27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SA" dirty="0"/>
              <a:t>اَلسَّلَامُ عَلَيْكَ يَا ابْنَ رَسُوْلِ اللهِ،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Rasūl</a:t>
            </a:r>
            <a:r>
              <a:rPr lang="en-GB" dirty="0"/>
              <a:t> </a:t>
            </a:r>
            <a:r>
              <a:rPr lang="en-GB" dirty="0" err="1"/>
              <a:t>illāh</a:t>
            </a:r>
            <a:r>
              <a:rPr lang="en-GB" dirty="0"/>
              <a:t>,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you, O son of </a:t>
            </a:r>
            <a:r>
              <a:rPr lang="en-GB" dirty="0" err="1"/>
              <a:t>Allāh’s</a:t>
            </a:r>
            <a:r>
              <a:rPr lang="en-GB" dirty="0"/>
              <a:t> Messenger!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512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7668" y="1882458"/>
            <a:ext cx="6595353" cy="1162190"/>
          </a:xfrm>
        </p:spPr>
        <p:txBody>
          <a:bodyPr/>
          <a:lstStyle/>
          <a:p>
            <a:pPr rtl="1"/>
            <a:r>
              <a:rPr lang="ar-SA" dirty="0"/>
              <a:t>اَلسَّلَامُ عَلَيْكَ يَا ابْنَ أَمِيْرِ الْمُؤْمِنِيْنَ </a:t>
            </a:r>
            <a:br>
              <a:rPr lang="en-GB" dirty="0"/>
            </a:br>
            <a:r>
              <a:rPr lang="ar-SA" dirty="0"/>
              <a:t>وَابْنَ سَيِّدِ الْوَصِيِّيْنَ،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Amīr</a:t>
            </a:r>
            <a:r>
              <a:rPr lang="en-GB" dirty="0"/>
              <a:t> </a:t>
            </a:r>
            <a:r>
              <a:rPr lang="en-GB" dirty="0" err="1"/>
              <a:t>il-Muʾminīna</a:t>
            </a:r>
            <a:r>
              <a:rPr lang="en-GB" dirty="0"/>
              <a:t> </a:t>
            </a:r>
          </a:p>
          <a:p>
            <a:r>
              <a:rPr lang="en-GB" dirty="0" err="1"/>
              <a:t>wabna</a:t>
            </a:r>
            <a:r>
              <a:rPr lang="en-GB" dirty="0"/>
              <a:t> </a:t>
            </a:r>
            <a:r>
              <a:rPr lang="en-GB" dirty="0" err="1"/>
              <a:t>Sayyid</a:t>
            </a:r>
            <a:r>
              <a:rPr lang="en-GB" dirty="0"/>
              <a:t> </a:t>
            </a:r>
            <a:r>
              <a:rPr lang="en-GB" dirty="0" err="1"/>
              <a:t>il-Waṣiyyīn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you, O son of the Commander of the Faithful and son of the Master of Successors!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43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7668" y="1803798"/>
            <a:ext cx="6595353" cy="1162190"/>
          </a:xfrm>
        </p:spPr>
        <p:txBody>
          <a:bodyPr/>
          <a:lstStyle/>
          <a:p>
            <a:pPr rtl="1"/>
            <a:r>
              <a:rPr lang="ar-SA" dirty="0"/>
              <a:t>اَلسَّلَامُ عَلَيْكَ يَا ابْنَ فَاطِمَةَ سَيِّدَةِ نِسَاءِ الْعَالَمِيْنَ،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yabna</a:t>
            </a:r>
            <a:r>
              <a:rPr lang="en-GB" dirty="0"/>
              <a:t> </a:t>
            </a:r>
            <a:r>
              <a:rPr lang="en-GB" dirty="0" err="1"/>
              <a:t>Fāṭimata</a:t>
            </a:r>
            <a:r>
              <a:rPr lang="en-GB" dirty="0"/>
              <a:t> </a:t>
            </a:r>
            <a:r>
              <a:rPr lang="en-GB" dirty="0" err="1"/>
              <a:t>Sayyidati</a:t>
            </a:r>
            <a:r>
              <a:rPr lang="en-GB" dirty="0"/>
              <a:t> </a:t>
            </a:r>
            <a:r>
              <a:rPr lang="en-GB" dirty="0" err="1"/>
              <a:t>Nisāʾ</a:t>
            </a:r>
            <a:r>
              <a:rPr lang="en-GB" dirty="0"/>
              <a:t> </a:t>
            </a:r>
            <a:r>
              <a:rPr lang="en-GB" dirty="0" err="1"/>
              <a:t>il-ʿĀlamīn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you, O son of </a:t>
            </a:r>
            <a:r>
              <a:rPr lang="en-GB" dirty="0" err="1"/>
              <a:t>Fāṭima</a:t>
            </a:r>
            <a:r>
              <a:rPr lang="en-GB" dirty="0"/>
              <a:t>, Leader of the Women of the Worlds!</a:t>
            </a:r>
          </a:p>
        </p:txBody>
      </p:sp>
    </p:spTree>
    <p:extLst>
      <p:ext uri="{BB962C8B-B14F-4D97-AF65-F5344CB8AC3E}">
        <p14:creationId xmlns:p14="http://schemas.microsoft.com/office/powerpoint/2010/main" val="285989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689" y="1416891"/>
            <a:ext cx="6595353" cy="1162190"/>
          </a:xfrm>
        </p:spPr>
        <p:txBody>
          <a:bodyPr anchor="ctr"/>
          <a:lstStyle/>
          <a:p>
            <a:pPr rtl="1"/>
            <a:r>
              <a:rPr lang="ar-SA" dirty="0"/>
              <a:t>اَلسَّلَامُ عَلَيْكَ يَا ثَارَ اللهِ وَابْنَ </a:t>
            </a:r>
            <a:r>
              <a:rPr lang="ar-SA" dirty="0" err="1"/>
              <a:t>ثَارِهِ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thār</a:t>
            </a:r>
            <a:r>
              <a:rPr lang="en-GB" dirty="0"/>
              <a:t> </a:t>
            </a:r>
            <a:r>
              <a:rPr lang="en-GB" dirty="0" err="1"/>
              <a:t>Allāhi</a:t>
            </a:r>
            <a:r>
              <a:rPr lang="en-GB" dirty="0"/>
              <a:t> </a:t>
            </a:r>
            <a:r>
              <a:rPr lang="en-GB" dirty="0" err="1"/>
              <a:t>wabna</a:t>
            </a:r>
            <a:r>
              <a:rPr lang="en-GB" dirty="0"/>
              <a:t> </a:t>
            </a:r>
            <a:r>
              <a:rPr lang="en-GB" dirty="0" err="1"/>
              <a:t>thārihi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GB" sz="3200" dirty="0"/>
              <a:t>Peace be upon you, O </a:t>
            </a:r>
            <a:r>
              <a:rPr lang="en-GB" sz="3200" dirty="0" err="1"/>
              <a:t>Allāh’s</a:t>
            </a:r>
            <a:r>
              <a:rPr lang="en-GB" sz="3200" dirty="0"/>
              <a:t> avenger and the son of His avenger,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5149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rtl="1"/>
            <a:r>
              <a:rPr lang="ar-SA" dirty="0"/>
              <a:t>وَالْوِتْرَ الْمَوْتُوْرَ،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witr</a:t>
            </a:r>
            <a:r>
              <a:rPr lang="en-GB" dirty="0"/>
              <a:t> al-</a:t>
            </a:r>
            <a:r>
              <a:rPr lang="en-GB" dirty="0" err="1"/>
              <a:t>mawtūr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GB" sz="3200" dirty="0"/>
              <a:t>the one who has yet to be avenged, and who </a:t>
            </a:r>
            <a:r>
              <a:rPr lang="ar-SA" sz="3200" dirty="0"/>
              <a:t>d</a:t>
            </a:r>
            <a:r>
              <a:rPr lang="en-GB" sz="3200" dirty="0"/>
              <a:t>id not get to avenge his murdered relatives!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535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pPr rtl="1"/>
            <a:r>
              <a:rPr lang="ar-SA" dirty="0"/>
              <a:t>اَلسَّلَامُ عَلَيْكَ وَعَلَى الْأَرْوَاحِ الَّتِي حَلَّتْ بِفِنَائِكَ،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ʿala</a:t>
            </a:r>
            <a:r>
              <a:rPr lang="en-GB" dirty="0"/>
              <a:t>-l-</a:t>
            </a:r>
            <a:r>
              <a:rPr lang="en-GB" dirty="0" err="1"/>
              <a:t>arwāḥ</a:t>
            </a:r>
            <a:r>
              <a:rPr lang="en-GB" dirty="0"/>
              <a:t> </a:t>
            </a:r>
            <a:r>
              <a:rPr lang="en-GB" dirty="0" err="1"/>
              <a:t>il-ladhī</a:t>
            </a:r>
            <a:r>
              <a:rPr lang="en-GB" dirty="0"/>
              <a:t> </a:t>
            </a:r>
            <a:r>
              <a:rPr lang="en-GB" dirty="0" err="1"/>
              <a:t>ḥallat</a:t>
            </a:r>
            <a:r>
              <a:rPr lang="en-GB" dirty="0"/>
              <a:t> bi-</a:t>
            </a:r>
            <a:r>
              <a:rPr lang="en-GB" dirty="0" err="1"/>
              <a:t>fanāʾik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Peace be upon you and upon those souls who alighted in your courtyard!</a:t>
            </a:r>
          </a:p>
        </p:txBody>
      </p:sp>
    </p:spTree>
    <p:extLst>
      <p:ext uri="{BB962C8B-B14F-4D97-AF65-F5344CB8AC3E}">
        <p14:creationId xmlns:p14="http://schemas.microsoft.com/office/powerpoint/2010/main" val="2558498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pPr rtl="1"/>
            <a:r>
              <a:rPr lang="ar-SA" dirty="0"/>
              <a:t>عَلَيْكُمْ مِنِّي جَمِيْعًا سَلَامُ اللهِ أَبَدًا مَا بَقِيتُ وَبَقِيَ اللَّيْلُ وَالنَّهَارُ</a:t>
            </a:r>
            <a:r>
              <a:rPr lang="en-US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 anchorCtr="0"/>
          <a:lstStyle/>
          <a:p>
            <a:r>
              <a:rPr lang="en-GB" dirty="0" err="1"/>
              <a:t>ʿalaykum</a:t>
            </a:r>
            <a:r>
              <a:rPr lang="en-GB" dirty="0"/>
              <a:t> </a:t>
            </a:r>
            <a:r>
              <a:rPr lang="en-GB" dirty="0" err="1"/>
              <a:t>minnī</a:t>
            </a:r>
            <a:r>
              <a:rPr lang="en-GB" dirty="0"/>
              <a:t> </a:t>
            </a:r>
            <a:r>
              <a:rPr lang="en-GB" dirty="0" err="1"/>
              <a:t>jamiʿan</a:t>
            </a:r>
            <a:r>
              <a:rPr lang="en-GB" dirty="0"/>
              <a:t> </a:t>
            </a:r>
            <a:r>
              <a:rPr lang="en-GB" dirty="0" err="1"/>
              <a:t>salām</a:t>
            </a:r>
            <a:r>
              <a:rPr lang="en-GB" dirty="0"/>
              <a:t> </a:t>
            </a:r>
            <a:r>
              <a:rPr lang="en-GB" dirty="0" err="1"/>
              <a:t>ullāhi</a:t>
            </a:r>
            <a:r>
              <a:rPr lang="en-GB" dirty="0"/>
              <a:t> </a:t>
            </a:r>
            <a:r>
              <a:rPr lang="en-GB" dirty="0" err="1"/>
              <a:t>abadan</a:t>
            </a:r>
            <a:r>
              <a:rPr lang="en-GB" dirty="0"/>
              <a:t> </a:t>
            </a:r>
            <a:r>
              <a:rPr lang="en-GB" dirty="0" err="1"/>
              <a:t>mā</a:t>
            </a:r>
            <a:r>
              <a:rPr lang="en-GB" dirty="0"/>
              <a:t> </a:t>
            </a:r>
            <a:r>
              <a:rPr lang="en-GB" dirty="0" err="1"/>
              <a:t>baqītu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baqī</a:t>
            </a:r>
            <a:r>
              <a:rPr lang="en-GB" dirty="0"/>
              <a:t> al-</a:t>
            </a:r>
            <a:r>
              <a:rPr lang="en-GB" dirty="0" err="1"/>
              <a:t>laylu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-n-</a:t>
            </a:r>
            <a:r>
              <a:rPr lang="en-GB" dirty="0" err="1"/>
              <a:t>nahār</a:t>
            </a:r>
            <a:r>
              <a:rPr lang="en-GB" dirty="0"/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ctr" anchorCtr="0"/>
          <a:lstStyle/>
          <a:p>
            <a:r>
              <a:rPr lang="en-GB" dirty="0"/>
              <a:t>Peace be upon you all from me so long as I live and so long as night and day endure!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58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يَا أَبَا عَبْدِ اللهِ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ʿAbdillāhi</a:t>
            </a:r>
            <a:endParaRPr lang="en-GB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86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921EB-0784-E00B-B486-E71B20FA72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لَقَدْ عَظُمَتِ الرَّزِيَّةُ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74A57-5EE5-E202-811E-EB34600358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laqad</a:t>
            </a:r>
            <a:r>
              <a:rPr lang="en-GB" dirty="0"/>
              <a:t> </a:t>
            </a:r>
            <a:r>
              <a:rPr lang="en-GB" dirty="0" err="1"/>
              <a:t>ʿaẓumat</a:t>
            </a:r>
            <a:r>
              <a:rPr lang="en-GB" dirty="0"/>
              <a:t> </a:t>
            </a:r>
            <a:r>
              <a:rPr lang="en-GB" dirty="0" err="1"/>
              <a:t>ir-raziyyatu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ECC6A-D47D-FC8C-33AA-8BB4F16DAF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Terrible was the tragedy,</a:t>
            </a:r>
          </a:p>
        </p:txBody>
      </p:sp>
    </p:spTree>
    <p:extLst>
      <p:ext uri="{BB962C8B-B14F-4D97-AF65-F5344CB8AC3E}">
        <p14:creationId xmlns:p14="http://schemas.microsoft.com/office/powerpoint/2010/main" val="968682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وَجَلَّتْ وَعَظُمَتِ الْمُصِيبَةُ بِكَ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jallat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ʿaẓumat</a:t>
            </a:r>
            <a:r>
              <a:rPr lang="en-GB" dirty="0"/>
              <a:t> </a:t>
            </a:r>
            <a:r>
              <a:rPr lang="en-GB" dirty="0" err="1"/>
              <a:t>il-muṣībatu</a:t>
            </a:r>
            <a:r>
              <a:rPr lang="en-GB" dirty="0"/>
              <a:t> </a:t>
            </a:r>
            <a:r>
              <a:rPr lang="en-GB" dirty="0" err="1"/>
              <a:t>bika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terrible and grievous was the tribulation that befell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8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CDB64-492F-AE7F-7B49-9207F7839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عَلَيْنَا وَعَلَى جَمِيْعِ أَهْلِ الْإِسْلَامِ،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72825B-051C-9BF1-3991-91C4906D63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ʿalaynā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jamīʿi</a:t>
            </a:r>
            <a:r>
              <a:rPr lang="en-GB" dirty="0"/>
              <a:t> ahl il-</a:t>
            </a:r>
            <a:r>
              <a:rPr lang="en-GB" dirty="0" err="1"/>
              <a:t>islām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7E44-3C71-CAEF-98CE-BD0EE13EB0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for us and for all the people of Islam,</a:t>
            </a:r>
          </a:p>
        </p:txBody>
      </p:sp>
    </p:spTree>
    <p:extLst>
      <p:ext uri="{BB962C8B-B14F-4D97-AF65-F5344CB8AC3E}">
        <p14:creationId xmlns:p14="http://schemas.microsoft.com/office/powerpoint/2010/main" val="38132333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وَجَلَّتْ وَعَظُمَتْ مُصِيبَتُكَ فِي السَّمَاوَاتِ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jallat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ʿaẓumat</a:t>
            </a:r>
            <a:r>
              <a:rPr lang="en-GB" dirty="0"/>
              <a:t> </a:t>
            </a:r>
            <a:r>
              <a:rPr lang="en-GB" dirty="0" err="1"/>
              <a:t>muṣībatuka</a:t>
            </a:r>
            <a:r>
              <a:rPr lang="en-GB" dirty="0"/>
              <a:t> fi-s-</a:t>
            </a:r>
            <a:r>
              <a:rPr lang="en-GB" dirty="0" err="1"/>
              <a:t>samāwāti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terrible and grievous was your tribulation in the heavens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08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595C-B6ED-1B62-67E8-33702D8C4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عَلَى جَمِيعِ أَهْلِ السَّمَاوَاتِ،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312539-A837-B06F-8C84-121F90001B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jamīʿi</a:t>
            </a:r>
            <a:r>
              <a:rPr lang="en-GB" dirty="0"/>
              <a:t> ahl is-</a:t>
            </a:r>
            <a:r>
              <a:rPr lang="en-GB" dirty="0" err="1"/>
              <a:t>samāwāt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6B952-C898-E0B4-6B42-388F6489A6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for all the inhabitants of the heavens.</a:t>
            </a:r>
          </a:p>
        </p:txBody>
      </p:sp>
    </p:spTree>
    <p:extLst>
      <p:ext uri="{BB962C8B-B14F-4D97-AF65-F5344CB8AC3E}">
        <p14:creationId xmlns:p14="http://schemas.microsoft.com/office/powerpoint/2010/main" val="3168852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B351F-8CB0-69C5-A5D9-AD8965229D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فَلَعَنَ اللهُ أُمَّةً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1E0A9-CCD8-55B8-08C5-7D61979619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Fa-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687AB-43FF-8F57-55E8-2A18369BE3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 may </a:t>
            </a:r>
            <a:r>
              <a:rPr lang="en-GB" dirty="0" err="1"/>
              <a:t>Allāh</a:t>
            </a:r>
            <a:r>
              <a:rPr lang="en-GB" dirty="0"/>
              <a:t> curse the nation</a:t>
            </a:r>
          </a:p>
        </p:txBody>
      </p:sp>
    </p:spTree>
    <p:extLst>
      <p:ext uri="{BB962C8B-B14F-4D97-AF65-F5344CB8AC3E}">
        <p14:creationId xmlns:p14="http://schemas.microsoft.com/office/powerpoint/2010/main" val="3233969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أَسَّسَتْ أَسَاسَ الظُّلْمِ وَالْجَوْرِ عَلَيْكُمْ أَهْلَ الْبَيْتِ،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assasat</a:t>
            </a:r>
            <a:r>
              <a:rPr lang="en-GB" dirty="0"/>
              <a:t> </a:t>
            </a:r>
            <a:r>
              <a:rPr lang="en-GB" dirty="0" err="1"/>
              <a:t>asās</a:t>
            </a:r>
            <a:r>
              <a:rPr lang="en-GB" dirty="0"/>
              <a:t> </a:t>
            </a:r>
            <a:r>
              <a:rPr lang="en-GB" dirty="0" err="1"/>
              <a:t>aẓ-ẓulmi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jawri</a:t>
            </a:r>
            <a:r>
              <a:rPr lang="en-GB" dirty="0"/>
              <a:t> </a:t>
            </a:r>
            <a:r>
              <a:rPr lang="en-GB" dirty="0" err="1"/>
              <a:t>ʿalaykum</a:t>
            </a:r>
            <a:r>
              <a:rPr lang="en-GB" dirty="0"/>
              <a:t> </a:t>
            </a:r>
            <a:r>
              <a:rPr lang="en-GB" dirty="0" err="1"/>
              <a:t>Ahl</a:t>
            </a:r>
            <a:r>
              <a:rPr lang="en-GB" dirty="0"/>
              <a:t> al-Bayt,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who laid the foundations of your oppression and persecution, O People of the House!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150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أُمَّةً دَفَعَتْكُمْ عَنْ مَقَامِكُمْ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dafaʿatkum</a:t>
            </a:r>
            <a:r>
              <a:rPr lang="en-GB" dirty="0"/>
              <a:t> 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maqāmikum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nation who drove you from your station</a:t>
            </a:r>
          </a:p>
        </p:txBody>
      </p:sp>
    </p:spTree>
    <p:extLst>
      <p:ext uri="{BB962C8B-B14F-4D97-AF65-F5344CB8AC3E}">
        <p14:creationId xmlns:p14="http://schemas.microsoft.com/office/powerpoint/2010/main" val="1832122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وَأَزَالَتْكُمْ عَنْ مَرَاتِبِكُمُ الَّتِي رَتَّبَكُمُ اللهُ فِيهَا،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azālatkum</a:t>
            </a:r>
            <a:r>
              <a:rPr lang="en-GB" dirty="0"/>
              <a:t> 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marātibikum</a:t>
            </a:r>
            <a:r>
              <a:rPr lang="en-GB" dirty="0"/>
              <a:t> </a:t>
            </a:r>
            <a:r>
              <a:rPr lang="en-GB" dirty="0" err="1"/>
              <a:t>ullatī</a:t>
            </a:r>
            <a:r>
              <a:rPr lang="en-GB" dirty="0"/>
              <a:t> </a:t>
            </a:r>
            <a:r>
              <a:rPr lang="en-GB" dirty="0" err="1"/>
              <a:t>rattabakum</a:t>
            </a:r>
            <a:r>
              <a:rPr lang="en-GB" dirty="0"/>
              <a:t> </a:t>
            </a:r>
            <a:r>
              <a:rPr lang="en-GB" dirty="0" err="1"/>
              <a:t>Ullāhu</a:t>
            </a:r>
            <a:r>
              <a:rPr lang="en-GB" dirty="0"/>
              <a:t> </a:t>
            </a:r>
            <a:r>
              <a:rPr lang="en-GB" dirty="0" err="1"/>
              <a:t>fīhā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brought you down from the ranks to which </a:t>
            </a:r>
            <a:r>
              <a:rPr lang="en-GB" dirty="0" err="1"/>
              <a:t>Allāh</a:t>
            </a:r>
            <a:r>
              <a:rPr lang="en-GB" dirty="0"/>
              <a:t> had assigned you!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59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أُمَّةً قَتَلَتْكُمْ،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qatalatkum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nation who killed you,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84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وَلَعَنَ اللهُ الْمُمَهِّدِينَ لَهُمْ </a:t>
            </a:r>
            <a:br>
              <a:rPr lang="en-GB" dirty="0"/>
            </a:br>
            <a:r>
              <a:rPr lang="ar-SA" dirty="0"/>
              <a:t>بِالتَّمْكِيْنِ مِنْ قِتَالِكُمْ،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</a:t>
            </a:r>
            <a:r>
              <a:rPr lang="en-GB" dirty="0"/>
              <a:t> </a:t>
            </a:r>
            <a:r>
              <a:rPr lang="en-GB" dirty="0" err="1"/>
              <a:t>ul-mumahhidīna</a:t>
            </a:r>
            <a:r>
              <a:rPr lang="en-GB" dirty="0"/>
              <a:t> </a:t>
            </a:r>
            <a:r>
              <a:rPr lang="en-GB" dirty="0" err="1"/>
              <a:t>lahum</a:t>
            </a:r>
            <a:r>
              <a:rPr lang="en-GB" dirty="0"/>
              <a:t> bi-t-</a:t>
            </a:r>
            <a:r>
              <a:rPr lang="en-GB" dirty="0" err="1"/>
              <a:t>tamkīni</a:t>
            </a:r>
            <a:r>
              <a:rPr lang="en-GB" dirty="0"/>
              <a:t> min </a:t>
            </a:r>
            <a:r>
              <a:rPr lang="en-GB" dirty="0" err="1"/>
              <a:t>qitālikum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those who paved the way for them and made it possible to fight you!</a:t>
            </a:r>
          </a:p>
        </p:txBody>
      </p:sp>
    </p:spTree>
    <p:extLst>
      <p:ext uri="{BB962C8B-B14F-4D97-AF65-F5344CB8AC3E}">
        <p14:creationId xmlns:p14="http://schemas.microsoft.com/office/powerpoint/2010/main" val="1417847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9F00-E99A-45B0-3088-E851E819CB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بَرِئْتُ إِلَى اللهِ وَإِلَيْكُمْ مِنْهُمْ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F02F0-4E99-6ECF-7010-455D31FC5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Bariʾtu</a:t>
            </a:r>
            <a:r>
              <a:rPr lang="en-GB" dirty="0"/>
              <a:t> il-</a:t>
            </a:r>
            <a:r>
              <a:rPr lang="en-GB" dirty="0" err="1"/>
              <a:t>Allāh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ilaykum</a:t>
            </a:r>
            <a:r>
              <a:rPr lang="en-GB" dirty="0"/>
              <a:t> </a:t>
            </a:r>
            <a:r>
              <a:rPr lang="en-GB" dirty="0" err="1"/>
              <a:t>minhum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617A5-2E82-D145-EB2F-05DC446AE3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repudiate them to </a:t>
            </a:r>
            <a:r>
              <a:rPr lang="en-GB" dirty="0" err="1"/>
              <a:t>Allāh</a:t>
            </a:r>
            <a:r>
              <a:rPr lang="en-GB" dirty="0"/>
              <a:t> and to you,</a:t>
            </a:r>
          </a:p>
        </p:txBody>
      </p:sp>
    </p:spTree>
    <p:extLst>
      <p:ext uri="{BB962C8B-B14F-4D97-AF65-F5344CB8AC3E}">
        <p14:creationId xmlns:p14="http://schemas.microsoft.com/office/powerpoint/2010/main" val="3090233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وَمِنْ أَشْيَاعِهِمْ وَأَتْبَاعِهِمْ وَأَوْلِيَائِهِمْ.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min </a:t>
            </a:r>
            <a:r>
              <a:rPr lang="en-GB" dirty="0" err="1"/>
              <a:t>ashyāʿihim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atbāʿihim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awlyāʾihim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their supporters, their followers, and their allies.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38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يَا أَبَا عَبْدِ اللهِ إِنِّي سِلْمٌ لِمَنْ سَالَمَكُمْ،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ʿAbdillāhi</a:t>
            </a:r>
            <a:r>
              <a:rPr lang="en-GB" dirty="0"/>
              <a:t> </a:t>
            </a:r>
            <a:r>
              <a:rPr lang="en-GB" dirty="0" err="1"/>
              <a:t>innī</a:t>
            </a:r>
            <a:r>
              <a:rPr lang="en-GB" dirty="0"/>
              <a:t> </a:t>
            </a:r>
            <a:r>
              <a:rPr lang="en-GB" dirty="0" err="1"/>
              <a:t>silmun</a:t>
            </a:r>
            <a:r>
              <a:rPr lang="en-GB" dirty="0"/>
              <a:t> li-man </a:t>
            </a:r>
            <a:r>
              <a:rPr lang="en-GB" dirty="0" err="1"/>
              <a:t>sālamakum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, I am at peace with those who keep peace with you,</a:t>
            </a:r>
          </a:p>
        </p:txBody>
      </p:sp>
    </p:spTree>
    <p:extLst>
      <p:ext uri="{BB962C8B-B14F-4D97-AF65-F5344CB8AC3E}">
        <p14:creationId xmlns:p14="http://schemas.microsoft.com/office/powerpoint/2010/main" val="1981736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وَحَرْبٌ لِمَنْ حَارَبَكُمْ إِلَى يَوْمِ الْقِيَامَةِ،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ḥarbun</a:t>
            </a:r>
            <a:r>
              <a:rPr lang="en-GB" dirty="0"/>
              <a:t> li-man </a:t>
            </a:r>
            <a:r>
              <a:rPr lang="en-GB" dirty="0" err="1"/>
              <a:t>ḥārabakum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Yawm</a:t>
            </a:r>
            <a:r>
              <a:rPr lang="en-GB" dirty="0"/>
              <a:t> </a:t>
            </a:r>
            <a:r>
              <a:rPr lang="en-GB" dirty="0" err="1"/>
              <a:t>il-Qiyāma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I am at war with those who make war on you until the Judgement Day,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835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آلَ زِيَادٍ وَآلَ مَرْوَانَ،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āla</a:t>
            </a:r>
            <a:r>
              <a:rPr lang="en-GB" dirty="0"/>
              <a:t> </a:t>
            </a:r>
            <a:r>
              <a:rPr lang="en-GB" dirty="0" err="1"/>
              <a:t>Ziyādin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āla</a:t>
            </a:r>
            <a:r>
              <a:rPr lang="en-GB" dirty="0"/>
              <a:t> </a:t>
            </a:r>
            <a:r>
              <a:rPr lang="en-GB" dirty="0" err="1"/>
              <a:t>Marwān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houses of </a:t>
            </a:r>
            <a:r>
              <a:rPr lang="en-GB" dirty="0" err="1"/>
              <a:t>Ziyād</a:t>
            </a:r>
            <a:r>
              <a:rPr lang="en-GB" dirty="0"/>
              <a:t> and </a:t>
            </a:r>
            <a:r>
              <a:rPr lang="en-GB" dirty="0" err="1"/>
              <a:t>Marwān</a:t>
            </a:r>
            <a:r>
              <a:rPr lang="en-GB" dirty="0"/>
              <a:t>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897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بَنِي أُمَيَّةَ قَاطِبَةً،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Banī</a:t>
            </a:r>
            <a:r>
              <a:rPr lang="en-GB" dirty="0"/>
              <a:t> </a:t>
            </a:r>
            <a:r>
              <a:rPr lang="en-GB" dirty="0" err="1"/>
              <a:t>Umayyata</a:t>
            </a:r>
            <a:r>
              <a:rPr lang="en-GB" dirty="0"/>
              <a:t> </a:t>
            </a:r>
            <a:r>
              <a:rPr lang="en-GB" dirty="0" err="1"/>
              <a:t>qāṭiba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Umayyad clan altogether!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799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5435B-ADF1-76E3-8B4E-C0B41BC25D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وَلَعَنَ اللهُ ابْنَ مَرْجَانَةَ،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E9804F-3771-C547-1258-9F83690660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</a:t>
            </a:r>
            <a:r>
              <a:rPr lang="en-GB" dirty="0"/>
              <a:t> </a:t>
            </a:r>
            <a:r>
              <a:rPr lang="en-GB" dirty="0" err="1"/>
              <a:t>Ubna</a:t>
            </a:r>
            <a:r>
              <a:rPr lang="en-GB" dirty="0"/>
              <a:t> </a:t>
            </a:r>
            <a:r>
              <a:rPr lang="en-GB" dirty="0" err="1"/>
              <a:t>Marjāna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A35C5-0882-6FD8-C174-F55B76FAC9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Ibn </a:t>
            </a:r>
            <a:r>
              <a:rPr lang="en-GB" dirty="0" err="1"/>
              <a:t>Marjāna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953830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72F85-44DE-0FF9-27AA-07847FAD32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وَلَعَنَ اللهُ عُمَرَ بْنَ سَعْدٍ،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A813C6-DEC5-BCC2-2B8A-B1F012A14C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ʿUmar</a:t>
            </a:r>
            <a:r>
              <a:rPr lang="en-GB" dirty="0"/>
              <a:t> </a:t>
            </a:r>
            <a:r>
              <a:rPr lang="en-GB" dirty="0" err="1"/>
              <a:t>abna</a:t>
            </a:r>
            <a:r>
              <a:rPr lang="en-GB" dirty="0"/>
              <a:t> </a:t>
            </a:r>
            <a:r>
              <a:rPr lang="en-GB" dirty="0" err="1"/>
              <a:t>Saʿd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89B1B-8F73-A00D-11D7-5FEA0FB1D8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</a:t>
            </a:r>
            <a:r>
              <a:rPr lang="en-GB" dirty="0" err="1"/>
              <a:t>ʿUmar</a:t>
            </a:r>
            <a:r>
              <a:rPr lang="en-GB" dirty="0"/>
              <a:t> ibn </a:t>
            </a:r>
            <a:r>
              <a:rPr lang="en-GB" dirty="0" err="1"/>
              <a:t>Saʿd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555795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A5F0F-D8D1-B149-1BB3-93198F13C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وَلَعَنَ اللهُ شِمْرًا،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26436-FE14-300D-E7AC-A54001321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Shimrā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249F1-AD14-F6EB-C45A-C4E5507C19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</a:t>
            </a:r>
            <a:r>
              <a:rPr lang="en-GB" dirty="0" err="1"/>
              <a:t>Shimr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105821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وَلَعَنَ اللهُ أُمَّةً أَسْرَجَتْ وَأَلْجَمَتْ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laʿan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ummatan</a:t>
            </a:r>
            <a:r>
              <a:rPr lang="en-GB" dirty="0"/>
              <a:t> </a:t>
            </a:r>
            <a:r>
              <a:rPr lang="en-GB" dirty="0" err="1"/>
              <a:t>asrajat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aljamat</a:t>
            </a:r>
            <a:r>
              <a:rPr lang="en-GB" dirty="0"/>
              <a:t> 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may </a:t>
            </a:r>
            <a:r>
              <a:rPr lang="en-GB" dirty="0" err="1"/>
              <a:t>Allāh</a:t>
            </a:r>
            <a:r>
              <a:rPr lang="en-GB" dirty="0"/>
              <a:t> curse the nation that saddled and bridled their horses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99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76A74-5411-285B-0752-28394AE4C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وَتَنَقَّبَتْ لِقِتَالِكَ.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9A645-365C-066A-3A49-3D15E2301F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tanaqqabat</a:t>
            </a:r>
            <a:r>
              <a:rPr lang="en-GB" dirty="0"/>
              <a:t> li-</a:t>
            </a:r>
            <a:r>
              <a:rPr lang="en-GB" dirty="0" err="1"/>
              <a:t>qitālik</a:t>
            </a:r>
            <a:r>
              <a:rPr lang="en-GB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AFD13-1DFF-4A7C-2CD8-72DB814282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took up arms to fight you,</a:t>
            </a:r>
          </a:p>
        </p:txBody>
      </p:sp>
    </p:spTree>
    <p:extLst>
      <p:ext uri="{BB962C8B-B14F-4D97-AF65-F5344CB8AC3E}">
        <p14:creationId xmlns:p14="http://schemas.microsoft.com/office/powerpoint/2010/main" val="25635924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بِأَبِي أَنْتَ وَأُمِّي،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Bi-</a:t>
            </a:r>
            <a:r>
              <a:rPr lang="en-GB" dirty="0" err="1"/>
              <a:t>abi</a:t>
            </a:r>
            <a:r>
              <a:rPr lang="en-GB" dirty="0"/>
              <a:t> anta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ummī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May my father and my mother be your sacrifice!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09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لَقَدْ عَظُمَ مُصَابِي بِكَ،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Laqad</a:t>
            </a:r>
            <a:r>
              <a:rPr lang="en-GB" dirty="0"/>
              <a:t> </a:t>
            </a:r>
            <a:r>
              <a:rPr lang="en-GB" dirty="0" err="1"/>
              <a:t>ʿaẓuma</a:t>
            </a:r>
            <a:r>
              <a:rPr lang="en-GB" dirty="0"/>
              <a:t> </a:t>
            </a:r>
            <a:r>
              <a:rPr lang="en-GB" dirty="0" err="1"/>
              <a:t>muṣābī</a:t>
            </a:r>
            <a:r>
              <a:rPr lang="en-GB" dirty="0"/>
              <a:t> </a:t>
            </a:r>
            <a:r>
              <a:rPr lang="en-GB" dirty="0" err="1"/>
              <a:t>bik</a:t>
            </a:r>
            <a:r>
              <a:rPr lang="en-GB" dirty="0"/>
              <a:t>,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My grief for you has become unbearable,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93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فَأَسْأَلُ اللهَ الَّذِي أَكْرَمَ مَقَامَكَ وَأَكْرَمَنِي بِكَ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/>
              <a:t>Fa-</a:t>
            </a:r>
            <a:r>
              <a:rPr lang="en-GB" dirty="0" err="1"/>
              <a:t>asʾalu</a:t>
            </a:r>
            <a:r>
              <a:rPr lang="en-GB" dirty="0"/>
              <a:t>-</a:t>
            </a:r>
            <a:r>
              <a:rPr lang="en-GB" dirty="0" err="1"/>
              <a:t>llāha</a:t>
            </a:r>
            <a:r>
              <a:rPr lang="en-GB" dirty="0"/>
              <a:t>-l-</a:t>
            </a:r>
            <a:r>
              <a:rPr lang="en-GB" dirty="0" err="1"/>
              <a:t>ladhī</a:t>
            </a:r>
            <a:r>
              <a:rPr lang="en-GB" dirty="0"/>
              <a:t> </a:t>
            </a:r>
            <a:r>
              <a:rPr lang="en-GB" dirty="0" err="1"/>
              <a:t>akrama</a:t>
            </a:r>
            <a:r>
              <a:rPr lang="en-GB" dirty="0"/>
              <a:t> </a:t>
            </a:r>
            <a:r>
              <a:rPr lang="en-GB" dirty="0" err="1"/>
              <a:t>maqāmaka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akramanī</a:t>
            </a:r>
            <a:r>
              <a:rPr lang="en-GB" dirty="0"/>
              <a:t> </a:t>
            </a:r>
            <a:r>
              <a:rPr lang="en-GB" dirty="0" err="1"/>
              <a:t>bika</a:t>
            </a:r>
            <a:endParaRPr lang="en-GB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So I beseech </a:t>
            </a:r>
            <a:r>
              <a:rPr lang="en-GB" dirty="0" err="1"/>
              <a:t>Allāh</a:t>
            </a:r>
            <a:r>
              <a:rPr lang="en-GB" dirty="0"/>
              <a:t>, who ennobled your station and ennobled me through you,</a:t>
            </a:r>
          </a:p>
        </p:txBody>
      </p:sp>
    </p:spTree>
    <p:extLst>
      <p:ext uri="{BB962C8B-B14F-4D97-AF65-F5344CB8AC3E}">
        <p14:creationId xmlns:p14="http://schemas.microsoft.com/office/powerpoint/2010/main" val="31502429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أَنْ يَرْزُقَنِي طَلَبَ ثَارِكَ مَعَ إِمَامٍ مَنْصُورٍ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/>
              <a:t>an </a:t>
            </a:r>
            <a:r>
              <a:rPr lang="en-GB" dirty="0" err="1"/>
              <a:t>yarzuqanī</a:t>
            </a:r>
            <a:r>
              <a:rPr lang="en-GB" dirty="0"/>
              <a:t> </a:t>
            </a:r>
            <a:r>
              <a:rPr lang="en-GB" dirty="0" err="1"/>
              <a:t>ṭalaba</a:t>
            </a:r>
            <a:r>
              <a:rPr lang="en-GB" dirty="0"/>
              <a:t> </a:t>
            </a:r>
            <a:r>
              <a:rPr lang="en-GB" dirty="0" err="1"/>
              <a:t>thārika</a:t>
            </a:r>
            <a:r>
              <a:rPr lang="en-GB" dirty="0"/>
              <a:t> </a:t>
            </a:r>
            <a:r>
              <a:rPr lang="en-GB" dirty="0" err="1"/>
              <a:t>maʿa</a:t>
            </a:r>
            <a:r>
              <a:rPr lang="en-GB" dirty="0"/>
              <a:t> </a:t>
            </a:r>
            <a:r>
              <a:rPr lang="en-GB" dirty="0" err="1"/>
              <a:t>imāmin</a:t>
            </a:r>
            <a:r>
              <a:rPr lang="en-GB" dirty="0"/>
              <a:t> </a:t>
            </a:r>
            <a:r>
              <a:rPr lang="en-GB" dirty="0" err="1"/>
              <a:t>manṣūrin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to permit me to avenge you in the company of a divinely supported leader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49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مِنْ أَهْلِ بَيْتِ مُحَمَّدٍ صَلَّى اللهُ عَلَيْهِ وَآلِهِ.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/>
              <a:t>min </a:t>
            </a:r>
            <a:r>
              <a:rPr lang="en-GB" dirty="0" err="1"/>
              <a:t>ahli</a:t>
            </a:r>
            <a:r>
              <a:rPr lang="en-GB" dirty="0"/>
              <a:t> </a:t>
            </a:r>
            <a:r>
              <a:rPr lang="en-GB" dirty="0" err="1"/>
              <a:t>bayti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</a:t>
            </a:r>
            <a:r>
              <a:rPr lang="en-GB" dirty="0" err="1"/>
              <a:t>ṣall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ʿalayhi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ālih</a:t>
            </a:r>
            <a:r>
              <a:rPr lang="en-GB" dirty="0"/>
              <a:t>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from the Household of </a:t>
            </a:r>
            <a:r>
              <a:rPr lang="en-GB" dirty="0" err="1"/>
              <a:t>Muḥammad</a:t>
            </a:r>
            <a:r>
              <a:rPr lang="en-GB" dirty="0"/>
              <a:t>, may </a:t>
            </a:r>
            <a:r>
              <a:rPr lang="en-GB" dirty="0" err="1"/>
              <a:t>Allāh</a:t>
            </a:r>
            <a:r>
              <a:rPr lang="en-GB" dirty="0"/>
              <a:t> bless him and his family.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535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اجْعَلْنِي عِنْدَكَ وَجِيهًا بِالْحُسَيْنِ عَلَيْهِ السَّلَامُ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</a:t>
            </a:r>
            <a:r>
              <a:rPr lang="en-GB" dirty="0"/>
              <a:t> </a:t>
            </a:r>
            <a:r>
              <a:rPr lang="en-GB" dirty="0" err="1"/>
              <a:t>ajʿalnī</a:t>
            </a:r>
            <a:r>
              <a:rPr lang="en-GB" dirty="0"/>
              <a:t> </a:t>
            </a:r>
            <a:r>
              <a:rPr lang="en-GB" dirty="0" err="1"/>
              <a:t>ʿindaka</a:t>
            </a:r>
            <a:r>
              <a:rPr lang="en-GB" dirty="0"/>
              <a:t> </a:t>
            </a:r>
            <a:r>
              <a:rPr lang="en-GB" dirty="0" err="1"/>
              <a:t>wajīhan</a:t>
            </a:r>
            <a:r>
              <a:rPr lang="en-GB" dirty="0"/>
              <a:t> bi-l-</a:t>
            </a:r>
            <a:r>
              <a:rPr lang="en-GB" dirty="0" err="1"/>
              <a:t>Ḥusayni</a:t>
            </a:r>
            <a:r>
              <a:rPr lang="en-GB" dirty="0"/>
              <a:t> </a:t>
            </a:r>
            <a:r>
              <a:rPr lang="en-GB" dirty="0" err="1"/>
              <a:t>ʿalayh</a:t>
            </a:r>
            <a:r>
              <a:rPr lang="en-GB" dirty="0"/>
              <a:t> is-</a:t>
            </a:r>
            <a:r>
              <a:rPr lang="en-GB" dirty="0" err="1"/>
              <a:t>salāmu</a:t>
            </a:r>
            <a:r>
              <a:rPr lang="en-GB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make me eminent in your eyes through </a:t>
            </a:r>
            <a:r>
              <a:rPr lang="en-GB" dirty="0" err="1"/>
              <a:t>Ḥusayn</a:t>
            </a:r>
            <a:r>
              <a:rPr lang="en-GB" dirty="0"/>
              <a:t>, peace be upon him, </a:t>
            </a:r>
          </a:p>
        </p:txBody>
      </p:sp>
    </p:spTree>
    <p:extLst>
      <p:ext uri="{BB962C8B-B14F-4D97-AF65-F5344CB8AC3E}">
        <p14:creationId xmlns:p14="http://schemas.microsoft.com/office/powerpoint/2010/main" val="408090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2AC37-AF49-AAD8-9C05-31E35AD3B5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فِي الدُّنْيَا وَالْآخِرَةِ.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820C61-6FBB-5B1B-C960-0C6C385FC7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fi-d-</a:t>
            </a:r>
            <a:r>
              <a:rPr lang="en-GB" dirty="0" err="1"/>
              <a:t>dunyā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ākhira</a:t>
            </a:r>
            <a:r>
              <a:rPr lang="en-GB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175D0-F05D-BA80-2017-58423AF344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in this world and the next!</a:t>
            </a:r>
          </a:p>
        </p:txBody>
      </p:sp>
    </p:spTree>
    <p:extLst>
      <p:ext uri="{BB962C8B-B14F-4D97-AF65-F5344CB8AC3E}">
        <p14:creationId xmlns:p14="http://schemas.microsoft.com/office/powerpoint/2010/main" val="1374293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يَا أَبَا عَبْدِ اللهِ إِنِّي أَتَقَرَّبُ إِلَى اللهِ وَإِلَى رَسُولِهِ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</a:t>
            </a:r>
            <a:r>
              <a:rPr lang="en-GB" dirty="0"/>
              <a:t>, </a:t>
            </a:r>
            <a:r>
              <a:rPr lang="en-GB" dirty="0" err="1"/>
              <a:t>innī</a:t>
            </a:r>
            <a:r>
              <a:rPr lang="en-GB" dirty="0"/>
              <a:t> </a:t>
            </a:r>
            <a:r>
              <a:rPr lang="en-GB" dirty="0" err="1"/>
              <a:t>ataqarrabu</a:t>
            </a:r>
            <a:r>
              <a:rPr lang="en-GB" dirty="0"/>
              <a:t> </a:t>
            </a:r>
            <a:r>
              <a:rPr lang="en-GB" dirty="0" err="1"/>
              <a:t>il-Allāhi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Rasūlihi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! I seek nearness to </a:t>
            </a:r>
            <a:r>
              <a:rPr lang="en-GB" dirty="0" err="1"/>
              <a:t>Allāh</a:t>
            </a:r>
            <a:r>
              <a:rPr lang="en-GB" dirty="0"/>
              <a:t> and to His Messenger</a:t>
            </a:r>
          </a:p>
        </p:txBody>
      </p:sp>
    </p:spTree>
    <p:extLst>
      <p:ext uri="{BB962C8B-B14F-4D97-AF65-F5344CB8AC3E}">
        <p14:creationId xmlns:p14="http://schemas.microsoft.com/office/powerpoint/2010/main" val="3985904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وَإِلَى أَمِيْرِ الْمُؤْمِنِينَ وَإِلَى فَاطِمَةَ وَإِلَى الْحَسَنِ وَإِلَيْكَ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amīr</a:t>
            </a:r>
            <a:r>
              <a:rPr lang="en-GB" dirty="0"/>
              <a:t> </a:t>
            </a:r>
            <a:r>
              <a:rPr lang="en-GB" dirty="0" err="1"/>
              <a:t>il-muʾminīn</a:t>
            </a:r>
            <a:r>
              <a:rPr lang="en-GB" dirty="0"/>
              <a:t> </a:t>
            </a:r>
            <a:r>
              <a:rPr lang="en-GB" dirty="0" err="1"/>
              <a:t>awa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Fāṭimata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</a:t>
            </a:r>
            <a:r>
              <a:rPr lang="en-GB" dirty="0"/>
              <a:t>-al-</a:t>
            </a:r>
            <a:r>
              <a:rPr lang="en-GB" dirty="0" err="1"/>
              <a:t>Ḥasani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ilayka</a:t>
            </a:r>
            <a:r>
              <a:rPr lang="en-GB" dirty="0"/>
              <a:t>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to the Commander of the Faithful, and to </a:t>
            </a:r>
            <a:r>
              <a:rPr lang="en-GB" dirty="0" err="1"/>
              <a:t>Fāṭima</a:t>
            </a:r>
            <a:r>
              <a:rPr lang="en-GB" dirty="0"/>
              <a:t>, and to </a:t>
            </a:r>
            <a:r>
              <a:rPr lang="en-GB" dirty="0" err="1"/>
              <a:t>Ḥasan</a:t>
            </a:r>
            <a:r>
              <a:rPr lang="en-GB" dirty="0"/>
              <a:t>, and to you,</a:t>
            </a:r>
          </a:p>
        </p:txBody>
      </p:sp>
    </p:spTree>
    <p:extLst>
      <p:ext uri="{BB962C8B-B14F-4D97-AF65-F5344CB8AC3E}">
        <p14:creationId xmlns:p14="http://schemas.microsoft.com/office/powerpoint/2010/main" val="37617116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بِمُوَالَاتِكَ وَبِالْبَرَاءَةِ مِمَّنْ قَاتَلَكَ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bi-</a:t>
            </a:r>
            <a:r>
              <a:rPr lang="en-GB" dirty="0" err="1"/>
              <a:t>muwālātika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bi-l-</a:t>
            </a:r>
            <a:r>
              <a:rPr lang="en-GB" dirty="0" err="1"/>
              <a:t>barāʾati</a:t>
            </a:r>
            <a:r>
              <a:rPr lang="en-GB" dirty="0"/>
              <a:t> </a:t>
            </a:r>
            <a:r>
              <a:rPr lang="en-GB" dirty="0" err="1"/>
              <a:t>mimman</a:t>
            </a:r>
            <a:r>
              <a:rPr lang="en-GB" dirty="0"/>
              <a:t> </a:t>
            </a:r>
            <a:r>
              <a:rPr lang="en-GB" dirty="0" err="1"/>
              <a:t>qātalaka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Through my loyalty to you and by repudiating those who fought you </a:t>
            </a:r>
          </a:p>
        </p:txBody>
      </p:sp>
    </p:spTree>
    <p:extLst>
      <p:ext uri="{BB962C8B-B14F-4D97-AF65-F5344CB8AC3E}">
        <p14:creationId xmlns:p14="http://schemas.microsoft.com/office/powerpoint/2010/main" val="1294228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0B849-B341-D272-3738-5D13B62ED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وَنَصَبَ لَكَ الْحَرْبَ،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15FF0-8818-B6CC-4396-630DABF67C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naṣaba</a:t>
            </a:r>
            <a:r>
              <a:rPr lang="en-GB" dirty="0"/>
              <a:t> </a:t>
            </a:r>
            <a:r>
              <a:rPr lang="en-GB" dirty="0" err="1"/>
              <a:t>lak</a:t>
            </a:r>
            <a:r>
              <a:rPr lang="en-GB" dirty="0"/>
              <a:t> al-</a:t>
            </a:r>
            <a:r>
              <a:rPr lang="en-GB" dirty="0" err="1"/>
              <a:t>ḥarb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088AE-41D2-CB55-7E4A-B2EABD6E79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made war on you,</a:t>
            </a:r>
          </a:p>
        </p:txBody>
      </p:sp>
    </p:spTree>
    <p:extLst>
      <p:ext uri="{BB962C8B-B14F-4D97-AF65-F5344CB8AC3E}">
        <p14:creationId xmlns:p14="http://schemas.microsoft.com/office/powerpoint/2010/main" val="1962664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وَبِالبَرَاءَةِ مِمَّنْ أَسَّسَ أَسَاسَ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bi-l-</a:t>
            </a:r>
            <a:r>
              <a:rPr lang="en-GB" dirty="0" err="1"/>
              <a:t>barāʾati</a:t>
            </a:r>
            <a:r>
              <a:rPr lang="en-GB" dirty="0"/>
              <a:t> </a:t>
            </a:r>
            <a:r>
              <a:rPr lang="en-GB" dirty="0" err="1"/>
              <a:t>mimman</a:t>
            </a:r>
            <a:r>
              <a:rPr lang="en-GB" dirty="0"/>
              <a:t> </a:t>
            </a:r>
            <a:r>
              <a:rPr lang="en-GB" dirty="0" err="1"/>
              <a:t>assasa</a:t>
            </a:r>
            <a:r>
              <a:rPr lang="en-GB" dirty="0"/>
              <a:t> </a:t>
            </a:r>
            <a:r>
              <a:rPr lang="en-GB" dirty="0" err="1"/>
              <a:t>asās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by repudiating from those who laid the foundations </a:t>
            </a:r>
          </a:p>
        </p:txBody>
      </p:sp>
    </p:spTree>
    <p:extLst>
      <p:ext uri="{BB962C8B-B14F-4D97-AF65-F5344CB8AC3E}">
        <p14:creationId xmlns:p14="http://schemas.microsoft.com/office/powerpoint/2010/main" val="356092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94BC-98C7-5D00-4E5E-ED3EA60E6C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الظُّلْمِ وَالْجَوْرِ عَلَيْكُمْ،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A02301-E545-0E08-C456-D6175BA07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aẓ-ẓulmi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jawri</a:t>
            </a:r>
            <a:r>
              <a:rPr lang="en-GB" dirty="0"/>
              <a:t> </a:t>
            </a:r>
            <a:r>
              <a:rPr lang="en-GB" dirty="0" err="1"/>
              <a:t>ʿalaykum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CB484-6282-3D9D-6764-657D8F1B74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of your oppression and persecution.</a:t>
            </a:r>
          </a:p>
        </p:txBody>
      </p:sp>
    </p:spTree>
    <p:extLst>
      <p:ext uri="{BB962C8B-B14F-4D97-AF65-F5344CB8AC3E}">
        <p14:creationId xmlns:p14="http://schemas.microsoft.com/office/powerpoint/2010/main" val="2071193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وَأَبْرَأُ إِلَى اللهِ وَإِلَى رَسُولِهِ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abraʾu</a:t>
            </a:r>
            <a:r>
              <a:rPr lang="en-GB" dirty="0"/>
              <a:t> </a:t>
            </a:r>
            <a:r>
              <a:rPr lang="en-GB" dirty="0" err="1"/>
              <a:t>il-Allāhi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Rasūlihī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I repudiate, to </a:t>
            </a:r>
            <a:r>
              <a:rPr lang="en-GB" dirty="0" err="1"/>
              <a:t>Allāh</a:t>
            </a:r>
            <a:r>
              <a:rPr lang="en-GB" dirty="0"/>
              <a:t> and His Messenger,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79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E6A6A-C65F-4DB1-D038-8B6BB6E9D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مِمَّنْ أَسَّسَ أَسَاسَ ذَلِكَ،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1D05C-8531-086E-3562-E43ED6CE7B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mimman</a:t>
            </a:r>
            <a:r>
              <a:rPr lang="en-GB" dirty="0"/>
              <a:t> </a:t>
            </a:r>
            <a:r>
              <a:rPr lang="en-GB" dirty="0" err="1"/>
              <a:t>assasa</a:t>
            </a:r>
            <a:r>
              <a:rPr lang="en-GB" dirty="0"/>
              <a:t> </a:t>
            </a:r>
            <a:r>
              <a:rPr lang="en-GB" dirty="0" err="1"/>
              <a:t>asāsa</a:t>
            </a:r>
            <a:r>
              <a:rPr lang="en-GB" dirty="0"/>
              <a:t> </a:t>
            </a:r>
            <a:r>
              <a:rPr lang="en-GB" dirty="0" err="1"/>
              <a:t>dhālik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02BD0-F74D-7BA8-DB0A-7CB395D1C0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those who laid the foundations of that</a:t>
            </a:r>
          </a:p>
        </p:txBody>
      </p:sp>
    </p:spTree>
    <p:extLst>
      <p:ext uri="{BB962C8B-B14F-4D97-AF65-F5344CB8AC3E}">
        <p14:creationId xmlns:p14="http://schemas.microsoft.com/office/powerpoint/2010/main" val="3525181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768D-0866-2C93-107E-5D880251E7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وَبَنى عَلَيْهِ بُنْيَانَهُ،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83DDE-854B-369E-63ED-384E377BBA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banā</a:t>
            </a:r>
            <a:r>
              <a:rPr lang="en-GB" dirty="0"/>
              <a:t> </a:t>
            </a:r>
            <a:r>
              <a:rPr lang="en-GB" dirty="0" err="1"/>
              <a:t>ʿalayhi</a:t>
            </a:r>
            <a:r>
              <a:rPr lang="en-GB" dirty="0"/>
              <a:t> </a:t>
            </a:r>
            <a:r>
              <a:rPr lang="en-GB" dirty="0" err="1"/>
              <a:t>bunyānah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332AF-A7EF-F1E5-8E4C-D9BE68734B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built their edifice upon it</a:t>
            </a:r>
          </a:p>
        </p:txBody>
      </p:sp>
    </p:spTree>
    <p:extLst>
      <p:ext uri="{BB962C8B-B14F-4D97-AF65-F5344CB8AC3E}">
        <p14:creationId xmlns:p14="http://schemas.microsoft.com/office/powerpoint/2010/main" val="7810370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وَجَرَى فِي ظُلْمِهِ وَجَوْرِهِ عَلَيْكُمْ وَعَلَى أَشْيَاعِكُمْ.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jarā</a:t>
            </a:r>
            <a:r>
              <a:rPr lang="en-GB" dirty="0"/>
              <a:t> </a:t>
            </a:r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ẓulmihī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jawrihī</a:t>
            </a:r>
            <a:r>
              <a:rPr lang="en-GB" dirty="0"/>
              <a:t> </a:t>
            </a:r>
            <a:r>
              <a:rPr lang="en-GB" dirty="0" err="1"/>
              <a:t>ʿalaykum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ashyāʿikum</a:t>
            </a:r>
            <a:r>
              <a:rPr lang="en-GB" dirty="0"/>
              <a:t>.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continued in their oppression and persecution of you and your supporters.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016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3D06-0505-E76A-D91B-AFF2D31C62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بَرِئْتُ إِلَى اللهِ وَإِلَيْكُمْ مِنْهُمْ،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72538-F33F-4752-3678-A558830A5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Bariʾtu</a:t>
            </a:r>
            <a:r>
              <a:rPr lang="en-GB" dirty="0"/>
              <a:t> il-</a:t>
            </a:r>
            <a:r>
              <a:rPr lang="en-GB" dirty="0" err="1"/>
              <a:t>Allāh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ilaykum</a:t>
            </a:r>
            <a:r>
              <a:rPr lang="en-GB" dirty="0"/>
              <a:t> </a:t>
            </a:r>
            <a:r>
              <a:rPr lang="en-GB" dirty="0" err="1"/>
              <a:t>minhum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151D4-57D1-247F-37F5-F667190592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repudiate them to </a:t>
            </a:r>
            <a:r>
              <a:rPr lang="en-GB" dirty="0" err="1"/>
              <a:t>Allāh</a:t>
            </a:r>
            <a:r>
              <a:rPr lang="en-GB" dirty="0"/>
              <a:t> and to you</a:t>
            </a:r>
          </a:p>
        </p:txBody>
      </p:sp>
    </p:spTree>
    <p:extLst>
      <p:ext uri="{BB962C8B-B14F-4D97-AF65-F5344CB8AC3E}">
        <p14:creationId xmlns:p14="http://schemas.microsoft.com/office/powerpoint/2010/main" val="42225290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وَأَتَقَرَّبُ إِلَى اللهِ ثُمَّ إِلَيْكُمْ بِمُوَالَاتِكُمْ،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ataqarrabu</a:t>
            </a:r>
            <a:r>
              <a:rPr lang="en-GB" dirty="0"/>
              <a:t> </a:t>
            </a:r>
            <a:r>
              <a:rPr lang="en-GB" dirty="0" err="1"/>
              <a:t>il-Allāh</a:t>
            </a:r>
            <a:r>
              <a:rPr lang="en-GB" dirty="0"/>
              <a:t> </a:t>
            </a:r>
            <a:r>
              <a:rPr lang="en-GB" dirty="0" err="1"/>
              <a:t>thumma</a:t>
            </a:r>
            <a:r>
              <a:rPr lang="en-GB" dirty="0"/>
              <a:t> </a:t>
            </a:r>
            <a:r>
              <a:rPr lang="en-GB" dirty="0" err="1"/>
              <a:t>ilaykum</a:t>
            </a:r>
            <a:r>
              <a:rPr lang="en-GB" dirty="0"/>
              <a:t> bi-</a:t>
            </a:r>
            <a:r>
              <a:rPr lang="en-GB" dirty="0" err="1"/>
              <a:t>muwālātikum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I seek nearness to </a:t>
            </a:r>
            <a:r>
              <a:rPr lang="en-GB" dirty="0" err="1"/>
              <a:t>Allāh</a:t>
            </a:r>
            <a:r>
              <a:rPr lang="en-GB" dirty="0"/>
              <a:t> and to you through loyalty to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09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BC579-B7A7-9E13-1F21-030F77768A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وَمُوَالَاةِ وَلِيِّكُمْ،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AE5D3-C52C-C6F9-11D5-8FC85090E6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muwālāti</a:t>
            </a:r>
            <a:r>
              <a:rPr lang="en-GB" dirty="0"/>
              <a:t> </a:t>
            </a:r>
            <a:r>
              <a:rPr lang="en-GB" dirty="0" err="1"/>
              <a:t>walīyyikum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9B8CB-1C6D-160A-EE47-F4D1820E8B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fidelity to your allies</a:t>
            </a:r>
          </a:p>
        </p:txBody>
      </p:sp>
    </p:spTree>
    <p:extLst>
      <p:ext uri="{BB962C8B-B14F-4D97-AF65-F5344CB8AC3E}">
        <p14:creationId xmlns:p14="http://schemas.microsoft.com/office/powerpoint/2010/main" val="21971019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وَالْبَرَاءَةِ مِنْ أَعْدَائِكُمْ وَالنَّاصِبِينَ لَكُمْ الْحَرْبَ،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barāʾati</a:t>
            </a:r>
            <a:r>
              <a:rPr lang="en-GB" dirty="0"/>
              <a:t> min </a:t>
            </a:r>
            <a:r>
              <a:rPr lang="en-GB" dirty="0" err="1"/>
              <a:t>aʿdāʾikum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-n-</a:t>
            </a:r>
            <a:r>
              <a:rPr lang="en-GB" dirty="0" err="1"/>
              <a:t>nāṣibīna</a:t>
            </a:r>
            <a:r>
              <a:rPr lang="en-GB" dirty="0"/>
              <a:t> </a:t>
            </a:r>
            <a:r>
              <a:rPr lang="en-GB" dirty="0" err="1"/>
              <a:t>lakum</a:t>
            </a:r>
            <a:r>
              <a:rPr lang="en-GB" dirty="0"/>
              <a:t> </a:t>
            </a:r>
            <a:r>
              <a:rPr lang="en-GB" dirty="0" err="1"/>
              <a:t>ul-ḥarb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through disassociating from your enemies and those who make war on you,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001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.</a:t>
            </a:r>
            <a:r>
              <a:rPr lang="ar-SA" dirty="0"/>
              <a:t>وَبِالْبَرَاءَةِ مِنْ أَشْيَاعِهِمْ وَأَتْبَاعِهِمْ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barāʾati</a:t>
            </a:r>
            <a:r>
              <a:rPr lang="en-GB" dirty="0"/>
              <a:t> min </a:t>
            </a:r>
            <a:r>
              <a:rPr lang="en-GB" dirty="0" err="1"/>
              <a:t>ashyāʿihim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atbāʿihim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by disassociating from their followers and supporters.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371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إِنِّي سِلْمٌ لِمَنْ سَالَمَكُمْ،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Innī</a:t>
            </a:r>
            <a:r>
              <a:rPr lang="en-GB" dirty="0"/>
              <a:t> </a:t>
            </a:r>
            <a:r>
              <a:rPr lang="en-GB" dirty="0" err="1"/>
              <a:t>simun</a:t>
            </a:r>
            <a:r>
              <a:rPr lang="en-GB" dirty="0"/>
              <a:t> </a:t>
            </a:r>
            <a:r>
              <a:rPr lang="en-GB" dirty="0" err="1"/>
              <a:t>liman</a:t>
            </a:r>
            <a:r>
              <a:rPr lang="en-GB" dirty="0"/>
              <a:t> </a:t>
            </a:r>
            <a:r>
              <a:rPr lang="en-GB" dirty="0" err="1"/>
              <a:t>sālamakum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am at peace with whoever keeps peace with you,</a:t>
            </a:r>
          </a:p>
        </p:txBody>
      </p:sp>
    </p:spTree>
    <p:extLst>
      <p:ext uri="{BB962C8B-B14F-4D97-AF65-F5344CB8AC3E}">
        <p14:creationId xmlns:p14="http://schemas.microsoft.com/office/powerpoint/2010/main" val="42030977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وَحَرْبٌ لِمَنْ حَارَبَكُمْ،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ḥarbun</a:t>
            </a:r>
            <a:r>
              <a:rPr lang="en-GB" dirty="0"/>
              <a:t> </a:t>
            </a:r>
            <a:r>
              <a:rPr lang="en-GB" dirty="0" err="1"/>
              <a:t>liman</a:t>
            </a:r>
            <a:r>
              <a:rPr lang="en-GB" dirty="0"/>
              <a:t> </a:t>
            </a:r>
            <a:r>
              <a:rPr lang="en-GB" dirty="0" err="1"/>
              <a:t>ḥārabakum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I am at war with whoever makes war on you,</a:t>
            </a:r>
          </a:p>
        </p:txBody>
      </p:sp>
    </p:spTree>
    <p:extLst>
      <p:ext uri="{BB962C8B-B14F-4D97-AF65-F5344CB8AC3E}">
        <p14:creationId xmlns:p14="http://schemas.microsoft.com/office/powerpoint/2010/main" val="37608996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0913F-19D4-95B9-6787-75AA046F98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وَوَلِيُّ لِمَنْ وَالَاكُمْ،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4C1998-D0FD-C4E3-1910-76D1384F14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waliyyu</a:t>
            </a:r>
            <a:r>
              <a:rPr lang="en-GB" dirty="0"/>
              <a:t> </a:t>
            </a:r>
            <a:r>
              <a:rPr lang="en-GB" dirty="0" err="1"/>
              <a:t>liman</a:t>
            </a:r>
            <a:r>
              <a:rPr lang="en-GB" dirty="0"/>
              <a:t> </a:t>
            </a:r>
            <a:r>
              <a:rPr lang="en-GB" dirty="0" err="1"/>
              <a:t>wālākum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04BFA-9EEF-BBC6-1BA7-48FF4532A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am an ally of your ally</a:t>
            </a:r>
          </a:p>
        </p:txBody>
      </p:sp>
    </p:spTree>
    <p:extLst>
      <p:ext uri="{BB962C8B-B14F-4D97-AF65-F5344CB8AC3E}">
        <p14:creationId xmlns:p14="http://schemas.microsoft.com/office/powerpoint/2010/main" val="2857264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DA7BA-EFFB-C68B-9708-AAE0EF9E0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وَعَدُوٌ لِمَنْ عَادَاكُمْ،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0FFA8-25B9-742A-2741-4F2637A76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ʿaduwwun</a:t>
            </a:r>
            <a:r>
              <a:rPr lang="en-GB" dirty="0"/>
              <a:t> </a:t>
            </a:r>
            <a:r>
              <a:rPr lang="en-GB" dirty="0" err="1"/>
              <a:t>liman</a:t>
            </a:r>
            <a:r>
              <a:rPr lang="en-GB" dirty="0"/>
              <a:t> </a:t>
            </a:r>
            <a:r>
              <a:rPr lang="en-GB" dirty="0" err="1"/>
              <a:t>ʿādākum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9FC8D-5B01-75CE-707F-670449DCA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an enemy of your enemy</a:t>
            </a:r>
          </a:p>
        </p:txBody>
      </p:sp>
    </p:spTree>
    <p:extLst>
      <p:ext uri="{BB962C8B-B14F-4D97-AF65-F5344CB8AC3E}">
        <p14:creationId xmlns:p14="http://schemas.microsoft.com/office/powerpoint/2010/main" val="21109437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فَأَسْأَلُ اللهَ الَّذِي أَكْرَمَنِي بِمَعْرِفَتِكُمْ،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Fa-</a:t>
            </a:r>
            <a:r>
              <a:rPr lang="en-GB" dirty="0" err="1"/>
              <a:t>asʾal</a:t>
            </a:r>
            <a:r>
              <a:rPr lang="en-GB" dirty="0"/>
              <a:t> </a:t>
            </a:r>
            <a:r>
              <a:rPr lang="en-GB" dirty="0" err="1"/>
              <a:t>Ullāh</a:t>
            </a:r>
            <a:r>
              <a:rPr lang="en-GB" dirty="0"/>
              <a:t> al-</a:t>
            </a:r>
            <a:r>
              <a:rPr lang="en-GB" dirty="0" err="1"/>
              <a:t>ladhī</a:t>
            </a:r>
            <a:r>
              <a:rPr lang="en-GB" dirty="0"/>
              <a:t> </a:t>
            </a:r>
            <a:r>
              <a:rPr lang="en-GB" dirty="0" err="1"/>
              <a:t>akramanī</a:t>
            </a:r>
            <a:r>
              <a:rPr lang="en-GB" dirty="0"/>
              <a:t> bi-</a:t>
            </a:r>
            <a:r>
              <a:rPr lang="en-GB" dirty="0" err="1"/>
              <a:t>maʿrifatikum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 I beseech </a:t>
            </a:r>
            <a:r>
              <a:rPr lang="en-GB" dirty="0" err="1"/>
              <a:t>Allāh</a:t>
            </a:r>
            <a:r>
              <a:rPr lang="en-GB" dirty="0"/>
              <a:t>, who ennobled me through knowing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6689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AA2CF-B2D9-577C-CB5D-291CC61852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وَمَعْرِفَةِ أَوْلِيَائِكُمْ،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354D5-1CC9-A23B-0962-F4587262E7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maʿrifati</a:t>
            </a:r>
            <a:r>
              <a:rPr lang="en-GB" dirty="0"/>
              <a:t> </a:t>
            </a:r>
            <a:r>
              <a:rPr lang="en-GB" dirty="0" err="1"/>
              <a:t>awliyāʾikum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930B7-1BCA-3E3C-2687-F912540764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knowing your allies</a:t>
            </a:r>
          </a:p>
        </p:txBody>
      </p:sp>
    </p:spTree>
    <p:extLst>
      <p:ext uri="{BB962C8B-B14F-4D97-AF65-F5344CB8AC3E}">
        <p14:creationId xmlns:p14="http://schemas.microsoft.com/office/powerpoint/2010/main" val="25600657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وَرَزَقَنِي الْبَرَاءَةَ مِنْ أَعْدَائِكُمْ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razaqan</a:t>
            </a:r>
            <a:r>
              <a:rPr lang="en-GB" dirty="0"/>
              <a:t> </a:t>
            </a:r>
            <a:r>
              <a:rPr lang="en-GB" dirty="0" err="1"/>
              <a:t>il-barāʾata</a:t>
            </a:r>
            <a:r>
              <a:rPr lang="en-GB" dirty="0"/>
              <a:t> min </a:t>
            </a:r>
            <a:r>
              <a:rPr lang="en-GB" dirty="0" err="1"/>
              <a:t>aʿdāʾikum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nurtured me with disassociation from your enemies,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8481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أَنْ يَجْعَلَنِي مَعَكُمْ فِي الدُّنْيَا وَالْآخِرَةِ،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 </a:t>
            </a:r>
            <a:r>
              <a:rPr lang="en-GB" dirty="0" err="1"/>
              <a:t>yajʿalanī</a:t>
            </a:r>
            <a:r>
              <a:rPr lang="en-GB" dirty="0"/>
              <a:t> </a:t>
            </a:r>
            <a:r>
              <a:rPr lang="en-GB" dirty="0" err="1"/>
              <a:t>maʿakum</a:t>
            </a:r>
            <a:r>
              <a:rPr lang="en-GB" dirty="0"/>
              <a:t> fi-d-</a:t>
            </a:r>
            <a:r>
              <a:rPr lang="en-GB" dirty="0" err="1"/>
              <a:t>dunyā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ākhira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 keep me with you in this world and the next,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02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وَأَنْ يُثَبِّتَ لِي عِنْدَكُمْ قَدَمَ صِدْقٍ فِي الدُّنْيَا وَالْآخِرَةِ،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ay-</a:t>
            </a:r>
            <a:r>
              <a:rPr lang="en-GB" dirty="0" err="1"/>
              <a:t>yuthabbita</a:t>
            </a:r>
            <a:r>
              <a:rPr lang="en-GB" dirty="0"/>
              <a:t> </a:t>
            </a:r>
            <a:r>
              <a:rPr lang="en-GB" dirty="0" err="1"/>
              <a:t>lī</a:t>
            </a:r>
            <a:r>
              <a:rPr lang="en-GB" dirty="0"/>
              <a:t> </a:t>
            </a:r>
            <a:r>
              <a:rPr lang="en-GB" dirty="0" err="1"/>
              <a:t>ʿindakum</a:t>
            </a:r>
            <a:r>
              <a:rPr lang="en-GB" dirty="0"/>
              <a:t> </a:t>
            </a:r>
            <a:r>
              <a:rPr lang="en-GB" dirty="0" err="1"/>
              <a:t>qadama</a:t>
            </a:r>
            <a:r>
              <a:rPr lang="en-GB" dirty="0"/>
              <a:t> </a:t>
            </a:r>
            <a:r>
              <a:rPr lang="en-GB" dirty="0" err="1"/>
              <a:t>ṣidqin</a:t>
            </a:r>
            <a:r>
              <a:rPr lang="en-GB" dirty="0"/>
              <a:t> fi-d-</a:t>
            </a:r>
            <a:r>
              <a:rPr lang="en-GB" dirty="0" err="1"/>
              <a:t>dunyā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ākhira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to steady me in a true stance with you in this world and the next,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378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وَأَسْأَلُهُ أَنْ يُبَلِّغَنِي الْمَقَامَ الْمَحْمُوْدَ لَكُمْ عِنْدَ اللهِ،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asʾaluhū</a:t>
            </a:r>
            <a:r>
              <a:rPr lang="en-GB" dirty="0"/>
              <a:t> ay-</a:t>
            </a:r>
            <a:r>
              <a:rPr lang="en-GB" dirty="0" err="1"/>
              <a:t>yuballighan</a:t>
            </a:r>
            <a:r>
              <a:rPr lang="en-GB" dirty="0"/>
              <a:t> </a:t>
            </a:r>
            <a:r>
              <a:rPr lang="en-GB" dirty="0" err="1"/>
              <a:t>il-maqām</a:t>
            </a:r>
            <a:r>
              <a:rPr lang="en-GB" dirty="0"/>
              <a:t> al-</a:t>
            </a:r>
            <a:r>
              <a:rPr lang="en-GB" dirty="0" err="1"/>
              <a:t>maḥmūda</a:t>
            </a:r>
            <a:r>
              <a:rPr lang="en-GB" dirty="0"/>
              <a:t> </a:t>
            </a:r>
            <a:r>
              <a:rPr lang="en-GB" dirty="0" err="1"/>
              <a:t>lakum</a:t>
            </a:r>
            <a:r>
              <a:rPr lang="en-GB" dirty="0"/>
              <a:t> </a:t>
            </a:r>
            <a:r>
              <a:rPr lang="en-GB" dirty="0" err="1"/>
              <a:t>ʿind</a:t>
            </a:r>
            <a:r>
              <a:rPr lang="en-GB" dirty="0"/>
              <a:t> </a:t>
            </a:r>
            <a:r>
              <a:rPr lang="en-GB" dirty="0" err="1"/>
              <a:t>Allāh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I beseech Him to let me reach the praiseworthy status you have with </a:t>
            </a:r>
            <a:r>
              <a:rPr lang="en-GB" dirty="0" err="1"/>
              <a:t>Allāh</a:t>
            </a:r>
            <a:r>
              <a:rPr lang="en-GB" dirty="0"/>
              <a:t>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121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وَأَنْ يَرْزُقَنِي طَلَبَ ثَارِي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ay-</a:t>
            </a:r>
            <a:r>
              <a:rPr lang="en-GB" dirty="0" err="1"/>
              <a:t>yarzuqanī</a:t>
            </a:r>
            <a:r>
              <a:rPr lang="en-GB" dirty="0"/>
              <a:t> </a:t>
            </a:r>
            <a:r>
              <a:rPr lang="en-GB" dirty="0" err="1"/>
              <a:t>ṭalaba</a:t>
            </a:r>
            <a:r>
              <a:rPr lang="en-GB" dirty="0"/>
              <a:t> </a:t>
            </a:r>
            <a:r>
              <a:rPr lang="en-GB" dirty="0" err="1"/>
              <a:t>thārī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to grant me my request for vengeance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0422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مَعَ إِمَامِ هُدًى ظَاهِرٍ نَاطِقٍ بِالْحَقِّ مِنْكُمْ،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maʿa</a:t>
            </a:r>
            <a:r>
              <a:rPr lang="en-GB" dirty="0"/>
              <a:t> </a:t>
            </a:r>
            <a:r>
              <a:rPr lang="en-GB" dirty="0" err="1"/>
              <a:t>imāmi</a:t>
            </a:r>
            <a:r>
              <a:rPr lang="en-GB" dirty="0"/>
              <a:t> </a:t>
            </a:r>
            <a:r>
              <a:rPr lang="en-GB" dirty="0" err="1"/>
              <a:t>hudan</a:t>
            </a:r>
            <a:r>
              <a:rPr lang="en-GB" dirty="0"/>
              <a:t> </a:t>
            </a:r>
            <a:r>
              <a:rPr lang="en-GB" dirty="0" err="1"/>
              <a:t>ẓāhirim</a:t>
            </a:r>
            <a:r>
              <a:rPr lang="en-GB" dirty="0"/>
              <a:t> </a:t>
            </a:r>
            <a:r>
              <a:rPr lang="en-GB" dirty="0" err="1"/>
              <a:t>nāṭiqin</a:t>
            </a:r>
            <a:r>
              <a:rPr lang="en-GB" dirty="0"/>
              <a:t> bi-l-</a:t>
            </a:r>
            <a:r>
              <a:rPr lang="en-GB" dirty="0" err="1"/>
              <a:t>ḥaqqi</a:t>
            </a:r>
            <a:r>
              <a:rPr lang="en-GB" dirty="0"/>
              <a:t> </a:t>
            </a:r>
            <a:r>
              <a:rPr lang="en-GB" dirty="0" err="1"/>
              <a:t>minkum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With a rightly-guided, manifest leader from you who proclaims the truth.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697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وَأَسْأَلُ اللهَ بِحَقِّكُمْ وَبِالشَّأْنِ الَّذِي لَكُمْ عِنْدَهُ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asʾal</a:t>
            </a:r>
            <a:r>
              <a:rPr lang="en-GB" dirty="0"/>
              <a:t> </a:t>
            </a:r>
            <a:r>
              <a:rPr lang="en-GB" dirty="0" err="1"/>
              <a:t>Ullāha</a:t>
            </a:r>
            <a:r>
              <a:rPr lang="en-GB" dirty="0"/>
              <a:t> bi-</a:t>
            </a:r>
            <a:r>
              <a:rPr lang="en-GB" dirty="0" err="1"/>
              <a:t>ḥaqqikum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bi-</a:t>
            </a:r>
            <a:r>
              <a:rPr lang="en-GB" dirty="0" err="1"/>
              <a:t>sh</a:t>
            </a:r>
            <a:r>
              <a:rPr lang="en-GB" dirty="0"/>
              <a:t>-</a:t>
            </a:r>
            <a:r>
              <a:rPr lang="en-GB" dirty="0" err="1"/>
              <a:t>shaʾn</a:t>
            </a:r>
            <a:r>
              <a:rPr lang="en-GB" dirty="0"/>
              <a:t> </a:t>
            </a:r>
            <a:r>
              <a:rPr lang="en-GB" dirty="0" err="1"/>
              <a:t>il-ladhī</a:t>
            </a:r>
            <a:r>
              <a:rPr lang="en-GB" dirty="0"/>
              <a:t> </a:t>
            </a:r>
            <a:r>
              <a:rPr lang="en-GB" dirty="0" err="1"/>
              <a:t>lakum</a:t>
            </a:r>
            <a:r>
              <a:rPr lang="en-GB" dirty="0"/>
              <a:t> </a:t>
            </a:r>
            <a:r>
              <a:rPr lang="en-GB" dirty="0" err="1"/>
              <a:t>ʿindahu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I beseech </a:t>
            </a:r>
            <a:r>
              <a:rPr lang="en-GB" dirty="0" err="1"/>
              <a:t>Allāh</a:t>
            </a:r>
            <a:r>
              <a:rPr lang="en-GB" dirty="0"/>
              <a:t> by you</a:t>
            </a:r>
            <a:r>
              <a:rPr lang="ar-SA" dirty="0"/>
              <a:t> </a:t>
            </a:r>
            <a:r>
              <a:rPr lang="en-GB" dirty="0"/>
              <a:t>and by the esteem you enjoy with Him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590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أَنْ يُعْطِيَنِي بِمُصَابِي بِكُمْ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ay-</a:t>
            </a:r>
            <a:r>
              <a:rPr lang="en-GB" dirty="0" err="1"/>
              <a:t>yuʿṭīnī</a:t>
            </a:r>
            <a:r>
              <a:rPr lang="en-GB" dirty="0"/>
              <a:t> bi-</a:t>
            </a:r>
            <a:r>
              <a:rPr lang="en-GB" dirty="0" err="1"/>
              <a:t>muṣābī</a:t>
            </a:r>
            <a:r>
              <a:rPr lang="en-GB" dirty="0"/>
              <a:t> </a:t>
            </a:r>
            <a:r>
              <a:rPr lang="en-GB" dirty="0" err="1"/>
              <a:t>bikum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 recompense my grief for you </a:t>
            </a:r>
          </a:p>
        </p:txBody>
      </p:sp>
    </p:spTree>
    <p:extLst>
      <p:ext uri="{BB962C8B-B14F-4D97-AF65-F5344CB8AC3E}">
        <p14:creationId xmlns:p14="http://schemas.microsoft.com/office/powerpoint/2010/main" val="22464039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أَفْضَلَ مَا يُعْطِي مُصَابًا بِمُصِيبَتِهِ،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afḍala</a:t>
            </a:r>
            <a:r>
              <a:rPr lang="en-GB" dirty="0"/>
              <a:t> </a:t>
            </a:r>
            <a:r>
              <a:rPr lang="en-GB" dirty="0" err="1"/>
              <a:t>mā</a:t>
            </a:r>
            <a:r>
              <a:rPr lang="en-GB" dirty="0"/>
              <a:t> </a:t>
            </a:r>
            <a:r>
              <a:rPr lang="en-GB" dirty="0" err="1"/>
              <a:t>yuʿṭī</a:t>
            </a:r>
            <a:r>
              <a:rPr lang="en-GB" dirty="0"/>
              <a:t> </a:t>
            </a:r>
            <a:r>
              <a:rPr lang="en-GB" dirty="0" err="1"/>
              <a:t>muṣāban</a:t>
            </a:r>
            <a:r>
              <a:rPr lang="en-GB" dirty="0"/>
              <a:t> bi-</a:t>
            </a:r>
            <a:r>
              <a:rPr lang="en-GB" dirty="0" err="1"/>
              <a:t>muṣībatihī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with the best recompense granted to one who suffers misfortune,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1298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مُصِيْبَةً مَا أَعْظَمَهَا وَأَعْظَمَ رَزِيَّتَهَا فِي الْإِسْلَامِ،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Muṣībatan</a:t>
            </a:r>
            <a:r>
              <a:rPr lang="en-GB" dirty="0"/>
              <a:t> </a:t>
            </a:r>
            <a:r>
              <a:rPr lang="en-GB" dirty="0" err="1"/>
              <a:t>mā</a:t>
            </a:r>
            <a:r>
              <a:rPr lang="en-GB" dirty="0"/>
              <a:t> </a:t>
            </a:r>
            <a:r>
              <a:rPr lang="en-GB" dirty="0" err="1"/>
              <a:t>aʿẓamahā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aʿẓama</a:t>
            </a:r>
            <a:r>
              <a:rPr lang="en-GB" dirty="0"/>
              <a:t> </a:t>
            </a:r>
            <a:r>
              <a:rPr lang="en-GB" dirty="0" err="1"/>
              <a:t>razīyyatahā</a:t>
            </a:r>
            <a:r>
              <a:rPr lang="en-GB" dirty="0"/>
              <a:t> fi-l-</a:t>
            </a:r>
            <a:r>
              <a:rPr lang="en-GB" dirty="0" err="1"/>
              <a:t>Islām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 misfortune terrible beyond compare, its sorrow peerless in Islam,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0776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وَفِي جَمِيعِ السَّمَاوَاتِ وَالْأَرْضِ!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jamīʿ</a:t>
            </a:r>
            <a:r>
              <a:rPr lang="en-GB" dirty="0"/>
              <a:t> is-</a:t>
            </a:r>
            <a:r>
              <a:rPr lang="en-GB" dirty="0" err="1"/>
              <a:t>samāwāti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arḍ</a:t>
            </a:r>
            <a:r>
              <a:rPr lang="en-GB" dirty="0"/>
              <a:t>!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throughout the heavens and the earth!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6793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اجْعَلْنِي فِي مَقَامِي هَذَا مِمَّنْ تَنَالُهُ مِنْكَ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</a:t>
            </a:r>
            <a:r>
              <a:rPr lang="en-GB" dirty="0"/>
              <a:t> </a:t>
            </a:r>
            <a:r>
              <a:rPr lang="en-GB" dirty="0" err="1"/>
              <a:t>ajʿalnī</a:t>
            </a:r>
            <a:r>
              <a:rPr lang="en-GB" dirty="0"/>
              <a:t> </a:t>
            </a:r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maqāmī</a:t>
            </a:r>
            <a:r>
              <a:rPr lang="en-GB" dirty="0"/>
              <a:t> </a:t>
            </a:r>
            <a:r>
              <a:rPr lang="en-GB" dirty="0" err="1"/>
              <a:t>hādhā</a:t>
            </a:r>
            <a:r>
              <a:rPr lang="en-GB" dirty="0"/>
              <a:t> </a:t>
            </a:r>
            <a:r>
              <a:rPr lang="en-GB" dirty="0" err="1"/>
              <a:t>mimman</a:t>
            </a:r>
            <a:r>
              <a:rPr lang="en-GB" dirty="0"/>
              <a:t> </a:t>
            </a:r>
            <a:r>
              <a:rPr lang="en-GB" dirty="0" err="1"/>
              <a:t>tanāluhū</a:t>
            </a:r>
            <a:r>
              <a:rPr lang="en-GB" dirty="0"/>
              <a:t> </a:t>
            </a:r>
            <a:r>
              <a:rPr lang="en-GB" dirty="0" err="1"/>
              <a:t>minka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 as I stand here now, make me one of those who receives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4704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صَلَوَاتٌ وَرَحْمَةٌ وَمَغْفِرَةٌ.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ṣalawātun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raḥmatun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maghfira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Your blessings, mercy, and forgiveness.</a:t>
            </a:r>
          </a:p>
        </p:txBody>
      </p:sp>
    </p:spTree>
    <p:extLst>
      <p:ext uri="{BB962C8B-B14F-4D97-AF65-F5344CB8AC3E}">
        <p14:creationId xmlns:p14="http://schemas.microsoft.com/office/powerpoint/2010/main" val="390379543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اجْعَلْ مَحْيَايَ </a:t>
            </a:r>
            <a:br>
              <a:rPr lang="en-GB" dirty="0"/>
            </a:br>
            <a:r>
              <a:rPr lang="ar-SA" dirty="0"/>
              <a:t>مَحْيَا مُحَمَّدٍ وَآلِ مُحَمَّدٍ،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</a:t>
            </a:r>
            <a:r>
              <a:rPr lang="en-GB" dirty="0"/>
              <a:t> </a:t>
            </a:r>
            <a:r>
              <a:rPr lang="en-GB" dirty="0" err="1"/>
              <a:t>ajʿal</a:t>
            </a:r>
            <a:r>
              <a:rPr lang="en-GB" dirty="0"/>
              <a:t> </a:t>
            </a:r>
            <a:r>
              <a:rPr lang="en-GB" dirty="0" err="1"/>
              <a:t>maḥyāya</a:t>
            </a:r>
            <a:r>
              <a:rPr lang="en-GB" dirty="0"/>
              <a:t> </a:t>
            </a:r>
            <a:r>
              <a:rPr lang="en-GB" dirty="0" err="1"/>
              <a:t>maḥyā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</a:t>
            </a:r>
            <a:r>
              <a:rPr lang="en-GB" dirty="0"/>
              <a:t> </a:t>
            </a:r>
            <a:r>
              <a:rPr lang="en-GB" dirty="0" err="1"/>
              <a:t>Muḥammad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 let me live the life of </a:t>
            </a:r>
            <a:r>
              <a:rPr lang="en-GB" dirty="0" err="1"/>
              <a:t>Muḥammad</a:t>
            </a:r>
            <a:r>
              <a:rPr lang="en-GB" dirty="0"/>
              <a:t> and </a:t>
            </a:r>
            <a:r>
              <a:rPr lang="en-GB" dirty="0" err="1"/>
              <a:t>Muḥammad’s</a:t>
            </a:r>
            <a:r>
              <a:rPr lang="en-GB" dirty="0"/>
              <a:t> household,</a:t>
            </a:r>
          </a:p>
        </p:txBody>
      </p:sp>
    </p:spTree>
    <p:extLst>
      <p:ext uri="{BB962C8B-B14F-4D97-AF65-F5344CB8AC3E}">
        <p14:creationId xmlns:p14="http://schemas.microsoft.com/office/powerpoint/2010/main" val="27634449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وَمَمَاتِي مَمَاتَ مُحَمَّدٍ وَآلِ مُحَمَّدٍ.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mamātī</a:t>
            </a:r>
            <a:r>
              <a:rPr lang="en-GB" dirty="0"/>
              <a:t> </a:t>
            </a:r>
            <a:r>
              <a:rPr lang="en-GB" dirty="0" err="1"/>
              <a:t>mamāta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</a:t>
            </a:r>
            <a:r>
              <a:rPr lang="en-GB" dirty="0"/>
              <a:t> </a:t>
            </a:r>
            <a:r>
              <a:rPr lang="en-GB" dirty="0" err="1"/>
              <a:t>Muḥammad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let me die the death of </a:t>
            </a:r>
            <a:r>
              <a:rPr lang="en-GB" dirty="0" err="1"/>
              <a:t>Muḥammad</a:t>
            </a:r>
            <a:r>
              <a:rPr lang="en-GB" dirty="0"/>
              <a:t> and </a:t>
            </a:r>
            <a:r>
              <a:rPr lang="en-GB" dirty="0" err="1"/>
              <a:t>Muḥammad’s</a:t>
            </a:r>
            <a:r>
              <a:rPr lang="en-GB" dirty="0"/>
              <a:t> household!</a:t>
            </a:r>
          </a:p>
        </p:txBody>
      </p:sp>
    </p:spTree>
    <p:extLst>
      <p:ext uri="{BB962C8B-B14F-4D97-AF65-F5344CB8AC3E}">
        <p14:creationId xmlns:p14="http://schemas.microsoft.com/office/powerpoint/2010/main" val="6688920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إِنَّ هَذَا يَوْمٌ تَبَرَّكَتْ بِهِ </a:t>
            </a:r>
            <a:br>
              <a:rPr lang="en-GB" dirty="0"/>
            </a:br>
            <a:r>
              <a:rPr lang="ar-SA" dirty="0"/>
              <a:t>بَنُو أُمَيَّةَ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Allāhumma</a:t>
            </a:r>
            <a:r>
              <a:rPr lang="en-GB" dirty="0"/>
              <a:t> </a:t>
            </a:r>
            <a:r>
              <a:rPr lang="en-GB" dirty="0" err="1"/>
              <a:t>inna</a:t>
            </a:r>
            <a:r>
              <a:rPr lang="en-GB" dirty="0"/>
              <a:t> </a:t>
            </a:r>
            <a:r>
              <a:rPr lang="en-GB" dirty="0" err="1"/>
              <a:t>hādhā</a:t>
            </a:r>
            <a:r>
              <a:rPr lang="en-GB" dirty="0"/>
              <a:t> </a:t>
            </a:r>
            <a:r>
              <a:rPr lang="en-GB" dirty="0" err="1"/>
              <a:t>yawmun</a:t>
            </a:r>
            <a:r>
              <a:rPr lang="en-GB" dirty="0"/>
              <a:t> </a:t>
            </a:r>
            <a:r>
              <a:rPr lang="en-GB" dirty="0" err="1"/>
              <a:t>tabarrakat</a:t>
            </a:r>
            <a:r>
              <a:rPr lang="en-GB" dirty="0"/>
              <a:t> </a:t>
            </a:r>
            <a:r>
              <a:rPr lang="en-GB" dirty="0" err="1"/>
              <a:t>bihī</a:t>
            </a:r>
            <a:r>
              <a:rPr lang="en-GB" dirty="0"/>
              <a:t> </a:t>
            </a:r>
            <a:r>
              <a:rPr lang="en-GB" dirty="0" err="1"/>
              <a:t>Banū</a:t>
            </a:r>
            <a:r>
              <a:rPr lang="en-GB" dirty="0"/>
              <a:t> </a:t>
            </a:r>
            <a:r>
              <a:rPr lang="en-GB" dirty="0" err="1"/>
              <a:t>Umayyata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this is a day regarded as auspicious by the Umayyad clan,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10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وَابْنُ آكِلَةِ الْأَكْبَادِ،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wabnu</a:t>
            </a:r>
            <a:r>
              <a:rPr lang="en-GB" dirty="0"/>
              <a:t> </a:t>
            </a:r>
            <a:r>
              <a:rPr lang="en-GB" dirty="0" err="1"/>
              <a:t>Ākilat</a:t>
            </a:r>
            <a:r>
              <a:rPr lang="en-GB" dirty="0"/>
              <a:t> </a:t>
            </a:r>
            <a:r>
              <a:rPr lang="en-GB" dirty="0" err="1"/>
              <a:t>il-Akbād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by the son of the Eater of Livers,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6243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BAF98-9944-B135-B445-6620240AAA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اللَّعِيْنُ ابْنُ اللَّعِيْنِ عَلَى لِسَانِكَ وَلِسَانِ نَبِيِّكَ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43E89-FDF3-5C4B-06E4-55C699A6EC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/>
              <a:t>Al-</a:t>
            </a:r>
            <a:r>
              <a:rPr lang="en-GB" dirty="0" err="1"/>
              <a:t>laʿīn</a:t>
            </a:r>
            <a:r>
              <a:rPr lang="en-GB" dirty="0"/>
              <a:t> </a:t>
            </a:r>
            <a:r>
              <a:rPr lang="en-GB" dirty="0" err="1"/>
              <a:t>ubn</a:t>
            </a:r>
            <a:r>
              <a:rPr lang="en-GB" dirty="0"/>
              <a:t> </a:t>
            </a:r>
            <a:r>
              <a:rPr lang="en-GB" dirty="0" err="1"/>
              <a:t>ul-laʿīni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lisānika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lisāni</a:t>
            </a:r>
            <a:r>
              <a:rPr lang="en-GB" dirty="0"/>
              <a:t> </a:t>
            </a:r>
            <a:r>
              <a:rPr lang="en-GB" dirty="0" err="1"/>
              <a:t>nabīyyika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94A56-C2D3-A864-F653-0211BAA6B3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The cursed son of the one cursed by your words and the words of your Prophet</a:t>
            </a:r>
          </a:p>
        </p:txBody>
      </p:sp>
    </p:spTree>
    <p:extLst>
      <p:ext uri="{BB962C8B-B14F-4D97-AF65-F5344CB8AC3E}">
        <p14:creationId xmlns:p14="http://schemas.microsoft.com/office/powerpoint/2010/main" val="29473130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FC5E-B8CB-991E-2B29-06920CDB40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صَلَّى اللهُ عَلَيْهِ </a:t>
            </a:r>
            <a:r>
              <a:rPr lang="ar-SA" b="1" err="1"/>
              <a:t>وَآلِهِ</a:t>
            </a:r>
            <a:r>
              <a:rPr lang="ar-SA" b="1"/>
              <a:t>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5493D-9A43-809E-DF1E-92ABDDED36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ṣall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ʿalayhi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ālih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32C0D-315F-A2C4-8F78-DFCF349C7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(May </a:t>
            </a:r>
            <a:r>
              <a:rPr lang="en-GB" dirty="0" err="1"/>
              <a:t>Allāh</a:t>
            </a:r>
            <a:r>
              <a:rPr lang="en-GB" dirty="0"/>
              <a:t> bless him and his family),</a:t>
            </a:r>
          </a:p>
        </p:txBody>
      </p:sp>
    </p:spTree>
    <p:extLst>
      <p:ext uri="{BB962C8B-B14F-4D97-AF65-F5344CB8AC3E}">
        <p14:creationId xmlns:p14="http://schemas.microsoft.com/office/powerpoint/2010/main" val="33950646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فِي كُلِّ مَوْطِنٍ وَمَوْقِفٍ وَقَفَ فِيهِ نَبِيُّكَ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kulli</a:t>
            </a:r>
            <a:r>
              <a:rPr lang="en-GB" dirty="0"/>
              <a:t> </a:t>
            </a:r>
            <a:r>
              <a:rPr lang="en-GB" dirty="0" err="1"/>
              <a:t>mawṭinin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mawqifin</a:t>
            </a:r>
            <a:r>
              <a:rPr lang="en-GB" dirty="0"/>
              <a:t> </a:t>
            </a:r>
            <a:r>
              <a:rPr lang="en-GB" dirty="0" err="1"/>
              <a:t>waqafa</a:t>
            </a:r>
            <a:r>
              <a:rPr lang="en-GB" dirty="0"/>
              <a:t> </a:t>
            </a:r>
            <a:r>
              <a:rPr lang="en-GB" dirty="0" err="1"/>
              <a:t>fīhi</a:t>
            </a:r>
            <a:r>
              <a:rPr lang="en-GB" dirty="0"/>
              <a:t> </a:t>
            </a:r>
            <a:r>
              <a:rPr lang="en-GB" dirty="0" err="1"/>
              <a:t>nabīyyuka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On every occasion and in every situation Your Prophet encountered,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86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A782-8CE5-D2D9-39D2-671B10B39E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صَلَّى اللهُ عَلَيْهِ </a:t>
            </a:r>
            <a:r>
              <a:rPr lang="ar-SA" b="1" err="1"/>
              <a:t>وَآلِهِ</a:t>
            </a:r>
            <a:r>
              <a:rPr lang="ar-SA" b="1"/>
              <a:t>.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25CB48-2106-F5B1-79C5-7A8F96C162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ṣall</a:t>
            </a:r>
            <a:r>
              <a:rPr lang="en-GB" dirty="0"/>
              <a:t> </a:t>
            </a:r>
            <a:r>
              <a:rPr lang="en-GB" dirty="0" err="1"/>
              <a:t>Allāhu</a:t>
            </a:r>
            <a:r>
              <a:rPr lang="en-GB" dirty="0"/>
              <a:t> </a:t>
            </a:r>
            <a:r>
              <a:rPr lang="en-GB" dirty="0" err="1"/>
              <a:t>ʿalayhi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ālih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79F88-B0EA-373C-E1AA-AEF1099BD6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(May </a:t>
            </a:r>
            <a:r>
              <a:rPr lang="en-GB" dirty="0" err="1"/>
              <a:t>Allāh</a:t>
            </a:r>
            <a:r>
              <a:rPr lang="en-GB" dirty="0"/>
              <a:t> bless him and his family).</a:t>
            </a:r>
          </a:p>
        </p:txBody>
      </p:sp>
    </p:spTree>
    <p:extLst>
      <p:ext uri="{BB962C8B-B14F-4D97-AF65-F5344CB8AC3E}">
        <p14:creationId xmlns:p14="http://schemas.microsoft.com/office/powerpoint/2010/main" val="5610792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اَللَّهُمَّ الْعَنْ أَبَا سُفْيَانَ وَمُعَاوِيَةَ</a:t>
            </a:r>
            <a:br>
              <a:rPr lang="ar-SA" dirty="0"/>
            </a:br>
            <a:r>
              <a:rPr lang="ar-SA" dirty="0"/>
              <a:t> وَيَزِيدَ بْنَ مُعَاوِيَةَ،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</a:t>
            </a:r>
            <a:r>
              <a:rPr lang="en-GB" dirty="0"/>
              <a:t> al-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Sufiyān</a:t>
            </a:r>
            <a:r>
              <a:rPr lang="en-GB" dirty="0"/>
              <a:t> </a:t>
            </a:r>
            <a:r>
              <a:rPr lang="en-GB" dirty="0" err="1"/>
              <a:t>awa</a:t>
            </a:r>
            <a:r>
              <a:rPr lang="en-GB" dirty="0"/>
              <a:t> </a:t>
            </a:r>
            <a:r>
              <a:rPr lang="en-GB" dirty="0" err="1"/>
              <a:t>Muʿāwiyata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Yazīd</a:t>
            </a:r>
            <a:r>
              <a:rPr lang="en-GB" dirty="0"/>
              <a:t> </a:t>
            </a:r>
            <a:r>
              <a:rPr lang="en-GB" dirty="0" err="1"/>
              <a:t>abna</a:t>
            </a:r>
            <a:r>
              <a:rPr lang="en-GB" dirty="0"/>
              <a:t> </a:t>
            </a:r>
            <a:r>
              <a:rPr lang="en-GB" dirty="0" err="1"/>
              <a:t>Muʿāwiya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curse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Sufiyān</a:t>
            </a:r>
            <a:r>
              <a:rPr lang="en-GB" dirty="0"/>
              <a:t>, </a:t>
            </a:r>
            <a:r>
              <a:rPr lang="en-GB" dirty="0" err="1"/>
              <a:t>Muʿāwiya</a:t>
            </a:r>
            <a:r>
              <a:rPr lang="en-GB" dirty="0"/>
              <a:t>, and </a:t>
            </a:r>
            <a:r>
              <a:rPr lang="en-GB" dirty="0" err="1"/>
              <a:t>Yazīd</a:t>
            </a:r>
            <a:r>
              <a:rPr lang="en-GB" dirty="0"/>
              <a:t> the son of </a:t>
            </a:r>
            <a:r>
              <a:rPr lang="en-GB" dirty="0" err="1"/>
              <a:t>Muʿāwiya</a:t>
            </a:r>
            <a:r>
              <a:rPr lang="en-GB" dirty="0"/>
              <a:t>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768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عَلَيْهِمْ مِنْكَ اللَّعْنَةُ أَبَدَ الْآبِدِينَ،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ʿalayhim</a:t>
            </a:r>
            <a:r>
              <a:rPr lang="en-GB" dirty="0"/>
              <a:t> mink al-</a:t>
            </a:r>
            <a:r>
              <a:rPr lang="en-GB" dirty="0" err="1"/>
              <a:t>laʿnatu</a:t>
            </a:r>
            <a:r>
              <a:rPr lang="en-GB" dirty="0"/>
              <a:t> </a:t>
            </a:r>
            <a:r>
              <a:rPr lang="en-GB" dirty="0" err="1"/>
              <a:t>abad</a:t>
            </a:r>
            <a:r>
              <a:rPr lang="en-GB" dirty="0"/>
              <a:t> al-</a:t>
            </a:r>
            <a:r>
              <a:rPr lang="en-GB" dirty="0" err="1"/>
              <a:t>ābidīn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May your curse be upon them forever and ever.</a:t>
            </a:r>
          </a:p>
        </p:txBody>
      </p:sp>
    </p:spTree>
    <p:extLst>
      <p:ext uri="{BB962C8B-B14F-4D97-AF65-F5344CB8AC3E}">
        <p14:creationId xmlns:p14="http://schemas.microsoft.com/office/powerpoint/2010/main" val="27582453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وَهَذَا يَوْمٌ فَرِحَتْ بِهِ آلُ زِيَادٍ وَآلُ مَرْوَانَ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hādhā</a:t>
            </a:r>
            <a:r>
              <a:rPr lang="en-GB" dirty="0"/>
              <a:t> </a:t>
            </a:r>
            <a:r>
              <a:rPr lang="en-GB" dirty="0" err="1"/>
              <a:t>yawmun</a:t>
            </a:r>
            <a:r>
              <a:rPr lang="en-GB" dirty="0"/>
              <a:t> </a:t>
            </a:r>
            <a:r>
              <a:rPr lang="en-GB" dirty="0" err="1"/>
              <a:t>fariḥat</a:t>
            </a:r>
            <a:r>
              <a:rPr lang="en-GB" dirty="0"/>
              <a:t> </a:t>
            </a:r>
            <a:r>
              <a:rPr lang="en-GB" dirty="0" err="1"/>
              <a:t>bihī</a:t>
            </a:r>
            <a:r>
              <a:rPr lang="en-GB" dirty="0"/>
              <a:t> </a:t>
            </a:r>
            <a:r>
              <a:rPr lang="en-GB" dirty="0" err="1"/>
              <a:t>ālu</a:t>
            </a:r>
            <a:r>
              <a:rPr lang="en-GB" dirty="0"/>
              <a:t> </a:t>
            </a:r>
            <a:r>
              <a:rPr lang="en-GB" dirty="0" err="1"/>
              <a:t>Ziyādin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ālu</a:t>
            </a:r>
            <a:r>
              <a:rPr lang="en-GB" dirty="0"/>
              <a:t> </a:t>
            </a:r>
            <a:r>
              <a:rPr lang="en-GB" dirty="0" err="1"/>
              <a:t>Marwāna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On this day the houses of </a:t>
            </a:r>
            <a:r>
              <a:rPr lang="en-GB" dirty="0" err="1"/>
              <a:t>Ziyād</a:t>
            </a:r>
            <a:r>
              <a:rPr lang="en-GB" dirty="0"/>
              <a:t> and </a:t>
            </a:r>
            <a:r>
              <a:rPr lang="en-GB" dirty="0" err="1"/>
              <a:t>Marwān</a:t>
            </a:r>
            <a:r>
              <a:rPr lang="en-GB" dirty="0"/>
              <a:t> rejoiced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678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بِقَتْلِهِمُ الْحُسَيْنَ صَلَوَاتُ اللهِ عَلَيْهِ.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bi-</a:t>
            </a:r>
            <a:r>
              <a:rPr lang="en-GB" dirty="0" err="1"/>
              <a:t>qatlihim</a:t>
            </a:r>
            <a:r>
              <a:rPr lang="en-GB" dirty="0"/>
              <a:t> </a:t>
            </a:r>
            <a:r>
              <a:rPr lang="en-GB" dirty="0" err="1"/>
              <a:t>ul-Ḥusayna</a:t>
            </a:r>
            <a:r>
              <a:rPr lang="en-GB" dirty="0"/>
              <a:t> </a:t>
            </a:r>
            <a:r>
              <a:rPr lang="en-GB" dirty="0" err="1"/>
              <a:t>ṣalawāt</a:t>
            </a:r>
            <a:r>
              <a:rPr lang="en-GB" dirty="0"/>
              <a:t> </a:t>
            </a:r>
            <a:r>
              <a:rPr lang="en-GB" dirty="0" err="1"/>
              <a:t>Ullāhi</a:t>
            </a:r>
            <a:r>
              <a:rPr lang="en-GB" dirty="0"/>
              <a:t> </a:t>
            </a:r>
            <a:r>
              <a:rPr lang="en-GB" dirty="0" err="1"/>
              <a:t>ʿalayh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For their killing of </a:t>
            </a:r>
            <a:r>
              <a:rPr lang="en-GB" dirty="0" err="1"/>
              <a:t>Ḥusayn</a:t>
            </a:r>
            <a:r>
              <a:rPr lang="en-GB" dirty="0"/>
              <a:t>, may </a:t>
            </a:r>
            <a:r>
              <a:rPr lang="en-GB" dirty="0" err="1"/>
              <a:t>Allāh’s</a:t>
            </a:r>
            <a:r>
              <a:rPr lang="en-GB" dirty="0"/>
              <a:t> blessings be upon him.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6664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DDB4B-DFC0-1FF9-EDF8-5B5D84458A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اَللَّهُمَّ فَضَاعِفْ عَلَيْهِمْ اللَّعْنَ مِنْكَ وَالْعَذَابَ.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C5CC2-7D0A-ED9C-6CCB-C45AFAA791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Allāhumma</a:t>
            </a:r>
            <a:r>
              <a:rPr lang="en-GB" dirty="0"/>
              <a:t> fa-</a:t>
            </a:r>
            <a:r>
              <a:rPr lang="en-GB" dirty="0" err="1"/>
              <a:t>ḍāʿif</a:t>
            </a:r>
            <a:r>
              <a:rPr lang="en-GB" dirty="0"/>
              <a:t> </a:t>
            </a:r>
            <a:r>
              <a:rPr lang="en-GB" dirty="0" err="1"/>
              <a:t>ʿalayhim</a:t>
            </a:r>
            <a:r>
              <a:rPr lang="en-GB" dirty="0"/>
              <a:t> </a:t>
            </a:r>
            <a:r>
              <a:rPr lang="en-GB" dirty="0" err="1"/>
              <a:t>ul-laʿna</a:t>
            </a:r>
            <a:r>
              <a:rPr lang="en-GB" dirty="0"/>
              <a:t> </a:t>
            </a:r>
            <a:r>
              <a:rPr lang="en-GB" dirty="0" err="1"/>
              <a:t>minka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ʿadhāb</a:t>
            </a:r>
            <a:r>
              <a:rPr lang="en-GB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1428F-47E7-3BF9-7038-5798BBE38E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so double your curse upon them and your punishment.</a:t>
            </a:r>
          </a:p>
        </p:txBody>
      </p:sp>
    </p:spTree>
    <p:extLst>
      <p:ext uri="{BB962C8B-B14F-4D97-AF65-F5344CB8AC3E}">
        <p14:creationId xmlns:p14="http://schemas.microsoft.com/office/powerpoint/2010/main" val="4199428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AFB3-0E89-A539-E999-1FC0E80A20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اَللَّهُمَّ إِنِّي أَتَقَرَّبُ إِلَيْكَ فِي هَذَا الْيَوْمِ،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B612D5-1C59-8D24-FAC0-4991BB366A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Allāhumma</a:t>
            </a:r>
            <a:r>
              <a:rPr lang="en-GB" dirty="0"/>
              <a:t> </a:t>
            </a:r>
            <a:r>
              <a:rPr lang="en-GB" dirty="0" err="1"/>
              <a:t>innī</a:t>
            </a:r>
            <a:r>
              <a:rPr lang="en-GB" dirty="0"/>
              <a:t> </a:t>
            </a:r>
            <a:r>
              <a:rPr lang="en-GB" dirty="0" err="1"/>
              <a:t>ataqarrabu</a:t>
            </a:r>
            <a:r>
              <a:rPr lang="en-GB" dirty="0"/>
              <a:t> </a:t>
            </a:r>
            <a:r>
              <a:rPr lang="en-GB" dirty="0" err="1"/>
              <a:t>ilayka</a:t>
            </a:r>
            <a:r>
              <a:rPr lang="en-GB" dirty="0"/>
              <a:t> </a:t>
            </a:r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hādh</a:t>
            </a:r>
            <a:r>
              <a:rPr lang="en-GB" dirty="0"/>
              <a:t> al-</a:t>
            </a:r>
            <a:r>
              <a:rPr lang="en-GB" dirty="0" err="1"/>
              <a:t>yawm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97940-7A56-7D90-389E-9CDE4173CF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I do sincerely seek nearness to you on this day,</a:t>
            </a:r>
          </a:p>
        </p:txBody>
      </p:sp>
    </p:spTree>
    <p:extLst>
      <p:ext uri="{BB962C8B-B14F-4D97-AF65-F5344CB8AC3E}">
        <p14:creationId xmlns:p14="http://schemas.microsoft.com/office/powerpoint/2010/main" val="9708099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08166-FC3D-2F9C-1CB2-6130888A39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وَفِي مَوْقِفِي هَذَا،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34AAA-2244-CE23-0713-27495F3D5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fī</a:t>
            </a:r>
            <a:r>
              <a:rPr lang="en-GB" dirty="0"/>
              <a:t> </a:t>
            </a:r>
            <a:r>
              <a:rPr lang="en-GB" dirty="0" err="1"/>
              <a:t>mawqifī</a:t>
            </a:r>
            <a:r>
              <a:rPr lang="en-GB" dirty="0"/>
              <a:t> </a:t>
            </a:r>
            <a:r>
              <a:rPr lang="en-GB" dirty="0" err="1"/>
              <a:t>hādhā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1490A-2AA8-A09C-D7FF-B84CD8068E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As I stand here,</a:t>
            </a:r>
          </a:p>
        </p:txBody>
      </p:sp>
    </p:spTree>
    <p:extLst>
      <p:ext uri="{BB962C8B-B14F-4D97-AF65-F5344CB8AC3E}">
        <p14:creationId xmlns:p14="http://schemas.microsoft.com/office/powerpoint/2010/main" val="2407081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70C12-09AE-BB5E-C1CE-5A34668AA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وَأَيَّامِ حَيَاتِي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A904-89FE-1185-6623-6E98B46133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ayyāmi</a:t>
            </a:r>
            <a:r>
              <a:rPr lang="en-GB" dirty="0"/>
              <a:t> </a:t>
            </a:r>
            <a:r>
              <a:rPr lang="en-GB" dirty="0" err="1"/>
              <a:t>ḥayātī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8BA22-DD7D-9484-AB6D-6DC71ED1B9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on all the days of my life,</a:t>
            </a:r>
          </a:p>
        </p:txBody>
      </p:sp>
    </p:spTree>
    <p:extLst>
      <p:ext uri="{BB962C8B-B14F-4D97-AF65-F5344CB8AC3E}">
        <p14:creationId xmlns:p14="http://schemas.microsoft.com/office/powerpoint/2010/main" val="32226992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B69B-CF60-9037-A5DC-ED6A4BFC06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بِالْبَرَاءَةِ مِنْهُمْ،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88A0D-E506-063C-6815-0782AC7F3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bi-l-</a:t>
            </a:r>
            <a:r>
              <a:rPr lang="en-GB" dirty="0" err="1"/>
              <a:t>barāʾati</a:t>
            </a:r>
            <a:r>
              <a:rPr lang="en-GB" dirty="0"/>
              <a:t> </a:t>
            </a:r>
            <a:r>
              <a:rPr lang="en-GB" dirty="0" err="1"/>
              <a:t>minhum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224A5-7610-95B5-1DDA-BFB24AB06A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By repudiating them,</a:t>
            </a:r>
          </a:p>
        </p:txBody>
      </p:sp>
    </p:spTree>
    <p:extLst>
      <p:ext uri="{BB962C8B-B14F-4D97-AF65-F5344CB8AC3E}">
        <p14:creationId xmlns:p14="http://schemas.microsoft.com/office/powerpoint/2010/main" val="21377906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C8698-5D79-2B43-1752-336EC1786C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وَاللَّعْنَةِ عَلَيْهِمْ،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E42B-C2C1-0673-ECB5-E67D2AC73F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laʿnati</a:t>
            </a:r>
            <a:r>
              <a:rPr lang="en-GB" dirty="0"/>
              <a:t> </a:t>
            </a:r>
            <a:r>
              <a:rPr lang="en-GB" dirty="0" err="1"/>
              <a:t>ʿalayhim</a:t>
            </a:r>
            <a:r>
              <a:rPr lang="en-GB" dirty="0"/>
              <a:t>,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7AC65-1F91-FCB3-C922-6D86EC2F02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sending curses upon them,</a:t>
            </a:r>
          </a:p>
        </p:txBody>
      </p:sp>
    </p:spTree>
    <p:extLst>
      <p:ext uri="{BB962C8B-B14F-4D97-AF65-F5344CB8AC3E}">
        <p14:creationId xmlns:p14="http://schemas.microsoft.com/office/powerpoint/2010/main" val="380616126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وَبِالْمُوَالَاةِ لِنَبِيِّكَ وَآلِ نَبِيِّكَ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bi-l-</a:t>
            </a:r>
            <a:r>
              <a:rPr lang="en-GB" dirty="0" err="1"/>
              <a:t>muwālāti</a:t>
            </a:r>
            <a:r>
              <a:rPr lang="en-GB" dirty="0"/>
              <a:t> li-</a:t>
            </a:r>
            <a:r>
              <a:rPr lang="en-GB" dirty="0" err="1"/>
              <a:t>nabīyyika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</a:t>
            </a:r>
            <a:r>
              <a:rPr lang="en-GB" dirty="0"/>
              <a:t> </a:t>
            </a:r>
            <a:r>
              <a:rPr lang="en-GB" dirty="0" err="1"/>
              <a:t>nabīyyika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through loyalty to Your Prophet and the Household of your Prophet,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7530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15440-EDD6-1811-BA6E-C6E4FEF2AC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عَلَيْهِ وَعلَيْهِمُ السَّلَامُ.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E15D4-354E-6053-1829-20668ED4D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ʿalayhi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ʿalayhim</a:t>
            </a:r>
            <a:r>
              <a:rPr lang="en-GB" dirty="0"/>
              <a:t> us-</a:t>
            </a:r>
            <a:r>
              <a:rPr lang="en-GB" dirty="0" err="1"/>
              <a:t>salām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DE46F-147D-EBA9-815F-DBEBAA1C94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(Peace be upon him and them).</a:t>
            </a:r>
          </a:p>
        </p:txBody>
      </p:sp>
    </p:spTree>
    <p:extLst>
      <p:ext uri="{BB962C8B-B14F-4D97-AF65-F5344CB8AC3E}">
        <p14:creationId xmlns:p14="http://schemas.microsoft.com/office/powerpoint/2010/main" val="31010833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10A5D-6E05-A3CF-5C5F-69AB930B8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ثُمَّ تَقُولُ "مِائَةَ مَرَّةٍ":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E7051-F7F5-4A09-C49B-AC3BC7F878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668" y="3255184"/>
            <a:ext cx="6940732" cy="1736667"/>
          </a:xfrm>
        </p:spPr>
        <p:txBody>
          <a:bodyPr/>
          <a:lstStyle/>
          <a:p>
            <a:r>
              <a:rPr lang="en-GB" i="1" dirty="0"/>
              <a:t>Then repeat one hundred times: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7061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الْعَنْ أَوَّلَ ظَالِمٍ ظَلَمَ حَقَّ مُحَمَّدٍ وَآلِ مُحَمَّدٍ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</a:t>
            </a:r>
            <a:r>
              <a:rPr lang="en-GB" dirty="0"/>
              <a:t> al-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awwala</a:t>
            </a:r>
            <a:r>
              <a:rPr lang="en-GB" dirty="0"/>
              <a:t> </a:t>
            </a:r>
            <a:r>
              <a:rPr lang="en-GB" dirty="0" err="1"/>
              <a:t>ẓālimin</a:t>
            </a:r>
            <a:r>
              <a:rPr lang="en-GB" dirty="0"/>
              <a:t> </a:t>
            </a:r>
            <a:r>
              <a:rPr lang="en-GB" dirty="0" err="1"/>
              <a:t>ẓalama</a:t>
            </a:r>
            <a:r>
              <a:rPr lang="en-GB" dirty="0"/>
              <a:t> </a:t>
            </a:r>
            <a:r>
              <a:rPr lang="en-GB" dirty="0" err="1"/>
              <a:t>ḥaqqa</a:t>
            </a:r>
            <a:r>
              <a:rPr lang="en-GB" dirty="0"/>
              <a:t> </a:t>
            </a:r>
            <a:r>
              <a:rPr lang="en-GB" dirty="0" err="1"/>
              <a:t>Muḥammadin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āli</a:t>
            </a:r>
            <a:r>
              <a:rPr lang="en-GB" dirty="0"/>
              <a:t> </a:t>
            </a:r>
            <a:r>
              <a:rPr lang="en-GB" dirty="0" err="1"/>
              <a:t>Muḥammad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curse the first to oppress </a:t>
            </a:r>
            <a:r>
              <a:rPr lang="en-GB" dirty="0" err="1"/>
              <a:t>Muḥammad</a:t>
            </a:r>
            <a:r>
              <a:rPr lang="en-GB" dirty="0"/>
              <a:t> and </a:t>
            </a:r>
            <a:r>
              <a:rPr lang="en-GB" dirty="0" err="1"/>
              <a:t>Muḥammad’s</a:t>
            </a:r>
            <a:r>
              <a:rPr lang="en-GB" dirty="0"/>
              <a:t> household,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570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520C6-4BB5-838E-4AF9-544B74FB3B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وَآخِرَ تَابِعٍ لَهُ عَلَى ذَلِكَ.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25EED-D6C7-4614-ED3F-5BB1D78D26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ākhira</a:t>
            </a:r>
            <a:r>
              <a:rPr lang="en-GB" dirty="0"/>
              <a:t> </a:t>
            </a:r>
            <a:r>
              <a:rPr lang="en-GB" dirty="0" err="1"/>
              <a:t>tābiʿin</a:t>
            </a:r>
            <a:r>
              <a:rPr lang="en-GB" dirty="0"/>
              <a:t> </a:t>
            </a:r>
            <a:r>
              <a:rPr lang="en-GB" dirty="0" err="1"/>
              <a:t>lahu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dhālik</a:t>
            </a:r>
            <a:r>
              <a:rPr lang="en-GB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959AD-4EDE-0D2A-F7E9-3D090355A5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the next who followed him in that.</a:t>
            </a:r>
          </a:p>
        </p:txBody>
      </p:sp>
    </p:spTree>
    <p:extLst>
      <p:ext uri="{BB962C8B-B14F-4D97-AF65-F5344CB8AC3E}">
        <p14:creationId xmlns:p14="http://schemas.microsoft.com/office/powerpoint/2010/main" val="51780601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الْعَنِ الْعِصَابَةَ الَّتِي جَاهَدَتِ الْحُسَيْنَ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</a:t>
            </a:r>
            <a:r>
              <a:rPr lang="en-GB" dirty="0"/>
              <a:t> al-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il-ʿiṣābat</a:t>
            </a:r>
            <a:r>
              <a:rPr lang="en-GB" dirty="0"/>
              <a:t> al-</a:t>
            </a:r>
            <a:r>
              <a:rPr lang="en-GB" dirty="0" err="1"/>
              <a:t>latī</a:t>
            </a:r>
            <a:r>
              <a:rPr lang="en-GB" dirty="0"/>
              <a:t> </a:t>
            </a:r>
            <a:r>
              <a:rPr lang="en-GB" dirty="0" err="1"/>
              <a:t>jāhadat</a:t>
            </a:r>
            <a:r>
              <a:rPr lang="en-GB" dirty="0"/>
              <a:t> </a:t>
            </a:r>
            <a:r>
              <a:rPr lang="en-GB" dirty="0" err="1"/>
              <a:t>il-Ḥusayni</a:t>
            </a:r>
            <a:r>
              <a:rPr lang="en-GB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curse the band who fought against 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1649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987AB-540A-9800-0CCF-C4E08EFED2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 dirty="0"/>
              <a:t>وَشَايَعَتْ وَبَايَعَتْ وَتَابَعَتْ عَلَى قَتْلِهِ.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A2466-ED6D-6335-8F4E-AA9757DC80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shāyaʿat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bāyaʿat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tābaʿat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qatlih</a:t>
            </a:r>
            <a:r>
              <a:rPr lang="en-GB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1B94D-794F-F321-BF1A-F54D6A82E1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Who came together, made a pact, and participated in his murder,</a:t>
            </a:r>
          </a:p>
        </p:txBody>
      </p:sp>
    </p:spTree>
    <p:extLst>
      <p:ext uri="{BB962C8B-B14F-4D97-AF65-F5344CB8AC3E}">
        <p14:creationId xmlns:p14="http://schemas.microsoft.com/office/powerpoint/2010/main" val="48403603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D29C1-6CE0-C63B-45D4-641702F540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اَللَّهُمَّ الْعَنْهُمْ جَمِيعًا.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07E84-6A53-503C-8433-227B9BCA51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Allāhum</a:t>
            </a:r>
            <a:r>
              <a:rPr lang="en-GB" dirty="0"/>
              <a:t> </a:t>
            </a:r>
            <a:r>
              <a:rPr lang="en-GB" dirty="0" err="1"/>
              <a:t>alʿanhum</a:t>
            </a:r>
            <a:r>
              <a:rPr lang="en-GB" dirty="0"/>
              <a:t> </a:t>
            </a:r>
            <a:r>
              <a:rPr lang="en-GB" dirty="0" err="1"/>
              <a:t>jamīʿā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35D5-02A0-3D13-72EB-218A68C584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curse all of them.</a:t>
            </a:r>
          </a:p>
        </p:txBody>
      </p:sp>
    </p:spTree>
    <p:extLst>
      <p:ext uri="{BB962C8B-B14F-4D97-AF65-F5344CB8AC3E}">
        <p14:creationId xmlns:p14="http://schemas.microsoft.com/office/powerpoint/2010/main" val="335888039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8A6CF-BC0E-0388-B2BE-EF1674B9F1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ثُمَّ تَقُولُ "مِائَةَ مَرَّةٍ":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642CD-7623-C0FD-4F85-962218B112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668" y="3248830"/>
            <a:ext cx="6940732" cy="1736667"/>
          </a:xfrm>
        </p:spPr>
        <p:txBody>
          <a:bodyPr/>
          <a:lstStyle/>
          <a:p>
            <a:r>
              <a:rPr lang="en-GB" i="1" dirty="0"/>
              <a:t>Now say one hundred times: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6182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8815-9CE3-E2DF-7EE5-1404D54A68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اَلسَّلَامُ عَلَيْكَ يَا أَبَا عَبْدِ اللهِ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FDE6A-2BFC-8D90-7C8B-E5BDE9A15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yā</a:t>
            </a:r>
            <a:r>
              <a:rPr lang="en-GB" dirty="0"/>
              <a:t>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ʿAbdillāhi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F50DA-AE72-1AA0-F500-0009191DD6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you, O </a:t>
            </a:r>
            <a:r>
              <a:rPr lang="en-GB" dirty="0" err="1"/>
              <a:t>Abā</a:t>
            </a:r>
            <a:r>
              <a:rPr lang="en-GB" dirty="0"/>
              <a:t> </a:t>
            </a:r>
            <a:r>
              <a:rPr lang="en-GB" dirty="0" err="1"/>
              <a:t>ʿAbdallāh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6240683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3F9A-2CFD-A24E-15AD-B08B492C0A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وَعَلَى الْأَرْوَاحِ الَّتِي حَلَّتْ بِفِنَائِكَ،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8715CD-11BC-9000-F0D3-8709D86B4E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ʿala</a:t>
            </a:r>
            <a:r>
              <a:rPr lang="en-GB" dirty="0"/>
              <a:t>-l-</a:t>
            </a:r>
            <a:r>
              <a:rPr lang="en-GB" dirty="0" err="1"/>
              <a:t>arwāḥ</a:t>
            </a:r>
            <a:r>
              <a:rPr lang="en-GB" dirty="0"/>
              <a:t> il-</a:t>
            </a:r>
            <a:r>
              <a:rPr lang="en-GB" dirty="0" err="1"/>
              <a:t>latī</a:t>
            </a:r>
            <a:r>
              <a:rPr lang="en-GB" dirty="0"/>
              <a:t> </a:t>
            </a:r>
            <a:r>
              <a:rPr lang="en-GB" dirty="0" err="1"/>
              <a:t>ḥallat</a:t>
            </a:r>
            <a:r>
              <a:rPr lang="en-GB" dirty="0"/>
              <a:t> bi-</a:t>
            </a:r>
            <a:r>
              <a:rPr lang="en-GB" dirty="0" err="1"/>
              <a:t>fanāʾik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70110-1724-BB49-9134-B2643A6034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upon those souls who alighted in your courtyard!</a:t>
            </a:r>
          </a:p>
        </p:txBody>
      </p:sp>
    </p:spTree>
    <p:extLst>
      <p:ext uri="{BB962C8B-B14F-4D97-AF65-F5344CB8AC3E}">
        <p14:creationId xmlns:p14="http://schemas.microsoft.com/office/powerpoint/2010/main" val="14728298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1E828-A0F6-8136-26CE-D78443B771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عَلَيْكَ مِنِّي سَلَامُ اللهِ أَبَدًا مَا بَقِيتُ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A9F91-54FB-19ED-330A-0C125E4B9B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ʿalayka</a:t>
            </a:r>
            <a:r>
              <a:rPr lang="en-GB" dirty="0"/>
              <a:t> </a:t>
            </a:r>
            <a:r>
              <a:rPr lang="en-GB" dirty="0" err="1"/>
              <a:t>minnī</a:t>
            </a:r>
            <a:r>
              <a:rPr lang="en-GB" dirty="0"/>
              <a:t> </a:t>
            </a:r>
            <a:r>
              <a:rPr lang="en-GB" dirty="0" err="1"/>
              <a:t>salām</a:t>
            </a:r>
            <a:r>
              <a:rPr lang="en-GB" dirty="0"/>
              <a:t> </a:t>
            </a:r>
            <a:r>
              <a:rPr lang="en-GB" dirty="0" err="1"/>
              <a:t>Ullāhi</a:t>
            </a:r>
            <a:r>
              <a:rPr lang="en-GB" dirty="0"/>
              <a:t> </a:t>
            </a:r>
            <a:r>
              <a:rPr lang="en-GB" dirty="0" err="1"/>
              <a:t>abadan</a:t>
            </a:r>
            <a:r>
              <a:rPr lang="en-GB" dirty="0"/>
              <a:t> </a:t>
            </a:r>
            <a:r>
              <a:rPr lang="en-GB" dirty="0" err="1"/>
              <a:t>mā</a:t>
            </a:r>
            <a:r>
              <a:rPr lang="en-GB" dirty="0"/>
              <a:t> </a:t>
            </a:r>
            <a:r>
              <a:rPr lang="en-GB" dirty="0" err="1"/>
              <a:t>baqītu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30D7A-341A-FAE2-0430-FC0C1435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I ask </a:t>
            </a:r>
            <a:r>
              <a:rPr lang="en-GB" dirty="0" err="1"/>
              <a:t>Allāh</a:t>
            </a:r>
            <a:r>
              <a:rPr lang="en-GB" dirty="0"/>
              <a:t> to send peace upon you so long as I live,</a:t>
            </a:r>
          </a:p>
        </p:txBody>
      </p:sp>
    </p:spTree>
    <p:extLst>
      <p:ext uri="{BB962C8B-B14F-4D97-AF65-F5344CB8AC3E}">
        <p14:creationId xmlns:p14="http://schemas.microsoft.com/office/powerpoint/2010/main" val="277318833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FBBFD-D68E-7FD2-F343-C8112A07AB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وَبَقِيَ اللَّيْلُ وَالنَّهَارُ،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19986-AE2C-47F7-BCCC-14A05C0207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baqī</a:t>
            </a:r>
            <a:r>
              <a:rPr lang="en-GB" dirty="0"/>
              <a:t> al-</a:t>
            </a:r>
            <a:r>
              <a:rPr lang="en-GB" dirty="0" err="1"/>
              <a:t>laylu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-n-</a:t>
            </a:r>
            <a:r>
              <a:rPr lang="en-GB" dirty="0" err="1"/>
              <a:t>nahār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FE8F0-7501-B167-C59F-561D71818D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so long as night and day endure,</a:t>
            </a:r>
          </a:p>
        </p:txBody>
      </p:sp>
    </p:spTree>
    <p:extLst>
      <p:ext uri="{BB962C8B-B14F-4D97-AF65-F5344CB8AC3E}">
        <p14:creationId xmlns:p14="http://schemas.microsoft.com/office/powerpoint/2010/main" val="240058688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1C33-E0C1-EB49-E89E-62D3B2B4B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/>
              <a:t>وَلَا جَعَلَهُ اللهُ آخِرَ الْعَهْدِ مِنِّي لِزِيَارَتِكُمْ.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4F0517-3CAB-CA5C-9D03-D1C5EAE01F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lā</a:t>
            </a:r>
            <a:r>
              <a:rPr lang="en-GB" dirty="0"/>
              <a:t> </a:t>
            </a:r>
            <a:r>
              <a:rPr lang="en-GB" dirty="0" err="1"/>
              <a:t>jaʿalah</a:t>
            </a:r>
            <a:r>
              <a:rPr lang="en-GB" dirty="0"/>
              <a:t> </a:t>
            </a:r>
            <a:r>
              <a:rPr lang="en-GB" dirty="0" err="1"/>
              <a:t>Ullāhi</a:t>
            </a:r>
            <a:r>
              <a:rPr lang="en-GB" dirty="0"/>
              <a:t> </a:t>
            </a:r>
            <a:r>
              <a:rPr lang="en-GB" dirty="0" err="1"/>
              <a:t>ākhir</a:t>
            </a:r>
            <a:r>
              <a:rPr lang="en-GB" dirty="0"/>
              <a:t> al-</a:t>
            </a:r>
            <a:r>
              <a:rPr lang="en-GB" dirty="0" err="1"/>
              <a:t>ʿahdi</a:t>
            </a:r>
            <a:r>
              <a:rPr lang="en-GB" dirty="0"/>
              <a:t> </a:t>
            </a:r>
            <a:r>
              <a:rPr lang="en-GB" dirty="0" err="1"/>
              <a:t>minnī</a:t>
            </a:r>
            <a:r>
              <a:rPr lang="en-GB" dirty="0"/>
              <a:t> li-</a:t>
            </a:r>
            <a:r>
              <a:rPr lang="en-GB" dirty="0" err="1"/>
              <a:t>zyāratikum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43067-0E34-0CF5-9462-A3CB960524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let not this be my last visit to you.</a:t>
            </a:r>
          </a:p>
        </p:txBody>
      </p:sp>
    </p:spTree>
    <p:extLst>
      <p:ext uri="{BB962C8B-B14F-4D97-AF65-F5344CB8AC3E}">
        <p14:creationId xmlns:p14="http://schemas.microsoft.com/office/powerpoint/2010/main" val="2149976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CB983-F979-3484-2BB9-0F4F7B52E6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اَلسَّلَامُ عَلَى الْحُسَيْنِ،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82B88-08A7-C136-A389-6FFE4B3E2F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Assalāmu</a:t>
            </a:r>
            <a:r>
              <a:rPr lang="en-GB" dirty="0"/>
              <a:t> </a:t>
            </a:r>
            <a:r>
              <a:rPr lang="en-GB" dirty="0" err="1"/>
              <a:t>ʿal</a:t>
            </a:r>
            <a:r>
              <a:rPr lang="en-GB" dirty="0"/>
              <a:t> al-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53696-5A85-6A30-D9AD-886C225DE0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Peace be upon 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19769598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4DBB0-00B9-7677-E3C5-7CCDFB8F7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وَعَلَى عَلِيِّ بْنِ الْحُسَيْنِ،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BB370-179E-9D03-E6BE-AC90B1D707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ʿAliyy</a:t>
            </a:r>
            <a:r>
              <a:rPr lang="en-GB" dirty="0"/>
              <a:t> ibn il-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9CB0F-29F2-19CA-572E-F6F2D9F820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upon </a:t>
            </a:r>
            <a:r>
              <a:rPr lang="en-GB" dirty="0" err="1"/>
              <a:t>ʿAlī</a:t>
            </a:r>
            <a:r>
              <a:rPr lang="en-GB" dirty="0"/>
              <a:t>, the son of 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2682818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CFB5-3FB9-4341-B84F-46308BBD56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وَعَلَى أَوْلَادِ الْحُسَيْنِ،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E31210-D68F-3008-92CA-35B7EE4C74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awlād</a:t>
            </a:r>
            <a:r>
              <a:rPr lang="en-GB" dirty="0"/>
              <a:t> il-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73F88-88DF-7241-9EBE-C5F70AB2A5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upon the children of </a:t>
            </a:r>
            <a:r>
              <a:rPr lang="en-GB" dirty="0" err="1"/>
              <a:t>Ḥusayn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2596549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9FA30-AD69-AAAC-9748-50760C9118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وَعَلَى أَصْحَابِ الْحُسَيْنِ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FE974-876B-D945-EE51-25E4A88BD0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aṣḥāb</a:t>
            </a:r>
            <a:r>
              <a:rPr lang="en-GB" dirty="0"/>
              <a:t> il-</a:t>
            </a:r>
            <a:r>
              <a:rPr lang="en-GB" dirty="0" err="1"/>
              <a:t>ḥusayn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96DF8-0B3B-DBE4-9FF6-81DD952FDE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upon the companions of </a:t>
            </a:r>
            <a:r>
              <a:rPr lang="en-GB" dirty="0" err="1"/>
              <a:t>Ḥusayn</a:t>
            </a:r>
            <a:r>
              <a:rPr lang="en-GB" dirty="0"/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8E33F44-386B-A3B2-2209-C0E9B7EC1191}"/>
              </a:ext>
            </a:extLst>
          </p:cNvPr>
          <p:cNvSpPr txBox="1">
            <a:spLocks/>
          </p:cNvSpPr>
          <p:nvPr/>
        </p:nvSpPr>
        <p:spPr>
          <a:xfrm>
            <a:off x="-78312" y="624062"/>
            <a:ext cx="11409680" cy="15577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56272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72429-0F1C-A7CA-5DD3-FD065EB56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ثُمَّ تَقُولُ: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71E66-AF63-EA7A-B9CD-59EBA39521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7668" y="3248830"/>
            <a:ext cx="6940732" cy="1736667"/>
          </a:xfrm>
        </p:spPr>
        <p:txBody>
          <a:bodyPr/>
          <a:lstStyle/>
          <a:p>
            <a:r>
              <a:rPr lang="en-GB" i="1" dirty="0"/>
              <a:t>Then say: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4902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927EB-C347-AE5D-84CA-ABBF94627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/>
              <a:t>اَللَّهُمَّ خُصَّ أَنْتَ أَوَّلَ ظَالِمٍ بِاللَّعْنِ مِنِّي،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394DF-0A02-2A73-1AB7-6434DF516B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Allāhumma</a:t>
            </a:r>
            <a:r>
              <a:rPr lang="en-GB" dirty="0"/>
              <a:t> </a:t>
            </a:r>
            <a:r>
              <a:rPr lang="en-GB" dirty="0" err="1"/>
              <a:t>khuṣṣa</a:t>
            </a:r>
            <a:r>
              <a:rPr lang="en-GB" dirty="0"/>
              <a:t> anta </a:t>
            </a:r>
            <a:r>
              <a:rPr lang="en-GB" dirty="0" err="1"/>
              <a:t>awwala</a:t>
            </a:r>
            <a:r>
              <a:rPr lang="en-GB" dirty="0"/>
              <a:t> </a:t>
            </a:r>
            <a:r>
              <a:rPr lang="en-GB" dirty="0" err="1"/>
              <a:t>ẓālimin</a:t>
            </a:r>
            <a:r>
              <a:rPr lang="en-GB" dirty="0"/>
              <a:t> </a:t>
            </a:r>
            <a:r>
              <a:rPr lang="en-GB" dirty="0" err="1"/>
              <a:t>bil-laʿni</a:t>
            </a:r>
            <a:r>
              <a:rPr lang="en-GB" dirty="0"/>
              <a:t> </a:t>
            </a:r>
            <a:r>
              <a:rPr lang="en-GB" dirty="0" err="1"/>
              <a:t>minnī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94FF7-8173-BC59-C5AA-F314545AF1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single out the first oppressor for my curse,</a:t>
            </a:r>
          </a:p>
        </p:txBody>
      </p:sp>
    </p:spTree>
    <p:extLst>
      <p:ext uri="{BB962C8B-B14F-4D97-AF65-F5344CB8AC3E}">
        <p14:creationId xmlns:p14="http://schemas.microsoft.com/office/powerpoint/2010/main" val="160795199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وَابْدَأْ بِهِ أَوَّلًا ثُمَّ الثَّانِيَ وَالثَّالِثَ وَالرَّابِعَ.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Wabdaʾ</a:t>
            </a:r>
            <a:r>
              <a:rPr lang="en-GB" dirty="0"/>
              <a:t> </a:t>
            </a:r>
            <a:r>
              <a:rPr lang="en-GB" dirty="0" err="1"/>
              <a:t>bihī</a:t>
            </a:r>
            <a:r>
              <a:rPr lang="en-GB" dirty="0"/>
              <a:t> </a:t>
            </a:r>
            <a:r>
              <a:rPr lang="en-GB" dirty="0" err="1"/>
              <a:t>awwalan</a:t>
            </a:r>
            <a:r>
              <a:rPr lang="en-GB" dirty="0"/>
              <a:t> </a:t>
            </a:r>
            <a:r>
              <a:rPr lang="en-GB" dirty="0" err="1"/>
              <a:t>thumm</a:t>
            </a:r>
            <a:r>
              <a:rPr lang="en-GB" dirty="0"/>
              <a:t> </a:t>
            </a:r>
            <a:r>
              <a:rPr lang="en-GB" dirty="0" err="1"/>
              <a:t>ath-thānya</a:t>
            </a:r>
            <a:r>
              <a:rPr lang="en-GB" dirty="0"/>
              <a:t> </a:t>
            </a:r>
            <a:r>
              <a:rPr lang="en-GB" dirty="0" err="1"/>
              <a:t>wa-th-thālitha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-r-</a:t>
            </a:r>
            <a:r>
              <a:rPr lang="en-GB" dirty="0" err="1"/>
              <a:t>rābiʿ</a:t>
            </a:r>
            <a:r>
              <a:rPr lang="en-GB" dirty="0"/>
              <a:t>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Begin with him, then the second, the third, and the fourth.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4195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C5428-CDA6-5256-20C1-3671E95270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اَللَّهُمَّ الْعَنْ يَزِيدَ خَامِسًا،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077646-5B56-D193-ECB0-65A01BCBDB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Allāhumm</a:t>
            </a:r>
            <a:r>
              <a:rPr lang="en-GB" dirty="0"/>
              <a:t> al-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yazīda</a:t>
            </a:r>
            <a:r>
              <a:rPr lang="en-GB" dirty="0"/>
              <a:t> </a:t>
            </a:r>
            <a:r>
              <a:rPr lang="en-GB" dirty="0" err="1"/>
              <a:t>khāmisa</a:t>
            </a:r>
            <a:r>
              <a:rPr lang="en-GB" dirty="0"/>
              <a:t>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0E11D-A128-679B-1D96-2E5DDD8381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, curse </a:t>
            </a:r>
            <a:r>
              <a:rPr lang="en-GB" dirty="0" err="1"/>
              <a:t>Yazīd</a:t>
            </a:r>
            <a:r>
              <a:rPr lang="en-GB" dirty="0"/>
              <a:t> fifth of all,</a:t>
            </a:r>
          </a:p>
        </p:txBody>
      </p:sp>
    </p:spTree>
    <p:extLst>
      <p:ext uri="{BB962C8B-B14F-4D97-AF65-F5344CB8AC3E}">
        <p14:creationId xmlns:p14="http://schemas.microsoft.com/office/powerpoint/2010/main" val="410796806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629A-547D-8483-70F9-82D7548718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وَالْعَنْ عُبَيْدَ اللهِ بْنَ زِيَادٍ وَابْنَ مَرْجَانَةَ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699ED-98E3-AC6B-47F8-FC68123AD7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-l-</a:t>
            </a:r>
            <a:r>
              <a:rPr lang="en-GB" dirty="0" err="1"/>
              <a:t>ʿan</a:t>
            </a:r>
            <a:r>
              <a:rPr lang="en-GB" dirty="0"/>
              <a:t> </a:t>
            </a:r>
            <a:r>
              <a:rPr lang="en-GB" dirty="0" err="1"/>
              <a:t>ʿUbayd</a:t>
            </a:r>
            <a:r>
              <a:rPr lang="en-GB" dirty="0"/>
              <a:t> </a:t>
            </a:r>
            <a:r>
              <a:rPr lang="en-GB" dirty="0" err="1"/>
              <a:t>Allāh</a:t>
            </a:r>
            <a:r>
              <a:rPr lang="en-GB" dirty="0"/>
              <a:t> </a:t>
            </a:r>
            <a:r>
              <a:rPr lang="en-GB" dirty="0" err="1"/>
              <a:t>ibna</a:t>
            </a:r>
            <a:r>
              <a:rPr lang="en-GB" dirty="0"/>
              <a:t> </a:t>
            </a:r>
            <a:r>
              <a:rPr lang="en-GB" dirty="0" err="1"/>
              <a:t>Ziyādin</a:t>
            </a:r>
            <a:r>
              <a:rPr lang="en-GB" dirty="0"/>
              <a:t> </a:t>
            </a:r>
            <a:r>
              <a:rPr lang="en-GB" dirty="0" err="1"/>
              <a:t>wabna</a:t>
            </a:r>
            <a:r>
              <a:rPr lang="en-GB" dirty="0"/>
              <a:t> </a:t>
            </a:r>
            <a:r>
              <a:rPr lang="en-GB" dirty="0" err="1"/>
              <a:t>Marjānata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2DBD5-BCDF-BC21-66B4-FDB723A7F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curse </a:t>
            </a:r>
            <a:r>
              <a:rPr lang="en-GB" dirty="0" err="1"/>
              <a:t>ʿUbaydallāh</a:t>
            </a:r>
            <a:r>
              <a:rPr lang="en-GB" dirty="0"/>
              <a:t> ibn </a:t>
            </a:r>
            <a:r>
              <a:rPr lang="en-GB" dirty="0" err="1"/>
              <a:t>Ziyād</a:t>
            </a:r>
            <a:r>
              <a:rPr lang="en-GB" dirty="0"/>
              <a:t>, Ibn </a:t>
            </a:r>
            <a:r>
              <a:rPr lang="en-GB" dirty="0" err="1"/>
              <a:t>Marjāna</a:t>
            </a:r>
            <a:r>
              <a:rPr lang="en-GB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6343018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88F4-30D1-AC00-146A-7A52ABAE99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/>
              <a:t>وَعُمَرَ بْنَ سَعْدٍ وَشِمْرًا 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929833-6811-AB6D-8956-4B78B5A2AF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ʿUmar</a:t>
            </a:r>
            <a:r>
              <a:rPr lang="en-GB" dirty="0"/>
              <a:t> </a:t>
            </a:r>
            <a:r>
              <a:rPr lang="en-GB" dirty="0" err="1"/>
              <a:t>abna</a:t>
            </a:r>
            <a:r>
              <a:rPr lang="en-GB" dirty="0"/>
              <a:t> </a:t>
            </a:r>
            <a:r>
              <a:rPr lang="en-GB" dirty="0" err="1"/>
              <a:t>Saʿdin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Shimran</a:t>
            </a:r>
            <a:r>
              <a:rPr lang="en-GB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53B0B-A1C3-A4CE-BBE8-6004E2A9D4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</a:t>
            </a:r>
            <a:r>
              <a:rPr lang="en-GB" dirty="0" err="1"/>
              <a:t>ʿUmar</a:t>
            </a:r>
            <a:r>
              <a:rPr lang="en-GB" dirty="0"/>
              <a:t> ibn </a:t>
            </a:r>
            <a:r>
              <a:rPr lang="en-GB" dirty="0" err="1"/>
              <a:t>Saʿd</a:t>
            </a:r>
            <a:r>
              <a:rPr lang="en-GB" dirty="0"/>
              <a:t> and </a:t>
            </a:r>
            <a:r>
              <a:rPr lang="en-GB" dirty="0" err="1"/>
              <a:t>Shimr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57220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A0873-044A-C76A-53AB-68FD35B775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b="1"/>
              <a:t>وَآلَ أَبِي سُفْيَانَ وَآلَ زِيَادٍ وَآلَ مَرْوَانَ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3D2A4-A2E3-A3CF-3AC7-8064B2E236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āla</a:t>
            </a:r>
            <a:r>
              <a:rPr lang="en-GB" dirty="0"/>
              <a:t> </a:t>
            </a:r>
            <a:r>
              <a:rPr lang="en-GB" dirty="0" err="1"/>
              <a:t>Abī</a:t>
            </a:r>
            <a:r>
              <a:rPr lang="en-GB" dirty="0"/>
              <a:t> </a:t>
            </a:r>
            <a:r>
              <a:rPr lang="en-GB" dirty="0" err="1"/>
              <a:t>Sufyān</a:t>
            </a:r>
            <a:r>
              <a:rPr lang="en-GB" dirty="0"/>
              <a:t> awa </a:t>
            </a:r>
            <a:r>
              <a:rPr lang="en-GB" dirty="0" err="1"/>
              <a:t>āla</a:t>
            </a:r>
            <a:r>
              <a:rPr lang="en-GB" dirty="0"/>
              <a:t> </a:t>
            </a:r>
            <a:r>
              <a:rPr lang="en-GB" dirty="0" err="1"/>
              <a:t>Ziyādin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āla</a:t>
            </a:r>
            <a:r>
              <a:rPr lang="en-GB" dirty="0"/>
              <a:t> </a:t>
            </a:r>
            <a:r>
              <a:rPr lang="en-GB" dirty="0" err="1"/>
              <a:t>Marwāna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34FEF-2DD7-9CBE-2385-4BADF4DAF6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And the houses of </a:t>
            </a:r>
            <a:r>
              <a:rPr lang="en-GB" dirty="0" err="1"/>
              <a:t>Abī</a:t>
            </a:r>
            <a:r>
              <a:rPr lang="en-GB" dirty="0"/>
              <a:t> </a:t>
            </a:r>
            <a:r>
              <a:rPr lang="en-GB" dirty="0" err="1"/>
              <a:t>Sufiyān</a:t>
            </a:r>
            <a:r>
              <a:rPr lang="en-GB" dirty="0"/>
              <a:t>, </a:t>
            </a:r>
            <a:r>
              <a:rPr lang="en-GB" dirty="0" err="1"/>
              <a:t>Ziyād</a:t>
            </a:r>
            <a:r>
              <a:rPr lang="en-GB" dirty="0"/>
              <a:t>, and </a:t>
            </a:r>
            <a:r>
              <a:rPr lang="en-GB" dirty="0" err="1"/>
              <a:t>Marwān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578254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88E5-2FCE-D676-4D9C-3AB4DB661E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إِلَى يَوْمِ الْقِيَامَةِ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CE99E-1074-1E69-646F-58991FC4EF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ilā</a:t>
            </a:r>
            <a:r>
              <a:rPr lang="en-GB" dirty="0"/>
              <a:t> </a:t>
            </a:r>
            <a:r>
              <a:rPr lang="en-GB" dirty="0" err="1"/>
              <a:t>Yawm</a:t>
            </a:r>
            <a:r>
              <a:rPr lang="en-GB" dirty="0"/>
              <a:t> il-</a:t>
            </a:r>
            <a:r>
              <a:rPr lang="en-GB" dirty="0" err="1"/>
              <a:t>qyāma</a:t>
            </a:r>
            <a:r>
              <a:rPr lang="en-GB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042AF-9511-8EE0-494E-69C79E927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Until the Judgement Day.</a:t>
            </a:r>
          </a:p>
        </p:txBody>
      </p:sp>
    </p:spTree>
    <p:extLst>
      <p:ext uri="{BB962C8B-B14F-4D97-AF65-F5344CB8AC3E}">
        <p14:creationId xmlns:p14="http://schemas.microsoft.com/office/powerpoint/2010/main" val="133736405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3D8C-D5B9-E808-436D-4162AC0E13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:</a:t>
            </a:r>
            <a:r>
              <a:rPr lang="ar-SA" dirty="0"/>
              <a:t>ثُمَّ تَسْجُدُ وَتَقُولُ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903F4-65B9-8D79-671C-2D330F1CE1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3440" y="3248830"/>
            <a:ext cx="6940732" cy="1736667"/>
          </a:xfrm>
        </p:spPr>
        <p:txBody>
          <a:bodyPr/>
          <a:lstStyle/>
          <a:p>
            <a:r>
              <a:rPr lang="en-GB" i="1" dirty="0"/>
              <a:t>Then prostrate and say: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0029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اَللَّهُمَّ لَكَ الْحَمْدُ حَمْدَ الشَّاكِرِينَ لَكَ عَلَى مُصَابِهِمْ،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Allāhumma</a:t>
            </a:r>
            <a:r>
              <a:rPr lang="en-GB" dirty="0"/>
              <a:t> </a:t>
            </a:r>
            <a:r>
              <a:rPr lang="en-GB" dirty="0" err="1"/>
              <a:t>lak</a:t>
            </a:r>
            <a:r>
              <a:rPr lang="en-GB" dirty="0"/>
              <a:t> al-</a:t>
            </a:r>
            <a:r>
              <a:rPr lang="en-GB" dirty="0" err="1"/>
              <a:t>ḥamdu</a:t>
            </a:r>
            <a:r>
              <a:rPr lang="en-GB" dirty="0"/>
              <a:t> </a:t>
            </a:r>
            <a:r>
              <a:rPr lang="en-GB" dirty="0" err="1"/>
              <a:t>ḥamd</a:t>
            </a:r>
            <a:r>
              <a:rPr lang="en-GB" dirty="0"/>
              <a:t> ash-</a:t>
            </a:r>
            <a:r>
              <a:rPr lang="en-GB" dirty="0" err="1"/>
              <a:t>shākirīna</a:t>
            </a:r>
            <a:r>
              <a:rPr lang="en-GB" dirty="0"/>
              <a:t> </a:t>
            </a:r>
            <a:r>
              <a:rPr lang="en-GB" dirty="0" err="1"/>
              <a:t>laka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muṣābihim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sz="3200" dirty="0"/>
              <a:t>O </a:t>
            </a:r>
            <a:r>
              <a:rPr lang="en-GB" sz="3200" dirty="0" err="1"/>
              <a:t>Allāh</a:t>
            </a:r>
            <a:r>
              <a:rPr lang="en-GB" sz="3200" dirty="0"/>
              <a:t> to You belongs the praise, The praise of those who give thanks to You for their misfortunes, 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7069141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8AA9E-12F0-281F-BA31-8BB042D969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/>
              <a:t>اَلْحَمْدُ للهِ عَلَى عَظِيمِ رَزِيَّتِي.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E4325-1A15-199F-3A68-436F3497D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Al-</a:t>
            </a:r>
            <a:r>
              <a:rPr lang="en-GB" dirty="0" err="1"/>
              <a:t>ḥamdu</a:t>
            </a:r>
            <a:r>
              <a:rPr lang="en-GB" dirty="0"/>
              <a:t> li-</a:t>
            </a:r>
            <a:r>
              <a:rPr lang="en-GB" dirty="0" err="1"/>
              <a:t>llāhi</a:t>
            </a:r>
            <a:r>
              <a:rPr lang="en-GB" dirty="0"/>
              <a:t> </a:t>
            </a:r>
            <a:r>
              <a:rPr lang="en-GB" dirty="0" err="1"/>
              <a:t>ʿalā</a:t>
            </a:r>
            <a:r>
              <a:rPr lang="en-GB" dirty="0"/>
              <a:t> </a:t>
            </a:r>
            <a:r>
              <a:rPr lang="en-GB" dirty="0" err="1"/>
              <a:t>ʿaẓīmi</a:t>
            </a:r>
            <a:r>
              <a:rPr lang="en-GB" dirty="0"/>
              <a:t> </a:t>
            </a:r>
            <a:r>
              <a:rPr lang="en-GB" dirty="0" err="1"/>
              <a:t>raziyyatī</a:t>
            </a:r>
            <a:r>
              <a:rPr lang="en-GB" dirty="0"/>
              <a:t>.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3F02F-6D09-0986-FED9-EB6DC78B3C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To </a:t>
            </a:r>
            <a:r>
              <a:rPr lang="en-GB" dirty="0" err="1"/>
              <a:t>Allāh</a:t>
            </a:r>
            <a:r>
              <a:rPr lang="en-GB" dirty="0"/>
              <a:t> belongs the praise for my great sorrow!</a:t>
            </a:r>
          </a:p>
        </p:txBody>
      </p:sp>
    </p:spTree>
    <p:extLst>
      <p:ext uri="{BB962C8B-B14F-4D97-AF65-F5344CB8AC3E}">
        <p14:creationId xmlns:p14="http://schemas.microsoft.com/office/powerpoint/2010/main" val="368243969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اَللَّهُمَّ ارْزُقْنِي شَفَاعَةَ الْحُسَيْنِ يَوْمَ الْوُرُودِ،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 err="1"/>
              <a:t>Allāhumm</a:t>
            </a:r>
            <a:r>
              <a:rPr lang="en-GB" dirty="0"/>
              <a:t> </a:t>
            </a:r>
            <a:r>
              <a:rPr lang="en-GB" dirty="0" err="1"/>
              <a:t>arzuqnī</a:t>
            </a:r>
            <a:r>
              <a:rPr lang="en-GB" dirty="0"/>
              <a:t> </a:t>
            </a:r>
            <a:r>
              <a:rPr lang="en-GB" dirty="0" err="1"/>
              <a:t>shafāʿat</a:t>
            </a:r>
            <a:r>
              <a:rPr lang="en-GB" dirty="0"/>
              <a:t> al-</a:t>
            </a:r>
            <a:r>
              <a:rPr lang="en-GB" dirty="0" err="1"/>
              <a:t>Ḥusayni</a:t>
            </a:r>
            <a:r>
              <a:rPr lang="en-GB" dirty="0"/>
              <a:t> </a:t>
            </a:r>
            <a:r>
              <a:rPr lang="en-GB" dirty="0" err="1"/>
              <a:t>yawm</a:t>
            </a:r>
            <a:r>
              <a:rPr lang="en-GB" dirty="0"/>
              <a:t> al-</a:t>
            </a:r>
            <a:r>
              <a:rPr lang="en-GB" dirty="0" err="1"/>
              <a:t>wurūd</a:t>
            </a:r>
            <a:r>
              <a:rPr lang="en-GB" dirty="0"/>
              <a:t>,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O </a:t>
            </a:r>
            <a:r>
              <a:rPr lang="en-GB" dirty="0" err="1"/>
              <a:t>Allāh</a:t>
            </a:r>
            <a:r>
              <a:rPr lang="en-GB" dirty="0"/>
              <a:t> grant me the intercession of </a:t>
            </a:r>
            <a:r>
              <a:rPr lang="en-GB" dirty="0" err="1"/>
              <a:t>Ḥusayn</a:t>
            </a:r>
            <a:r>
              <a:rPr lang="en-GB" dirty="0"/>
              <a:t> on the Day I come forth from my grave,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8784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وَثَبِّتْ لِي قَدَمَ صِدْقٍ عِنْدَكَ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thabbit</a:t>
            </a:r>
            <a:r>
              <a:rPr lang="en-GB" dirty="0"/>
              <a:t> </a:t>
            </a:r>
            <a:r>
              <a:rPr lang="en-GB" dirty="0" err="1"/>
              <a:t>lī</a:t>
            </a:r>
            <a:r>
              <a:rPr lang="en-GB" dirty="0"/>
              <a:t> </a:t>
            </a:r>
            <a:r>
              <a:rPr lang="en-GB" dirty="0" err="1"/>
              <a:t>qadama</a:t>
            </a:r>
            <a:r>
              <a:rPr lang="en-GB" dirty="0"/>
              <a:t> </a:t>
            </a:r>
            <a:r>
              <a:rPr lang="en-GB" dirty="0" err="1"/>
              <a:t>ṣidqin</a:t>
            </a:r>
            <a:r>
              <a:rPr lang="en-GB" dirty="0"/>
              <a:t> </a:t>
            </a:r>
            <a:r>
              <a:rPr lang="en-GB" dirty="0" err="1"/>
              <a:t>ʿindaka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And make firm in your eyes my honest 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48335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مَعَ الْحُسَيْنِ وَأَصْحَابِ الْحُسَيْنِ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maʿ</a:t>
            </a:r>
            <a:r>
              <a:rPr lang="en-GB" dirty="0"/>
              <a:t> al-</a:t>
            </a:r>
            <a:r>
              <a:rPr lang="en-GB" dirty="0" err="1"/>
              <a:t>Ḥusayni</a:t>
            </a:r>
            <a:r>
              <a:rPr lang="en-GB" dirty="0"/>
              <a:t> </a:t>
            </a:r>
            <a:r>
              <a:rPr lang="en-GB" dirty="0" err="1"/>
              <a:t>wa</a:t>
            </a:r>
            <a:r>
              <a:rPr lang="en-GB" dirty="0"/>
              <a:t> </a:t>
            </a:r>
            <a:r>
              <a:rPr lang="en-GB" dirty="0" err="1"/>
              <a:t>aṣḥāb</a:t>
            </a:r>
            <a:r>
              <a:rPr lang="en-GB" dirty="0"/>
              <a:t> </a:t>
            </a:r>
            <a:r>
              <a:rPr lang="en-GB" dirty="0" err="1"/>
              <a:t>il-Ḥusayn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With </a:t>
            </a:r>
            <a:r>
              <a:rPr lang="en-GB" dirty="0" err="1"/>
              <a:t>Ḥusayn</a:t>
            </a:r>
            <a:r>
              <a:rPr lang="en-GB" dirty="0"/>
              <a:t>, and the Companions of </a:t>
            </a:r>
            <a:r>
              <a:rPr lang="en-GB" dirty="0" err="1"/>
              <a:t>Ḥusayn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767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ar-SA" dirty="0"/>
              <a:t>الَّذِينَ بَذَلُوا مُهَجَهُمْ دُونَ الْحُسَيْنِ عَلَيْهِ السَّلَامُ.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t"/>
          <a:lstStyle/>
          <a:p>
            <a:r>
              <a:rPr lang="en-GB" dirty="0"/>
              <a:t>al-</a:t>
            </a:r>
            <a:r>
              <a:rPr lang="en-GB" dirty="0" err="1"/>
              <a:t>ladhina</a:t>
            </a:r>
            <a:r>
              <a:rPr lang="en-GB" dirty="0"/>
              <a:t> </a:t>
            </a:r>
            <a:r>
              <a:rPr lang="en-GB" dirty="0" err="1"/>
              <a:t>badhalū</a:t>
            </a:r>
            <a:r>
              <a:rPr lang="en-GB" dirty="0"/>
              <a:t> </a:t>
            </a:r>
            <a:r>
              <a:rPr lang="en-GB" dirty="0" err="1"/>
              <a:t>muhajahum</a:t>
            </a:r>
            <a:r>
              <a:rPr lang="en-GB" dirty="0"/>
              <a:t> </a:t>
            </a:r>
          </a:p>
          <a:p>
            <a:r>
              <a:rPr lang="en-GB" dirty="0" err="1"/>
              <a:t>dūn</a:t>
            </a:r>
            <a:r>
              <a:rPr lang="en-GB" dirty="0"/>
              <a:t> al-</a:t>
            </a:r>
            <a:r>
              <a:rPr lang="en-GB" dirty="0" err="1"/>
              <a:t>Ḥusayni</a:t>
            </a:r>
            <a:r>
              <a:rPr lang="en-GB" dirty="0"/>
              <a:t> </a:t>
            </a:r>
            <a:r>
              <a:rPr lang="en-GB" dirty="0" err="1"/>
              <a:t>ʿalayh</a:t>
            </a:r>
            <a:r>
              <a:rPr lang="en-GB" dirty="0"/>
              <a:t> is-</a:t>
            </a:r>
            <a:r>
              <a:rPr lang="en-GB" dirty="0" err="1"/>
              <a:t>salām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 anchor="t"/>
          <a:lstStyle/>
          <a:p>
            <a:r>
              <a:rPr lang="en-GB" dirty="0"/>
              <a:t>who gave their lives in defence of </a:t>
            </a:r>
            <a:r>
              <a:rPr lang="en-GB" dirty="0" err="1"/>
              <a:t>Ḥusayn</a:t>
            </a:r>
            <a:r>
              <a:rPr lang="en-GB" dirty="0"/>
              <a:t>, peace be upon him.</a:t>
            </a:r>
          </a:p>
        </p:txBody>
      </p:sp>
    </p:spTree>
    <p:extLst>
      <p:ext uri="{BB962C8B-B14F-4D97-AF65-F5344CB8AC3E}">
        <p14:creationId xmlns:p14="http://schemas.microsoft.com/office/powerpoint/2010/main" val="268725249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10141C9718F4B9CE85C3F9830C7EE" ma:contentTypeVersion="2" ma:contentTypeDescription="Create a new document." ma:contentTypeScope="" ma:versionID="b09801f1ec9dcf35c799939d469874c8">
  <xsd:schema xmlns:xsd="http://www.w3.org/2001/XMLSchema" xmlns:xs="http://www.w3.org/2001/XMLSchema" xmlns:p="http://schemas.microsoft.com/office/2006/metadata/properties" xmlns:ns3="7cff59a1-f550-45b5-99d9-cb0d5a5458e8" targetNamespace="http://schemas.microsoft.com/office/2006/metadata/properties" ma:root="true" ma:fieldsID="b779ceb24001886fffa232d0d10c55ae" ns3:_="">
    <xsd:import namespace="7cff59a1-f550-45b5-99d9-cb0d5a5458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f59a1-f550-45b5-99d9-cb0d5a545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449D01-0653-48BC-B487-86B13B1D692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cff59a1-f550-45b5-99d9-cb0d5a5458e8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552F28E-D8B7-4D2C-8C42-D612984C74A3}">
  <ds:schemaRefs>
    <ds:schemaRef ds:uri="7cff59a1-f550-45b5-99d9-cb0d5a5458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38050B4-577D-4BDE-BE6C-1ED11C79C4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26868</TotalTime>
  <Words>2822</Words>
  <Application>Microsoft Office PowerPoint</Application>
  <PresentationFormat>Widescreen</PresentationFormat>
  <Paragraphs>369</Paragraphs>
  <Slides>124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124</vt:i4>
      </vt:variant>
    </vt:vector>
  </HeadingPairs>
  <TitlesOfParts>
    <vt:vector size="131" baseType="lpstr">
      <vt:lpstr>Arial</vt:lpstr>
      <vt:lpstr>Calibri</vt:lpstr>
      <vt:lpstr>Calibri Light</vt:lpstr>
      <vt:lpstr>Palatino Linotype</vt:lpstr>
      <vt:lpstr>Palatino-Bold</vt:lpstr>
      <vt:lpstr>Traditional Arabic</vt:lpstr>
      <vt:lpstr>Custom Design</vt:lpstr>
      <vt:lpstr> زِیَارَةُ عَاشُورَاءَ</vt:lpstr>
      <vt:lpstr>اَلسَّلَامُ عَلَيْكَ يَا أَبَا عَبْدِ اللهِ،</vt:lpstr>
      <vt:lpstr>اَلسَّلَامُ عَلَيْكَ يَا ابْنَ رَسُوْلِ اللهِ،</vt:lpstr>
      <vt:lpstr>اَلسَّلَامُ عَلَيْكَ يَا ابْنَ أَمِيْرِ الْمُؤْمِنِيْنَ  وَابْنَ سَيِّدِ الْوَصِيِّيْنَ،</vt:lpstr>
      <vt:lpstr>اَلسَّلَامُ عَلَيْكَ يَا ابْنَ فَاطِمَةَ سَيِّدَةِ نِسَاءِ الْعَالَمِيْنَ،</vt:lpstr>
      <vt:lpstr>اَلسَّلَامُ عَلَيْكَ يَا ثَارَ اللهِ وَابْنَ ثَارِهِ</vt:lpstr>
      <vt:lpstr>وَالْوِتْرَ الْمَوْتُوْرَ،</vt:lpstr>
      <vt:lpstr>اَلسَّلَامُ عَلَيْكَ وَعَلَى الْأَرْوَاحِ الَّتِي حَلَّتْ بِفِنَائِكَ،</vt:lpstr>
      <vt:lpstr>عَلَيْكُمْ مِنِّي جَمِيْعًا سَلَامُ اللهِ أَبَدًا مَا بَقِيتُ وَبَقِيَ اللَّيْلُ وَالنَّهَارُ.</vt:lpstr>
      <vt:lpstr>يَا أَبَا عَبْدِ اللهِ </vt:lpstr>
      <vt:lpstr>لَقَدْ عَظُمَتِ الرَّزِيَّةُ</vt:lpstr>
      <vt:lpstr>وَجَلَّتْ وَعَظُمَتِ الْمُصِيبَةُ بِكَ </vt:lpstr>
      <vt:lpstr>عَلَيْنَا وَعَلَى جَمِيْعِ أَهْلِ الْإِسْلَامِ،</vt:lpstr>
      <vt:lpstr>وَجَلَّتْ وَعَظُمَتْ مُصِيبَتُكَ فِي السَّمَاوَاتِ </vt:lpstr>
      <vt:lpstr>عَلَى جَمِيعِ أَهْلِ السَّمَاوَاتِ،</vt:lpstr>
      <vt:lpstr>فَلَعَنَ اللهُ أُمَّةً </vt:lpstr>
      <vt:lpstr>أَسَّسَتْ أَسَاسَ الظُّلْمِ وَالْجَوْرِ عَلَيْكُمْ أَهْلَ الْبَيْتِ،</vt:lpstr>
      <vt:lpstr>وَلَعَنَ اللهُ أُمَّةً دَفَعَتْكُمْ عَنْ مَقَامِكُمْ </vt:lpstr>
      <vt:lpstr>وَأَزَالَتْكُمْ عَنْ مَرَاتِبِكُمُ الَّتِي رَتَّبَكُمُ اللهُ فِيهَا،</vt:lpstr>
      <vt:lpstr>وَلَعَنَ اللهُ أُمَّةً قَتَلَتْكُمْ،</vt:lpstr>
      <vt:lpstr>وَلَعَنَ اللهُ الْمُمَهِّدِينَ لَهُمْ  بِالتَّمْكِيْنِ مِنْ قِتَالِكُمْ،</vt:lpstr>
      <vt:lpstr>بَرِئْتُ إِلَى اللهِ وَإِلَيْكُمْ مِنْهُمْ </vt:lpstr>
      <vt:lpstr>وَمِنْ أَشْيَاعِهِمْ وَأَتْبَاعِهِمْ وَأَوْلِيَائِهِمْ. </vt:lpstr>
      <vt:lpstr>يَا أَبَا عَبْدِ اللهِ إِنِّي سِلْمٌ لِمَنْ سَالَمَكُمْ،</vt:lpstr>
      <vt:lpstr>وَحَرْبٌ لِمَنْ حَارَبَكُمْ إِلَى يَوْمِ الْقِيَامَةِ،</vt:lpstr>
      <vt:lpstr>وَلَعَنَ اللهُ آلَ زِيَادٍ وَآلَ مَرْوَانَ،</vt:lpstr>
      <vt:lpstr>وَلَعَنَ اللهُ بَنِي أُمَيَّةَ قَاطِبَةً،</vt:lpstr>
      <vt:lpstr>وَلَعَنَ اللهُ ابْنَ مَرْجَانَةَ،</vt:lpstr>
      <vt:lpstr>وَلَعَنَ اللهُ عُمَرَ بْنَ سَعْدٍ،</vt:lpstr>
      <vt:lpstr>وَلَعَنَ اللهُ شِمْرًا،</vt:lpstr>
      <vt:lpstr>وَلَعَنَ اللهُ أُمَّةً أَسْرَجَتْ وَأَلْجَمَتْ</vt:lpstr>
      <vt:lpstr>وَتَنَقَّبَتْ لِقِتَالِكَ.</vt:lpstr>
      <vt:lpstr>بِأَبِي أَنْتَ وَأُمِّي،</vt:lpstr>
      <vt:lpstr>لَقَدْ عَظُمَ مُصَابِي بِكَ،</vt:lpstr>
      <vt:lpstr>فَأَسْأَلُ اللهَ الَّذِي أَكْرَمَ مَقَامَكَ وَأَكْرَمَنِي بِكَ</vt:lpstr>
      <vt:lpstr>أَنْ يَرْزُقَنِي طَلَبَ ثَارِكَ مَعَ إِمَامٍ مَنْصُورٍ</vt:lpstr>
      <vt:lpstr>مِنْ أَهْلِ بَيْتِ مُحَمَّدٍ صَلَّى اللهُ عَلَيْهِ وَآلِهِ.</vt:lpstr>
      <vt:lpstr>اَللَّهُمَّ اجْعَلْنِي عِنْدَكَ وَجِيهًا بِالْحُسَيْنِ عَلَيْهِ السَّلَامُ </vt:lpstr>
      <vt:lpstr>فِي الدُّنْيَا وَالْآخِرَةِ. </vt:lpstr>
      <vt:lpstr>يَا أَبَا عَبْدِ اللهِ إِنِّي أَتَقَرَّبُ إِلَى اللهِ وَإِلَى رَسُولِهِ </vt:lpstr>
      <vt:lpstr>وَإِلَى أَمِيْرِ الْمُؤْمِنِينَ وَإِلَى فَاطِمَةَ وَإِلَى الْحَسَنِ وَإِلَيْكَ </vt:lpstr>
      <vt:lpstr>بِمُوَالَاتِكَ وَبِالْبَرَاءَةِ مِمَّنْ قَاتَلَكَ </vt:lpstr>
      <vt:lpstr>وَنَصَبَ لَكَ الْحَرْبَ،</vt:lpstr>
      <vt:lpstr>وَبِالبَرَاءَةِ مِمَّنْ أَسَّسَ أَسَاسَ</vt:lpstr>
      <vt:lpstr>الظُّلْمِ وَالْجَوْرِ عَلَيْكُمْ،</vt:lpstr>
      <vt:lpstr>وَأَبْرَأُ إِلَى اللهِ وَإِلَى رَسُولِهِ </vt:lpstr>
      <vt:lpstr>مِمَّنْ أَسَّسَ أَسَاسَ ذَلِكَ،</vt:lpstr>
      <vt:lpstr>وَبَنى عَلَيْهِ بُنْيَانَهُ،</vt:lpstr>
      <vt:lpstr>وَجَرَى فِي ظُلْمِهِ وَجَوْرِهِ عَلَيْكُمْ وَعَلَى أَشْيَاعِكُمْ. </vt:lpstr>
      <vt:lpstr>بَرِئْتُ إِلَى اللهِ وَإِلَيْكُمْ مِنْهُمْ،</vt:lpstr>
      <vt:lpstr>وَأَتَقَرَّبُ إِلَى اللهِ ثُمَّ إِلَيْكُمْ بِمُوَالَاتِكُمْ،</vt:lpstr>
      <vt:lpstr>وَمُوَالَاةِ وَلِيِّكُمْ،</vt:lpstr>
      <vt:lpstr>وَالْبَرَاءَةِ مِنْ أَعْدَائِكُمْ وَالنَّاصِبِينَ لَكُمْ الْحَرْبَ،</vt:lpstr>
      <vt:lpstr>.وَبِالْبَرَاءَةِ مِنْ أَشْيَاعِهِمْ وَأَتْبَاعِهِمْ</vt:lpstr>
      <vt:lpstr>إِنِّي سِلْمٌ لِمَنْ سَالَمَكُمْ،</vt:lpstr>
      <vt:lpstr>وَحَرْبٌ لِمَنْ حَارَبَكُمْ،</vt:lpstr>
      <vt:lpstr>وَوَلِيُّ لِمَنْ وَالَاكُمْ،</vt:lpstr>
      <vt:lpstr>وَعَدُوٌ لِمَنْ عَادَاكُمْ،</vt:lpstr>
      <vt:lpstr>فَأَسْأَلُ اللهَ الَّذِي أَكْرَمَنِي بِمَعْرِفَتِكُمْ،</vt:lpstr>
      <vt:lpstr>وَمَعْرِفَةِ أَوْلِيَائِكُمْ،</vt:lpstr>
      <vt:lpstr>وَرَزَقَنِي الْبَرَاءَةَ مِنْ أَعْدَائِكُمْ</vt:lpstr>
      <vt:lpstr>أَنْ يَجْعَلَنِي مَعَكُمْ فِي الدُّنْيَا وَالْآخِرَةِ،</vt:lpstr>
      <vt:lpstr>وَأَنْ يُثَبِّتَ لِي عِنْدَكُمْ قَدَمَ صِدْقٍ فِي الدُّنْيَا وَالْآخِرَةِ،</vt:lpstr>
      <vt:lpstr>وَأَسْأَلُهُ أَنْ يُبَلِّغَنِي الْمَقَامَ الْمَحْمُوْدَ لَكُمْ عِنْدَ اللهِ،</vt:lpstr>
      <vt:lpstr>وَأَنْ يَرْزُقَنِي طَلَبَ ثَارِي</vt:lpstr>
      <vt:lpstr>مَعَ إِمَامِ هُدًى ظَاهِرٍ نَاطِقٍ بِالْحَقِّ مِنْكُمْ،</vt:lpstr>
      <vt:lpstr>وَأَسْأَلُ اللهَ بِحَقِّكُمْ وَبِالشَّأْنِ الَّذِي لَكُمْ عِنْدَهُ </vt:lpstr>
      <vt:lpstr>أَنْ يُعْطِيَنِي بِمُصَابِي بِكُمْ</vt:lpstr>
      <vt:lpstr>أَفْضَلَ مَا يُعْطِي مُصَابًا بِمُصِيبَتِهِ،</vt:lpstr>
      <vt:lpstr>مُصِيْبَةً مَا أَعْظَمَهَا وَأَعْظَمَ رَزِيَّتَهَا فِي الْإِسْلَامِ،</vt:lpstr>
      <vt:lpstr>وَفِي جَمِيعِ السَّمَاوَاتِ وَالْأَرْضِ! </vt:lpstr>
      <vt:lpstr>اَللَّهُمَّ اجْعَلْنِي فِي مَقَامِي هَذَا مِمَّنْ تَنَالُهُ مِنْكَ </vt:lpstr>
      <vt:lpstr>صَلَوَاتٌ وَرَحْمَةٌ وَمَغْفِرَةٌ. </vt:lpstr>
      <vt:lpstr>اَللَّهُمَّ اجْعَلْ مَحْيَايَ  مَحْيَا مُحَمَّدٍ وَآلِ مُحَمَّدٍ،</vt:lpstr>
      <vt:lpstr>وَمَمَاتِي مَمَاتَ مُحَمَّدٍ وَآلِ مُحَمَّدٍ. </vt:lpstr>
      <vt:lpstr>اَللَّهُمَّ إِنَّ هَذَا يَوْمٌ تَبَرَّكَتْ بِهِ  بَنُو أُمَيَّةَ </vt:lpstr>
      <vt:lpstr>وَابْنُ آكِلَةِ الْأَكْبَادِ،</vt:lpstr>
      <vt:lpstr>اللَّعِيْنُ ابْنُ اللَّعِيْنِ عَلَى لِسَانِكَ وَلِسَانِ نَبِيِّكَ </vt:lpstr>
      <vt:lpstr>صَلَّى اللهُ عَلَيْهِ وَآلِهِ،</vt:lpstr>
      <vt:lpstr>فِي كُلِّ مَوْطِنٍ وَمَوْقِفٍ وَقَفَ فِيهِ نَبِيُّكَ </vt:lpstr>
      <vt:lpstr>صَلَّى اللهُ عَلَيْهِ وَآلِهِ.</vt:lpstr>
      <vt:lpstr>اَللَّهُمَّ الْعَنْ أَبَا سُفْيَانَ وَمُعَاوِيَةَ  وَيَزِيدَ بْنَ مُعَاوِيَةَ،</vt:lpstr>
      <vt:lpstr>عَلَيْهِمْ مِنْكَ اللَّعْنَةُ أَبَدَ الْآبِدِينَ،</vt:lpstr>
      <vt:lpstr>وَهَذَا يَوْمٌ فَرِحَتْ بِهِ آلُ زِيَادٍ وَآلُ مَرْوَانَ</vt:lpstr>
      <vt:lpstr>بِقَتْلِهِمُ الْحُسَيْنَ صَلَوَاتُ اللهِ عَلَيْهِ. </vt:lpstr>
      <vt:lpstr>اَللَّهُمَّ فَضَاعِفْ عَلَيْهِمْ اللَّعْنَ مِنْكَ وَالْعَذَابَ. </vt:lpstr>
      <vt:lpstr>اَللَّهُمَّ إِنِّي أَتَقَرَّبُ إِلَيْكَ فِي هَذَا الْيَوْمِ،</vt:lpstr>
      <vt:lpstr>وَفِي مَوْقِفِي هَذَا،</vt:lpstr>
      <vt:lpstr>وَأَيَّامِ حَيَاتِي </vt:lpstr>
      <vt:lpstr>بِالْبَرَاءَةِ مِنْهُمْ،</vt:lpstr>
      <vt:lpstr>وَاللَّعْنَةِ عَلَيْهِمْ،</vt:lpstr>
      <vt:lpstr>وَبِالْمُوَالَاةِ لِنَبِيِّكَ وَآلِ نَبِيِّكَ </vt:lpstr>
      <vt:lpstr>عَلَيْهِ وَعلَيْهِمُ السَّلَامُ.</vt:lpstr>
      <vt:lpstr>ثُمَّ تَقُولُ "مِائَةَ مَرَّةٍ": </vt:lpstr>
      <vt:lpstr>اَللَّهُمَّ الْعَنْ أَوَّلَ ظَالِمٍ ظَلَمَ حَقَّ مُحَمَّدٍ وَآلِ مُحَمَّدٍ</vt:lpstr>
      <vt:lpstr>وَآخِرَ تَابِعٍ لَهُ عَلَى ذَلِكَ. </vt:lpstr>
      <vt:lpstr>اَللَّهُمَّ الْعَنِ الْعِصَابَةَ الَّتِي جَاهَدَتِ الْحُسَيْنَ</vt:lpstr>
      <vt:lpstr>وَشَايَعَتْ وَبَايَعَتْ وَتَابَعَتْ عَلَى قَتْلِهِ.</vt:lpstr>
      <vt:lpstr>اَللَّهُمَّ الْعَنْهُمْ جَمِيعًا.</vt:lpstr>
      <vt:lpstr>ثُمَّ تَقُولُ "مِائَةَ مَرَّةٍ":</vt:lpstr>
      <vt:lpstr>اَلسَّلَامُ عَلَيْكَ يَا أَبَا عَبْدِ اللهِ </vt:lpstr>
      <vt:lpstr>وَعَلَى الْأَرْوَاحِ الَّتِي حَلَّتْ بِفِنَائِكَ،</vt:lpstr>
      <vt:lpstr>عَلَيْكَ مِنِّي سَلَامُ اللهِ أَبَدًا مَا بَقِيتُ </vt:lpstr>
      <vt:lpstr>وَبَقِيَ اللَّيْلُ وَالنَّهَارُ،</vt:lpstr>
      <vt:lpstr>وَلَا جَعَلَهُ اللهُ آخِرَ الْعَهْدِ مِنِّي لِزِيَارَتِكُمْ.</vt:lpstr>
      <vt:lpstr>اَلسَّلَامُ عَلَى الْحُسَيْنِ،</vt:lpstr>
      <vt:lpstr>وَعَلَى عَلِيِّ بْنِ الْحُسَيْنِ،</vt:lpstr>
      <vt:lpstr>وَعَلَى أَوْلَادِ الْحُسَيْنِ،</vt:lpstr>
      <vt:lpstr>وَعَلَى أَصْحَابِ الْحُسَيْنِ</vt:lpstr>
      <vt:lpstr>ثُمَّ تَقُولُ:</vt:lpstr>
      <vt:lpstr>اَللَّهُمَّ خُصَّ أَنْتَ أَوَّلَ ظَالِمٍ بِاللَّعْنِ مِنِّي،</vt:lpstr>
      <vt:lpstr>وَابْدَأْ بِهِ أَوَّلًا ثُمَّ الثَّانِيَ وَالثَّالِثَ وَالرَّابِعَ.</vt:lpstr>
      <vt:lpstr>اَللَّهُمَّ الْعَنْ يَزِيدَ خَامِسًا،</vt:lpstr>
      <vt:lpstr>وَالْعَنْ عُبَيْدَ اللهِ بْنَ زِيَادٍ وَابْنَ مَرْجَانَةَ </vt:lpstr>
      <vt:lpstr>وَعُمَرَ بْنَ سَعْدٍ وَشِمْرًا </vt:lpstr>
      <vt:lpstr>وَآلَ أَبِي سُفْيَانَ وَآلَ زِيَادٍ وَآلَ مَرْوَانَ</vt:lpstr>
      <vt:lpstr>إِلَى يَوْمِ الْقِيَامَةِ</vt:lpstr>
      <vt:lpstr>:ثُمَّ تَسْجُدُ وَتَقُولُ</vt:lpstr>
      <vt:lpstr>اَللَّهُمَّ لَكَ الْحَمْدُ حَمْدَ الشَّاكِرِينَ لَكَ عَلَى مُصَابِهِمْ،</vt:lpstr>
      <vt:lpstr>اَلْحَمْدُ للهِ عَلَى عَظِيمِ رَزِيَّتِي. </vt:lpstr>
      <vt:lpstr>اَللَّهُمَّ ارْزُقْنِي شَفَاعَةَ الْحُسَيْنِ يَوْمَ الْوُرُودِ،</vt:lpstr>
      <vt:lpstr>وَثَبِّتْ لِي قَدَمَ صِدْقٍ عِنْدَكَ</vt:lpstr>
      <vt:lpstr>مَعَ الْحُسَيْنِ وَأَصْحَابِ الْحُسَيْنِ </vt:lpstr>
      <vt:lpstr>الَّذِينَ بَذَلُوا مُهَجَهُمْ دُونَ الْحُسَيْنِ عَلَيْهِ السَّلَامُ.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اَلسَّلَامُ عَلَيْكَ يَا أَبَا عَبْدِ اللهِ،</dc:title>
  <dc:creator>Zainab Hassan</dc:creator>
  <cp:lastModifiedBy>Syed Kazim mehdi</cp:lastModifiedBy>
  <cp:revision>19</cp:revision>
  <dcterms:created xsi:type="dcterms:W3CDTF">2022-07-21T19:48:51Z</dcterms:created>
  <dcterms:modified xsi:type="dcterms:W3CDTF">2024-07-13T16:14:05Z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0x01010003810141C9718F4B9CE85C3F9830C7EE</vt:lpwstr>
  </property>
</Properties>
</file>