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283" r:id="rId2"/>
    <p:sldId id="3661" r:id="rId3"/>
    <p:sldId id="3662" r:id="rId4"/>
    <p:sldId id="3895" r:id="rId5"/>
    <p:sldId id="3896" r:id="rId6"/>
    <p:sldId id="3897" r:id="rId7"/>
    <p:sldId id="3898" r:id="rId8"/>
    <p:sldId id="3899" r:id="rId9"/>
    <p:sldId id="3900" r:id="rId10"/>
    <p:sldId id="3901" r:id="rId11"/>
    <p:sldId id="3893" r:id="rId12"/>
    <p:sldId id="3903" r:id="rId13"/>
    <p:sldId id="3904" r:id="rId14"/>
    <p:sldId id="3905" r:id="rId15"/>
    <p:sldId id="3906" r:id="rId16"/>
    <p:sldId id="3907" r:id="rId17"/>
    <p:sldId id="3908" r:id="rId18"/>
    <p:sldId id="3902" r:id="rId19"/>
    <p:sldId id="3909" r:id="rId20"/>
    <p:sldId id="3910" r:id="rId21"/>
    <p:sldId id="3911" r:id="rId22"/>
    <p:sldId id="3912" r:id="rId23"/>
    <p:sldId id="3913" r:id="rId24"/>
    <p:sldId id="3914" r:id="rId25"/>
    <p:sldId id="3915" r:id="rId26"/>
    <p:sldId id="3916" r:id="rId27"/>
    <p:sldId id="3917" r:id="rId28"/>
    <p:sldId id="3415" r:id="rId2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00823B"/>
    <a:srgbClr val="FFFF00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5" d="100"/>
          <a:sy n="85" d="100"/>
        </p:scale>
        <p:origin x="744" y="96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7F2078-1BDE-41D8-AE55-5847D47A18B4}" type="datetimeFigureOut">
              <a:rPr lang="en-US"/>
              <a:pPr>
                <a:defRPr/>
              </a:pPr>
              <a:t>4/17/2021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329354-2220-4A38-AA6A-6ECBB3E3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22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3BE1D-AB3A-4FC5-B6C7-E288A3E5F6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871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D4EDB-172E-4E7D-87FD-263760BE74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9337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4AAD3-02F6-4282-B0CB-1345883C6A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8801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89AE9-28C6-4313-A4F4-003076BD29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91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DD05C-07FB-469F-996F-949680EA75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48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45388-EF23-4C75-96E9-F8A9E4D03D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6167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2BA77-5932-446D-9871-E00C063B29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7298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D1CF-8D33-4B45-AC39-06FA613882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0063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06E80-546E-4FE7-8A3C-09BDF213C8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0348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EB8FF-0620-434E-8F12-3704ADCAD2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6720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9C843-F77C-4EFF-B04A-2B9FADE614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1590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ADE11B-F89A-48B1-8B67-BFC33A6023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2819399" y="5554398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0070C0"/>
                </a:solidFill>
              </a:rPr>
              <a:t>(Arabic text along with English Translation)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12267" y="1347171"/>
            <a:ext cx="1036746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5400" b="1">
                <a:solidFill>
                  <a:srgbClr val="000066"/>
                </a:solidFill>
                <a:latin typeface="Trebuchet MS" pitchFamily="34" charset="0"/>
              </a:rPr>
              <a:t>Ramadan 5th Night Du’a </a:t>
            </a:r>
          </a:p>
          <a:p>
            <a:pPr algn="ctr"/>
            <a:r>
              <a:rPr lang="en-US" sz="5400" b="1">
                <a:solidFill>
                  <a:srgbClr val="000066"/>
                </a:solidFill>
                <a:latin typeface="Trebuchet MS" pitchFamily="34" charset="0"/>
              </a:rPr>
              <a:t>from Iqbal Aamal’</a:t>
            </a:r>
            <a:endParaRPr lang="en-US" sz="44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527243" y="3371689"/>
            <a:ext cx="489909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ar-SA" sz="5400" b="1">
                <a:solidFill>
                  <a:srgbClr val="0070C0"/>
                </a:solidFill>
                <a:effectLst/>
                <a:ea typeface="Calibri" panose="020F0502020204030204" pitchFamily="34" charset="0"/>
                <a:cs typeface="Traditional Arabic" panose="02020603050405020304" pitchFamily="18" charset="-78"/>
              </a:rPr>
              <a:t>اللَّهُمَّ إِنِّي أَسْأَلُكَ بِأَسْمَائِكَ </a:t>
            </a:r>
            <a:endParaRPr lang="en-US" sz="307000" dirty="0">
              <a:solidFill>
                <a:srgbClr val="0070C0"/>
              </a:solidFill>
              <a:latin typeface="Arabic Typesetting" panose="03020402040406030203" pitchFamily="66" charset="-78"/>
              <a:ea typeface="Arial Unicode MS" pitchFamily="34" charset="-128"/>
              <a:cs typeface="Arabic Typesetting" panose="03020402040406030203" pitchFamily="66" charset="-78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590799" y="4518010"/>
            <a:ext cx="7010400" cy="67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b="1">
                <a:solidFill>
                  <a:srgbClr val="00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Muhammad ibn Abi Qarrih narrated the following in his book A’mal-i-Shahr-i-Ramadhan1 regarding supplications for the fifth night:</a:t>
            </a:r>
            <a:endParaRPr lang="en-US" sz="1800">
              <a:solidFill>
                <a:srgbClr val="00006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5th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21336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72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وَ فَرْجَهُ وَ تَرْزُقَنِي عَمَلًا تَرْضَاهُ</a:t>
            </a:r>
            <a:endParaRPr lang="en-US" sz="72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143000" y="44196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3600">
                <a:solidFill>
                  <a:srgbClr val="0070C0"/>
                </a:solidFill>
                <a:effectLst/>
                <a:latin typeface="Transliteration Georgia"/>
                <a:ea typeface="Calibri" panose="020F0502020204030204" pitchFamily="34" charset="0"/>
                <a:cs typeface="Times New Roman" panose="02020603050405020304" pitchFamily="18" charset="0"/>
              </a:rPr>
              <a:t>And provide me with sustenance and deeds that please You.</a:t>
            </a:r>
            <a:endParaRPr lang="en-US" sz="360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E69045-FEB7-47F5-8E7B-474A2D90163D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5th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19200" y="2032177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66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وَ تَمُنَّ عَلَيَّ بِالصَّمْتِ وَ السَّكِينَةِ وَ وَرِعاً يَحْجُزُنِي عَنْ مَعْصِيَتِكَ</a:t>
            </a:r>
            <a:endParaRPr lang="en-US" sz="66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502151"/>
            <a:ext cx="9144000" cy="1752600"/>
          </a:xfrm>
        </p:spPr>
        <p:txBody>
          <a:bodyPr/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>
                <a:solidFill>
                  <a:srgbClr val="0070C0"/>
                </a:solidFill>
                <a:effectLst/>
                <a:latin typeface="Transliteration Georgia"/>
                <a:ea typeface="Calibri" panose="020F0502020204030204" pitchFamily="34" charset="0"/>
                <a:cs typeface="Times New Roman" panose="02020603050405020304" pitchFamily="18" charset="0"/>
              </a:rPr>
              <a:t>Please favor me with silence and tranquility and piety that shields me from committing sin</a:t>
            </a:r>
            <a:endParaRPr lang="en-US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95BFA4-C200-4E9F-A37E-8C8D258C2103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5th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76489" y="2138497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8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يَا أَرْحَمَ الرَّاحِمِينَ</a:t>
            </a:r>
            <a:endParaRPr lang="en-US" sz="8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600" y="4719503"/>
            <a:ext cx="9144000" cy="1752600"/>
          </a:xfrm>
        </p:spPr>
        <p:txBody>
          <a:bodyPr/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>
                <a:solidFill>
                  <a:srgbClr val="0070C0"/>
                </a:solidFill>
                <a:effectLst/>
                <a:latin typeface="Transliteration Georgia"/>
                <a:ea typeface="Calibri" panose="020F0502020204030204" pitchFamily="34" charset="0"/>
                <a:cs typeface="Times New Roman" panose="02020603050405020304" pitchFamily="18" charset="0"/>
              </a:rPr>
              <a:t>O the Most Compassionate, Most Merciful</a:t>
            </a:r>
            <a:endParaRPr lang="en-US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40C0E8-530B-4B3F-A0B9-679D584872AA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5th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45419000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19200" y="30480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Another supplication for this night that has been narrated on the authority of God’s Prophet (peace and blessings be upon him and his family):</a:t>
            </a:r>
            <a:endParaRPr lang="en-US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A28198-A3A6-4946-986E-50F26B7E596D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5th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73359326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26194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80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يَا صَانِعَ كُلِّ مَصْنُوعٍ وَ يَا جَابِرَ كُلِّ كَسِيرٍ</a:t>
            </a:r>
            <a:endParaRPr lang="en-US" sz="80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4876800"/>
            <a:ext cx="9144000" cy="1752600"/>
          </a:xfrm>
        </p:spPr>
        <p:txBody>
          <a:bodyPr/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>
                <a:solidFill>
                  <a:srgbClr val="0070C0"/>
                </a:solidFill>
                <a:effectLst/>
                <a:latin typeface="Transliteration Georgia"/>
                <a:ea typeface="Calibri" panose="020F0502020204030204" pitchFamily="34" charset="0"/>
                <a:cs typeface="Times New Roman" panose="02020603050405020304" pitchFamily="18" charset="0"/>
              </a:rPr>
              <a:t>O Creator of all things that are created! O He who mends all broken bones!</a:t>
            </a:r>
            <a:endParaRPr lang="en-US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F17963-70A0-45DA-8EC7-CDE52BB6F07A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5th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022324406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2203628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80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وَ يَا شَاهِدَ كُلِّ نَجْوَى</a:t>
            </a:r>
            <a:endParaRPr lang="en-US" sz="80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4676950"/>
            <a:ext cx="9144000" cy="1752600"/>
          </a:xfrm>
        </p:spPr>
        <p:txBody>
          <a:bodyPr/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>
                <a:solidFill>
                  <a:srgbClr val="0070C0"/>
                </a:solidFill>
                <a:effectLst/>
                <a:latin typeface="Transliteration Georgia"/>
                <a:ea typeface="Calibri" panose="020F0502020204030204" pitchFamily="34" charset="0"/>
                <a:cs typeface="Times New Roman" panose="02020603050405020304" pitchFamily="18" charset="0"/>
              </a:rPr>
              <a:t>O He who clearly sees all that is whispered!</a:t>
            </a:r>
            <a:endParaRPr lang="en-US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7CEE27-785C-4F74-BDBD-91EC386AB770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5th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4048671182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21950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88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وَ يَا رَبَّاهْ وَ يَا سَيِّدَاهْ</a:t>
            </a:r>
            <a:endParaRPr lang="en-US" sz="88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876800"/>
            <a:ext cx="9144000" cy="1752600"/>
          </a:xfrm>
        </p:spPr>
        <p:txBody>
          <a:bodyPr/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>
                <a:solidFill>
                  <a:srgbClr val="0070C0"/>
                </a:solidFill>
                <a:effectLst/>
                <a:latin typeface="Transliteration Georgia"/>
                <a:ea typeface="Calibri" panose="020F0502020204030204" pitchFamily="34" charset="0"/>
                <a:cs typeface="Times New Roman" panose="02020603050405020304" pitchFamily="18" charset="0"/>
              </a:rPr>
              <a:t>O Nourisher! O my Master!</a:t>
            </a:r>
            <a:endParaRPr lang="en-US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977D39-F8CB-444B-AC07-9CBADA75648B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5th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3309640694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22860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60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أَنْتَ النُّورُ فَوْقَ النُّورِ [وَ نُورُ كُلِّ نُورٍ فَيَا نُورَ كُلِّ نُورٍ] فَيَا نُورَ النُّورِ وَ يَا نُورَ كُلِّ نُورٍ</a:t>
            </a:r>
            <a:endParaRPr lang="en-US" sz="60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4756192"/>
            <a:ext cx="9144000" cy="1752600"/>
          </a:xfrm>
        </p:spPr>
        <p:txBody>
          <a:bodyPr/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>
                <a:solidFill>
                  <a:srgbClr val="0070C0"/>
                </a:solidFill>
                <a:effectLst/>
                <a:latin typeface="Transliteration Georgia"/>
                <a:ea typeface="Calibri" panose="020F0502020204030204" pitchFamily="34" charset="0"/>
                <a:cs typeface="Times New Roman" panose="02020603050405020304" pitchFamily="18" charset="0"/>
              </a:rPr>
              <a:t>You are Light upon light! You are Light of all lights. O Light of all lights!</a:t>
            </a:r>
            <a:endParaRPr lang="en-US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E1CB4B-8347-48AE-A391-A5E4A1A3E646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5th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3750247068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2212622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60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أَسْأَلُكَ بِحَقِّ مُحَمَّدٍ وَ آلِ مُحَمَّدٍ أَنْ تُصَلِّيَ عَلَى مُحَمَّدٍ وَ آلِ مُحَمَّدٍ</a:t>
            </a:r>
            <a:endParaRPr lang="en-US" sz="60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648200"/>
            <a:ext cx="9144000" cy="1752600"/>
          </a:xfrm>
        </p:spPr>
        <p:txBody>
          <a:bodyPr/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>
                <a:solidFill>
                  <a:srgbClr val="0070C0"/>
                </a:solidFill>
                <a:effectLst/>
                <a:latin typeface="Transliteration Georgia"/>
                <a:ea typeface="Calibri" panose="020F0502020204030204" pitchFamily="34" charset="0"/>
                <a:cs typeface="Times New Roman" panose="02020603050405020304" pitchFamily="18" charset="0"/>
              </a:rPr>
              <a:t>I ask You for the sake of Muhammad and his Progeny, to bestow Your Blessings on Muhammad and his Progeny</a:t>
            </a:r>
            <a:endParaRPr lang="en-US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1D045C-78DF-40E1-9C6D-10802169924E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5th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3034917381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19200" y="22860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60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وَ أَنْ تَغْفِرَ لِي ذُنُوبَ اللَّيْلِ وَ ذُنُوبَ النَّهَارِ وَ ذُنُوبَ السِّرِّ وَ ذُنُوبَ الْعَلَانِيَةِ</a:t>
            </a:r>
            <a:endParaRPr lang="en-US" sz="60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725147"/>
            <a:ext cx="9144000" cy="1752600"/>
          </a:xfrm>
        </p:spPr>
        <p:txBody>
          <a:bodyPr/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>
                <a:solidFill>
                  <a:srgbClr val="0070C0"/>
                </a:solidFill>
                <a:effectLst/>
                <a:latin typeface="Transliteration Georgia"/>
                <a:ea typeface="Calibri" panose="020F0502020204030204" pitchFamily="34" charset="0"/>
                <a:cs typeface="Times New Roman" panose="02020603050405020304" pitchFamily="18" charset="0"/>
              </a:rPr>
              <a:t>I ask You to forgive the sins I have committed at night or in daytime, sins done in private and sins done in public</a:t>
            </a:r>
            <a:endParaRPr lang="en-US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334D3E-AF1F-4215-BD79-880AF52DB6C2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5th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88625127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898899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solidFill>
                  <a:srgbClr val="0070C0"/>
                </a:solidFill>
                <a:ea typeface="MS Mincho" pitchFamily="49" charset="-128"/>
              </a:rPr>
              <a:t>O' </a:t>
            </a:r>
            <a:r>
              <a:rPr lang="en-US" sz="3600" b="1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sz="3600" b="1" kern="1200" dirty="0">
                <a:solidFill>
                  <a:srgbClr val="0070C0"/>
                </a:solidFill>
                <a:ea typeface="MS Mincho" pitchFamily="49" charset="-128"/>
              </a:rPr>
              <a:t> send Your blessings on Muhammad and the family of </a:t>
            </a:r>
            <a:r>
              <a:rPr lang="en-US" sz="3600" b="1" kern="1200">
                <a:solidFill>
                  <a:srgbClr val="0070C0"/>
                </a:solidFill>
                <a:ea typeface="MS Mincho" pitchFamily="49" charset="-128"/>
              </a:rPr>
              <a:t>Muhammad.</a:t>
            </a:r>
          </a:p>
          <a:p>
            <a:pPr marL="342900" indent="-342900" eaLnBrk="1" hangingPunct="1">
              <a:defRPr/>
            </a:pPr>
            <a:endParaRPr lang="en-US" sz="20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C5BC8A-0BE3-4E34-8129-D618DF3DE9D1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5th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21336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66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يَا قَادِرُ يَا قَدِيرُ يَا وَاحِدُ يَا أَحَدُ يَا صَمَدُ يَا وَدُودُ</a:t>
            </a:r>
            <a:endParaRPr lang="en-US" sz="66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502151"/>
            <a:ext cx="9144000" cy="1752600"/>
          </a:xfrm>
        </p:spPr>
        <p:txBody>
          <a:bodyPr/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>
                <a:solidFill>
                  <a:srgbClr val="0070C0"/>
                </a:solidFill>
                <a:effectLst/>
                <a:latin typeface="Transliteration Georgia"/>
                <a:ea typeface="Calibri" panose="020F0502020204030204" pitchFamily="34" charset="0"/>
                <a:cs typeface="Times New Roman" panose="02020603050405020304" pitchFamily="18" charset="0"/>
              </a:rPr>
              <a:t>O the Powerful! O Almighty! O the Only! O the One! O Eternal, Absolute!</a:t>
            </a:r>
            <a:endParaRPr lang="en-US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C580B6-177D-4987-B839-755FE80C6E93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5th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1307398670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600" y="21336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80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يَا غَفُورُ يَا رَحِيمُ</a:t>
            </a:r>
            <a:endParaRPr lang="en-US" sz="80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4502151"/>
            <a:ext cx="9144000" cy="1752600"/>
          </a:xfrm>
        </p:spPr>
        <p:txBody>
          <a:bodyPr/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>
                <a:solidFill>
                  <a:srgbClr val="0070C0"/>
                </a:solidFill>
                <a:effectLst/>
                <a:latin typeface="Transliteration Georgia"/>
                <a:ea typeface="Calibri" panose="020F0502020204030204" pitchFamily="34" charset="0"/>
                <a:cs typeface="Times New Roman" panose="02020603050405020304" pitchFamily="18" charset="0"/>
              </a:rPr>
              <a:t>O the All-Forgiving! O Merciful!</a:t>
            </a:r>
            <a:endParaRPr lang="en-US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96DEE9-13C8-4384-8B7B-81E7A6E47606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5th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166597776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2032177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72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يَا غَافِرَ الذَّنْبِ وَ يَا قَابِلَ التَّوْبِ شَدِيدَ الْعِقَابِ ذَا الطَّوْلِ</a:t>
            </a:r>
            <a:endParaRPr lang="en-US" sz="72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502151"/>
            <a:ext cx="9144000" cy="1752600"/>
          </a:xfrm>
        </p:spPr>
        <p:txBody>
          <a:bodyPr/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>
                <a:solidFill>
                  <a:srgbClr val="0070C0"/>
                </a:solidFill>
                <a:effectLst/>
                <a:latin typeface="Transliteration Georgia"/>
                <a:ea typeface="Calibri" panose="020F0502020204030204" pitchFamily="34" charset="0"/>
                <a:cs typeface="Times New Roman" panose="02020603050405020304" pitchFamily="18" charset="0"/>
              </a:rPr>
              <a:t>O Forgiver of sins, O Acceptor of repentance, O Strict in punishment, O Lord of Bestowals</a:t>
            </a:r>
            <a:endParaRPr lang="en-US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7BFCB7-A342-44AD-85CA-B60B1D63CCC8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5th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728832678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83733" y="187660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66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لَا إِلَهَ إِلَّا أَنْتَ وَحْدَكَ لَا شَرِيكَ لَكَ تُحْيِي وَ تُمِيتُ وَ تُمِيتُ وَ تُحْيِي</a:t>
            </a:r>
            <a:endParaRPr lang="en-US" sz="66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4191000"/>
            <a:ext cx="9144000" cy="1752600"/>
          </a:xfrm>
        </p:spPr>
        <p:txBody>
          <a:bodyPr/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>
                <a:solidFill>
                  <a:srgbClr val="0070C0"/>
                </a:solidFill>
                <a:effectLst/>
                <a:latin typeface="Transliteration Georgia"/>
                <a:ea typeface="Calibri" panose="020F0502020204030204" pitchFamily="34" charset="0"/>
                <a:cs typeface="Times New Roman" panose="02020603050405020304" pitchFamily="18" charset="0"/>
              </a:rPr>
              <a:t>There is no God but You. You are the Only who has no associate. You give life and cause to die. You cause to die and give life</a:t>
            </a:r>
            <a:endParaRPr lang="en-US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66D039-2188-4EEA-81AA-BE69BA5E653B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5th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4017337824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195897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72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وَ أَنْتَ الْوَاحِدُ الْقَهَّارُ</a:t>
            </a:r>
            <a:endParaRPr lang="en-US" sz="72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4502151"/>
            <a:ext cx="9144000" cy="1752600"/>
          </a:xfrm>
        </p:spPr>
        <p:txBody>
          <a:bodyPr/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>
                <a:solidFill>
                  <a:srgbClr val="0070C0"/>
                </a:solidFill>
                <a:effectLst/>
                <a:latin typeface="Transliteration Georgia"/>
                <a:ea typeface="Calibri" panose="020F0502020204030204" pitchFamily="34" charset="0"/>
                <a:cs typeface="Times New Roman" panose="02020603050405020304" pitchFamily="18" charset="0"/>
              </a:rPr>
              <a:t>You are the Only! The Subduer!</a:t>
            </a:r>
            <a:endParaRPr lang="en-US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1DD10C-8C27-4480-BA3F-7FB47C7AC864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5th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558457298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22098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60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صَلِّ عَلَى مُحَمَّدٍ وَ آلِ مُحَمَّدٍ</a:t>
            </a:r>
            <a:endParaRPr lang="en-US" sz="60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4019D5-31A5-4F44-A74C-462DA70A16CA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5th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2912FD-3A32-4FA7-AFBE-DAC6F5706822}"/>
              </a:ext>
            </a:extLst>
          </p:cNvPr>
          <p:cNvSpPr txBox="1"/>
          <p:nvPr/>
        </p:nvSpPr>
        <p:spPr>
          <a:xfrm>
            <a:off x="533400" y="4191000"/>
            <a:ext cx="97602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>
                <a:solidFill>
                  <a:srgbClr val="0070C0"/>
                </a:solidFill>
                <a:effectLst/>
                <a:latin typeface="Transliteration Georgia"/>
                <a:ea typeface="Calibri" panose="020F0502020204030204" pitchFamily="34" charset="0"/>
                <a:cs typeface="Times New Roman" panose="02020603050405020304" pitchFamily="18" charset="0"/>
              </a:rPr>
              <a:t>Please bestow Your Blessings on</a:t>
            </a:r>
          </a:p>
          <a:p>
            <a:pPr algn="ctr"/>
            <a:r>
              <a:rPr lang="en-GB" sz="3600">
                <a:solidFill>
                  <a:srgbClr val="0070C0"/>
                </a:solidFill>
                <a:effectLst/>
                <a:latin typeface="Transliteration Georgia"/>
                <a:ea typeface="Calibri" panose="020F0502020204030204" pitchFamily="34" charset="0"/>
                <a:cs typeface="Times New Roman" panose="02020603050405020304" pitchFamily="18" charset="0"/>
              </a:rPr>
              <a:t> Muhammad and his Progeny</a:t>
            </a:r>
            <a:endParaRPr lang="en-US" sz="360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67262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210520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60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وَ اغْفِرْ لِي وَ ارْحَمْنِي وَ اعْفُ عَنِّي وَ ارْحَمْنِي</a:t>
            </a:r>
            <a:endParaRPr lang="en-US" sz="60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4648200"/>
            <a:ext cx="9144000" cy="1752600"/>
          </a:xfrm>
        </p:spPr>
        <p:txBody>
          <a:bodyPr/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>
                <a:solidFill>
                  <a:srgbClr val="0070C0"/>
                </a:solidFill>
                <a:effectLst/>
                <a:latin typeface="Transliteration Georgia"/>
                <a:ea typeface="Calibri" panose="020F0502020204030204" pitchFamily="34" charset="0"/>
                <a:cs typeface="Times New Roman" panose="02020603050405020304" pitchFamily="18" charset="0"/>
              </a:rPr>
              <a:t>forgive me and have mercy on me, and Pardon me</a:t>
            </a:r>
            <a:endParaRPr lang="en-US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AFF991-C413-4478-933E-C5F6FA23C3ED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5th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372741828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19200" y="195280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72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إِنَّكَ أَنْتَ الرَّحْمَنُ الرَّحِيمُ</a:t>
            </a:r>
            <a:endParaRPr lang="en-US" sz="72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70235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>
                <a:solidFill>
                  <a:srgbClr val="0070C0"/>
                </a:solidFill>
                <a:effectLst/>
                <a:latin typeface="Transliteration Georgia"/>
                <a:ea typeface="Calibri" panose="020F0502020204030204" pitchFamily="34" charset="0"/>
                <a:cs typeface="Times New Roman" panose="02020603050405020304" pitchFamily="18" charset="0"/>
              </a:rPr>
              <a:t>as You are Most Compassionate, Most Merciful.</a:t>
            </a:r>
            <a:endParaRPr lang="en-US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68578F-FDA2-4EC5-AD6A-A52EA8F682AE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5th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272934666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2362200" y="1193411"/>
            <a:ext cx="7993062" cy="484632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2209800" y="3149600"/>
            <a:ext cx="7772400" cy="109728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00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331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D11E46-A6FC-4FC8-B10B-FB92B0F38964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5th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886784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In the Name of </a:t>
            </a:r>
            <a:r>
              <a:rPr lang="en-US" sz="3600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the All-merciful, </a:t>
            </a:r>
            <a:r>
              <a:rPr lang="en-US" sz="3600" kern="1200">
                <a:solidFill>
                  <a:srgbClr val="0070C0"/>
                </a:solidFill>
                <a:ea typeface="MS Mincho" pitchFamily="49" charset="-128"/>
              </a:rPr>
              <a:t>the All-compassionate</a:t>
            </a:r>
          </a:p>
          <a:p>
            <a:pPr marL="342900" indent="-342900" eaLnBrk="1" hangingPunct="1">
              <a:defRPr/>
            </a:pPr>
            <a:r>
              <a:rPr lang="ar-IQ" sz="3200"/>
              <a:t> </a:t>
            </a:r>
            <a:endParaRPr lang="en-US" sz="32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15E305-035C-441A-B395-16C0779333A0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5th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2072173"/>
            <a:ext cx="104394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54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اللَّهُمَّ إِنِّي أَسْأَلُكَ بِأَسْمَائِكَ خَيْرِ الْأَسْمَاءِ الَّتِي تُنْزِلُ بِهَا الشِّفَاءَ وَ تَكْشِفُ بِهَا اللَّأْوَاءَ [الْأَدْوَاءَ]</a:t>
            </a:r>
            <a:endParaRPr lang="en-US" sz="54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17978" y="4267200"/>
            <a:ext cx="9144000" cy="1752600"/>
          </a:xfrm>
        </p:spPr>
        <p:txBody>
          <a:bodyPr/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>
                <a:solidFill>
                  <a:srgbClr val="0070C0"/>
                </a:solidFill>
                <a:effectLst/>
                <a:latin typeface="Transliteration Georgia"/>
                <a:ea typeface="Calibri" panose="020F0502020204030204" pitchFamily="34" charset="0"/>
                <a:cs typeface="Times New Roman" panose="02020603050405020304" pitchFamily="18" charset="0"/>
              </a:rPr>
              <a:t>O my God! I ask You by Your Names, the best of the names – by which You send down healing from ailments and by which You remove ailments</a:t>
            </a:r>
            <a:endParaRPr lang="en-US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C60DAC-A9C6-440F-A7AA-A504744B4FB7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5th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2245485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60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أَنْ تُصَلِّيَ عَلَى مُحَمَّدٍ وَ آلِ مُحَمَّدٍ</a:t>
            </a:r>
            <a:endParaRPr lang="en-US" sz="60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4681559"/>
            <a:ext cx="9144000" cy="1752600"/>
          </a:xfrm>
        </p:spPr>
        <p:txBody>
          <a:bodyPr/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>
                <a:solidFill>
                  <a:srgbClr val="0070C0"/>
                </a:solidFill>
                <a:effectLst/>
                <a:latin typeface="Transliteration Georgia"/>
                <a:ea typeface="Calibri" panose="020F0502020204030204" pitchFamily="34" charset="0"/>
                <a:cs typeface="Times New Roman" panose="02020603050405020304" pitchFamily="18" charset="0"/>
              </a:rPr>
              <a:t>I ask You to bestow Your Blessings on Muhammad and his Progeny</a:t>
            </a:r>
            <a:endParaRPr lang="en-US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9EFA76-1D49-4EE9-81D0-EC676322593A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5th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2007924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66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وَ أَنْ تُنْزِلَ عَلَيَّ مِنْكَ عَافِيَةً وَ شِفَاءً</a:t>
            </a:r>
            <a:endParaRPr lang="en-US" sz="66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295400" y="43434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3200">
                <a:solidFill>
                  <a:srgbClr val="0070C0"/>
                </a:solidFill>
                <a:effectLst/>
                <a:latin typeface="Transliteration Georgia"/>
                <a:ea typeface="Calibri" panose="020F0502020204030204" pitchFamily="34" charset="0"/>
                <a:cs typeface="Times New Roman" panose="02020603050405020304" pitchFamily="18" charset="0"/>
              </a:rPr>
              <a:t>and send down well-being and cure to me from You</a:t>
            </a:r>
            <a:endParaRPr lang="en-US" sz="320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35801C-73C4-4777-9945-BFB12478AC90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5th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2160587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72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وَ تَدْفَعَ عَنِّي بِاسْمِكَ كُلَّ سُقْمٍ وَ بَلَاءٍ</a:t>
            </a:r>
            <a:endParaRPr lang="en-US" sz="72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600200" y="48006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3600">
                <a:solidFill>
                  <a:srgbClr val="0070C0"/>
                </a:solidFill>
                <a:effectLst/>
                <a:latin typeface="Transliteration Georgia"/>
                <a:ea typeface="Calibri" panose="020F0502020204030204" pitchFamily="34" charset="0"/>
                <a:cs typeface="Times New Roman" panose="02020603050405020304" pitchFamily="18" charset="0"/>
              </a:rPr>
              <a:t>And fend off all weakness and calamities by Your Name</a:t>
            </a:r>
            <a:endParaRPr lang="en-US" sz="360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A7F7F2-0E5E-48EE-BF5A-C9F49992ABFB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5th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23622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60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وَ تَقَبَّلَ صَوْمِي وَ تَجْعَلَنِي فِيمَنْ صَامَ وَ قَامَ وَ رَضِيتَ عَمَلَهُ</a:t>
            </a:r>
            <a:endParaRPr lang="en-US" sz="60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360311" y="4611644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3200">
                <a:solidFill>
                  <a:srgbClr val="0070C0"/>
                </a:solidFill>
                <a:effectLst/>
                <a:latin typeface="Transliteration Georgia"/>
                <a:ea typeface="Calibri" panose="020F0502020204030204" pitchFamily="34" charset="0"/>
                <a:cs typeface="Times New Roman" panose="02020603050405020304" pitchFamily="18" charset="0"/>
              </a:rPr>
              <a:t>And accept my fasting. And let me be amongst those who fast during it, wake up at night and please You by acting accordingly</a:t>
            </a:r>
            <a:endParaRPr lang="en-US" sz="320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E35DD8-DA0F-4B3D-9901-4A883E8091B6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5th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61533" y="22860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6600" b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raditional Arabic" panose="02020603050405020304" pitchFamily="18" charset="-78"/>
              </a:rPr>
              <a:t>وَ تَجْعَلَنِي مِمَّنْ ضامت [صَامَتْ‌] جَوَارِحُهُ وَ حَفِظَ لِسَانَهُ</a:t>
            </a:r>
            <a:endParaRPr lang="en-US" sz="660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1295400" y="472440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3200">
                <a:solidFill>
                  <a:srgbClr val="0070C0"/>
                </a:solidFill>
                <a:effectLst/>
                <a:latin typeface="Transliteration Georgia"/>
                <a:ea typeface="Calibri" panose="020F0502020204030204" pitchFamily="34" charset="0"/>
                <a:cs typeface="Times New Roman" panose="02020603050405020304" pitchFamily="18" charset="0"/>
              </a:rPr>
              <a:t>And let me be of those whose body parts also fast, who guards his tongue and his private parts</a:t>
            </a:r>
            <a:endParaRPr lang="en-US" sz="320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3F8738-C0C3-4136-978F-A546CCCD2CCC}"/>
              </a:ext>
            </a:extLst>
          </p:cNvPr>
          <p:cNvSpPr txBox="1"/>
          <p:nvPr/>
        </p:nvSpPr>
        <p:spPr>
          <a:xfrm>
            <a:off x="6737915" y="403050"/>
            <a:ext cx="2863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Ramadan 5th Night Du’a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from Iqbal Aamal’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15563</TotalTime>
  <Words>981</Words>
  <Application>Microsoft Office PowerPoint</Application>
  <PresentationFormat>Widescreen</PresentationFormat>
  <Paragraphs>125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Arabic Typesetting</vt:lpstr>
      <vt:lpstr>Arial</vt:lpstr>
      <vt:lpstr>Calibri</vt:lpstr>
      <vt:lpstr>Times New Roman</vt:lpstr>
      <vt:lpstr>Transliteration Georgia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اللَّهُمَّ إِنِّي أَسْأَلُكَ بِأَسْمَائِكَ خَيْرِ الْأَسْمَاءِ الَّتِي تُنْزِلُ بِهَا الشِّفَاءَ وَ تَكْشِفُ بِهَا اللَّأْوَاءَ [الْأَدْوَاءَ]</vt:lpstr>
      <vt:lpstr>أَنْ تُصَلِّيَ عَلَى مُحَمَّدٍ وَ آلِ مُحَمَّدٍ</vt:lpstr>
      <vt:lpstr>وَ أَنْ تُنْزِلَ عَلَيَّ مِنْكَ عَافِيَةً وَ شِفَاءً</vt:lpstr>
      <vt:lpstr>وَ تَدْفَعَ عَنِّي بِاسْمِكَ كُلَّ سُقْمٍ وَ بَلَاءٍ</vt:lpstr>
      <vt:lpstr>وَ تَقَبَّلَ صَوْمِي وَ تَجْعَلَنِي فِيمَنْ صَامَ وَ قَامَ وَ رَضِيتَ عَمَلَهُ</vt:lpstr>
      <vt:lpstr>وَ تَجْعَلَنِي مِمَّنْ ضامت [صَامَتْ‌] جَوَارِحُهُ وَ حَفِظَ لِسَانَهُ</vt:lpstr>
      <vt:lpstr>وَ فَرْجَهُ وَ تَرْزُقَنِي عَمَلًا تَرْضَاهُ</vt:lpstr>
      <vt:lpstr>وَ تَمُنَّ عَلَيَّ بِالصَّمْتِ وَ السَّكِينَةِ وَ وَرِعاً يَحْجُزُنِي عَنْ مَعْصِيَتِكَ</vt:lpstr>
      <vt:lpstr>يَا أَرْحَمَ الرَّاحِمِينَ</vt:lpstr>
      <vt:lpstr>Another supplication for this night that has been narrated on the authority of God’s Prophet (peace and blessings be upon him and his family):</vt:lpstr>
      <vt:lpstr>يَا صَانِعَ كُلِّ مَصْنُوعٍ وَ يَا جَابِرَ كُلِّ كَسِيرٍ</vt:lpstr>
      <vt:lpstr>وَ يَا شَاهِدَ كُلِّ نَجْوَى</vt:lpstr>
      <vt:lpstr>وَ يَا رَبَّاهْ وَ يَا سَيِّدَاهْ</vt:lpstr>
      <vt:lpstr>أَنْتَ النُّورُ فَوْقَ النُّورِ [وَ نُورُ كُلِّ نُورٍ فَيَا نُورَ كُلِّ نُورٍ] فَيَا نُورَ النُّورِ وَ يَا نُورَ كُلِّ نُورٍ</vt:lpstr>
      <vt:lpstr>أَسْأَلُكَ بِحَقِّ مُحَمَّدٍ وَ آلِ مُحَمَّدٍ أَنْ تُصَلِّيَ عَلَى مُحَمَّدٍ وَ آلِ مُحَمَّدٍ</vt:lpstr>
      <vt:lpstr>وَ أَنْ تَغْفِرَ لِي ذُنُوبَ اللَّيْلِ وَ ذُنُوبَ النَّهَارِ وَ ذُنُوبَ السِّرِّ وَ ذُنُوبَ الْعَلَانِيَةِ</vt:lpstr>
      <vt:lpstr>يَا قَادِرُ يَا قَدِيرُ يَا وَاحِدُ يَا أَحَدُ يَا صَمَدُ يَا وَدُودُ</vt:lpstr>
      <vt:lpstr>يَا غَفُورُ يَا رَحِيمُ</vt:lpstr>
      <vt:lpstr>يَا غَافِرَ الذَّنْبِ وَ يَا قَابِلَ التَّوْبِ شَدِيدَ الْعِقَابِ ذَا الطَّوْلِ</vt:lpstr>
      <vt:lpstr>لَا إِلَهَ إِلَّا أَنْتَ وَحْدَكَ لَا شَرِيكَ لَكَ تُحْيِي وَ تُمِيتُ وَ تُمِيتُ وَ تُحْيِي</vt:lpstr>
      <vt:lpstr>وَ أَنْتَ الْوَاحِدُ الْقَهَّارُ</vt:lpstr>
      <vt:lpstr>PowerPoint Presentation</vt:lpstr>
      <vt:lpstr>وَ اغْفِرْ لِي وَ ارْحَمْنِي وَ اعْفُ عَنِّي وَ ارْحَمْنِي</vt:lpstr>
      <vt:lpstr>إِنَّكَ أَنْتَ الرَّحْمَنُ الرَّحِيمُ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Irfan Jarchivi</cp:lastModifiedBy>
  <cp:revision>325</cp:revision>
  <cp:lastPrinted>1601-01-01T00:00:00Z</cp:lastPrinted>
  <dcterms:created xsi:type="dcterms:W3CDTF">1601-01-01T00:00:00Z</dcterms:created>
  <dcterms:modified xsi:type="dcterms:W3CDTF">2021-04-17T16:49:41Z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