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283" r:id="rId2"/>
    <p:sldId id="3661" r:id="rId3"/>
    <p:sldId id="3662" r:id="rId4"/>
    <p:sldId id="3895" r:id="rId5"/>
    <p:sldId id="3896" r:id="rId6"/>
    <p:sldId id="3897" r:id="rId7"/>
    <p:sldId id="3898" r:id="rId8"/>
    <p:sldId id="3899" r:id="rId9"/>
    <p:sldId id="3900" r:id="rId10"/>
    <p:sldId id="3901" r:id="rId11"/>
    <p:sldId id="3902" r:id="rId12"/>
    <p:sldId id="3903" r:id="rId13"/>
    <p:sldId id="3904" r:id="rId14"/>
    <p:sldId id="3905" r:id="rId15"/>
    <p:sldId id="3906" r:id="rId16"/>
    <p:sldId id="3907" r:id="rId17"/>
    <p:sldId id="3908" r:id="rId18"/>
    <p:sldId id="3893" r:id="rId19"/>
    <p:sldId id="341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000099"/>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04" autoAdjust="0"/>
  </p:normalViewPr>
  <p:slideViewPr>
    <p:cSldViewPr showGuides="1">
      <p:cViewPr varScale="1">
        <p:scale>
          <a:sx n="89" d="100"/>
          <a:sy n="89" d="100"/>
        </p:scale>
        <p:origin x="855" y="60"/>
      </p:cViewPr>
      <p:guideLst>
        <p:guide orient="horz" pos="2160"/>
        <p:guide pos="292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047F2078-1BDE-41D8-AE55-5847D47A18B4}" type="datetimeFigureOut">
              <a:rPr lang="en-US"/>
              <a:pPr>
                <a:defRPr/>
              </a:pPr>
              <a:t>27-Apr-20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5329354-2220-4A38-AA6A-6ECBB3E3892A}" type="slidenum">
              <a:rPr lang="en-US"/>
              <a:pPr>
                <a:defRPr/>
              </a:pPr>
              <a:t>‹#›</a:t>
            </a:fld>
            <a:endParaRPr lang="en-US"/>
          </a:p>
        </p:txBody>
      </p:sp>
    </p:spTree>
    <p:extLst>
      <p:ext uri="{BB962C8B-B14F-4D97-AF65-F5344CB8AC3E}">
        <p14:creationId xmlns:p14="http://schemas.microsoft.com/office/powerpoint/2010/main" val="608022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B3BE1D-AB3A-4FC5-B6C7-E288A3E5F6CD}" type="slidenum">
              <a:rPr lang="ar-SA"/>
              <a:pPr>
                <a:defRPr/>
              </a:pPr>
              <a:t>‹#›</a:t>
            </a:fld>
            <a:endParaRPr lang="en-US"/>
          </a:p>
        </p:txBody>
      </p:sp>
    </p:spTree>
    <p:extLst>
      <p:ext uri="{BB962C8B-B14F-4D97-AF65-F5344CB8AC3E}">
        <p14:creationId xmlns:p14="http://schemas.microsoft.com/office/powerpoint/2010/main" val="282059871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3D4EDB-172E-4E7D-87FD-263760BE74EF}" type="slidenum">
              <a:rPr lang="ar-SA"/>
              <a:pPr>
                <a:defRPr/>
              </a:pPr>
              <a:t>‹#›</a:t>
            </a:fld>
            <a:endParaRPr lang="en-US"/>
          </a:p>
        </p:txBody>
      </p:sp>
    </p:spTree>
    <p:extLst>
      <p:ext uri="{BB962C8B-B14F-4D97-AF65-F5344CB8AC3E}">
        <p14:creationId xmlns:p14="http://schemas.microsoft.com/office/powerpoint/2010/main" val="10775933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64AAD3-02F6-4282-B0CB-1345883C6A3C}" type="slidenum">
              <a:rPr lang="ar-SA"/>
              <a:pPr>
                <a:defRPr/>
              </a:pPr>
              <a:t>‹#›</a:t>
            </a:fld>
            <a:endParaRPr lang="en-US"/>
          </a:p>
        </p:txBody>
      </p:sp>
    </p:spTree>
    <p:extLst>
      <p:ext uri="{BB962C8B-B14F-4D97-AF65-F5344CB8AC3E}">
        <p14:creationId xmlns:p14="http://schemas.microsoft.com/office/powerpoint/2010/main" val="36646880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C89AE9-28C6-4313-A4F4-003076BD29F4}" type="slidenum">
              <a:rPr lang="ar-SA"/>
              <a:pPr>
                <a:defRPr/>
              </a:pPr>
              <a:t>‹#›</a:t>
            </a:fld>
            <a:endParaRPr lang="en-US"/>
          </a:p>
        </p:txBody>
      </p:sp>
    </p:spTree>
    <p:extLst>
      <p:ext uri="{BB962C8B-B14F-4D97-AF65-F5344CB8AC3E}">
        <p14:creationId xmlns:p14="http://schemas.microsoft.com/office/powerpoint/2010/main" val="1590391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DD05C-07FB-469F-996F-949680EA7595}" type="slidenum">
              <a:rPr lang="ar-SA"/>
              <a:pPr>
                <a:defRPr/>
              </a:pPr>
              <a:t>‹#›</a:t>
            </a:fld>
            <a:endParaRPr lang="en-US"/>
          </a:p>
        </p:txBody>
      </p:sp>
    </p:spTree>
    <p:extLst>
      <p:ext uri="{BB962C8B-B14F-4D97-AF65-F5344CB8AC3E}">
        <p14:creationId xmlns:p14="http://schemas.microsoft.com/office/powerpoint/2010/main" val="1166548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B45388-EF23-4C75-96E9-F8A9E4D03DFC}" type="slidenum">
              <a:rPr lang="ar-SA"/>
              <a:pPr>
                <a:defRPr/>
              </a:pPr>
              <a:t>‹#›</a:t>
            </a:fld>
            <a:endParaRPr lang="en-US"/>
          </a:p>
        </p:txBody>
      </p:sp>
    </p:spTree>
    <p:extLst>
      <p:ext uri="{BB962C8B-B14F-4D97-AF65-F5344CB8AC3E}">
        <p14:creationId xmlns:p14="http://schemas.microsoft.com/office/powerpoint/2010/main" val="18830616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B2BA77-5932-446D-9871-E00C063B296D}" type="slidenum">
              <a:rPr lang="ar-SA"/>
              <a:pPr>
                <a:defRPr/>
              </a:pPr>
              <a:t>‹#›</a:t>
            </a:fld>
            <a:endParaRPr lang="en-US"/>
          </a:p>
        </p:txBody>
      </p:sp>
    </p:spTree>
    <p:extLst>
      <p:ext uri="{BB962C8B-B14F-4D97-AF65-F5344CB8AC3E}">
        <p14:creationId xmlns:p14="http://schemas.microsoft.com/office/powerpoint/2010/main" val="151497298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CCD1CF-8D33-4B45-AC39-06FA6138827F}" type="slidenum">
              <a:rPr lang="ar-SA"/>
              <a:pPr>
                <a:defRPr/>
              </a:pPr>
              <a:t>‹#›</a:t>
            </a:fld>
            <a:endParaRPr lang="en-US"/>
          </a:p>
        </p:txBody>
      </p:sp>
    </p:spTree>
    <p:extLst>
      <p:ext uri="{BB962C8B-B14F-4D97-AF65-F5344CB8AC3E}">
        <p14:creationId xmlns:p14="http://schemas.microsoft.com/office/powerpoint/2010/main" val="26858006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E06E80-546E-4FE7-8A3C-09BDF213C8F7}" type="slidenum">
              <a:rPr lang="ar-SA"/>
              <a:pPr>
                <a:defRPr/>
              </a:pPr>
              <a:t>‹#›</a:t>
            </a:fld>
            <a:endParaRPr lang="en-US"/>
          </a:p>
        </p:txBody>
      </p:sp>
    </p:spTree>
    <p:extLst>
      <p:ext uri="{BB962C8B-B14F-4D97-AF65-F5344CB8AC3E}">
        <p14:creationId xmlns:p14="http://schemas.microsoft.com/office/powerpoint/2010/main" val="261730348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0EB8FF-0620-434E-8F12-3704ADCAD228}" type="slidenum">
              <a:rPr lang="ar-SA"/>
              <a:pPr>
                <a:defRPr/>
              </a:pPr>
              <a:t>‹#›</a:t>
            </a:fld>
            <a:endParaRPr lang="en-US"/>
          </a:p>
        </p:txBody>
      </p:sp>
    </p:spTree>
    <p:extLst>
      <p:ext uri="{BB962C8B-B14F-4D97-AF65-F5344CB8AC3E}">
        <p14:creationId xmlns:p14="http://schemas.microsoft.com/office/powerpoint/2010/main" val="33133672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69C843-F77C-4EFF-B04A-2B9FADE614C1}" type="slidenum">
              <a:rPr lang="ar-SA"/>
              <a:pPr>
                <a:defRPr/>
              </a:pPr>
              <a:t>‹#›</a:t>
            </a:fld>
            <a:endParaRPr lang="en-US"/>
          </a:p>
        </p:txBody>
      </p:sp>
    </p:spTree>
    <p:extLst>
      <p:ext uri="{BB962C8B-B14F-4D97-AF65-F5344CB8AC3E}">
        <p14:creationId xmlns:p14="http://schemas.microsoft.com/office/powerpoint/2010/main" val="26765159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7EADE11B-F89A-48B1-8B67-BFC33A60230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051" name="Rectangle 8"/>
          <p:cNvSpPr>
            <a:spLocks noChangeArrowheads="1"/>
          </p:cNvSpPr>
          <p:nvPr/>
        </p:nvSpPr>
        <p:spPr bwMode="auto">
          <a:xfrm>
            <a:off x="1295400" y="54864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FFFF00"/>
                </a:solidFill>
              </a:rPr>
              <a:t>(Arabic text along with English Translation and Transliteration)</a:t>
            </a:r>
          </a:p>
        </p:txBody>
      </p:sp>
      <p:sp>
        <p:nvSpPr>
          <p:cNvPr id="8" name="Rectangle 3"/>
          <p:cNvSpPr>
            <a:spLocks noChangeArrowheads="1"/>
          </p:cNvSpPr>
          <p:nvPr/>
        </p:nvSpPr>
        <p:spPr bwMode="auto">
          <a:xfrm>
            <a:off x="228600" y="938213"/>
            <a:ext cx="8686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000" b="1" dirty="0">
                <a:solidFill>
                  <a:srgbClr val="FFFF00"/>
                </a:solidFill>
                <a:latin typeface="Trebuchet MS" pitchFamily="34" charset="0"/>
              </a:rPr>
              <a:t>Ramadan daily </a:t>
            </a:r>
            <a:r>
              <a:rPr lang="en-US" sz="6000" b="1" dirty="0" err="1">
                <a:solidFill>
                  <a:srgbClr val="FFFF00"/>
                </a:solidFill>
                <a:latin typeface="Trebuchet MS" pitchFamily="34" charset="0"/>
              </a:rPr>
              <a:t>Dua’a</a:t>
            </a:r>
            <a:endParaRPr lang="en-US" sz="4800" b="1" dirty="0">
              <a:solidFill>
                <a:srgbClr val="FFFF00"/>
              </a:solidFill>
              <a:latin typeface="Trebuchet MS" pitchFamily="34" charset="0"/>
            </a:endParaRPr>
          </a:p>
        </p:txBody>
      </p:sp>
      <p:sp>
        <p:nvSpPr>
          <p:cNvPr id="9" name="Rectangle 1"/>
          <p:cNvSpPr>
            <a:spLocks noChangeArrowheads="1"/>
          </p:cNvSpPr>
          <p:nvPr/>
        </p:nvSpPr>
        <p:spPr bwMode="auto">
          <a:xfrm>
            <a:off x="711767" y="1828800"/>
            <a:ext cx="789030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ar-SA" sz="8000" dirty="0">
                <a:solidFill>
                  <a:srgbClr val="FFFF00"/>
                </a:solidFill>
                <a:latin typeface="Arabic Typesetting" panose="03020402040406030203" pitchFamily="66" charset="-78"/>
                <a:ea typeface="Arial Unicode MS" pitchFamily="34" charset="-128"/>
                <a:cs typeface="Arabic Typesetting" panose="03020402040406030203" pitchFamily="66" charset="-78"/>
              </a:rPr>
              <a:t>اللّهُمَّ أَدْخِلْ عَلَى أَهْلِ الْقُبُورِ السُّرُورَ</a:t>
            </a:r>
            <a:endParaRPr lang="en-US" sz="8000" dirty="0">
              <a:solidFill>
                <a:srgbClr val="FFFF00"/>
              </a:solidFill>
              <a:latin typeface="Arabic Typesetting" panose="03020402040406030203" pitchFamily="66" charset="-78"/>
              <a:ea typeface="Arial Unicode MS" pitchFamily="34" charset="-128"/>
              <a:cs typeface="Arabic Typesetting" panose="03020402040406030203" pitchFamily="66" charset="-78"/>
            </a:endParaRPr>
          </a:p>
        </p:txBody>
      </p:sp>
      <p:sp>
        <p:nvSpPr>
          <p:cNvPr id="10" name="Rectangle 1"/>
          <p:cNvSpPr>
            <a:spLocks noChangeArrowheads="1"/>
          </p:cNvSpPr>
          <p:nvPr/>
        </p:nvSpPr>
        <p:spPr bwMode="auto">
          <a:xfrm>
            <a:off x="1066800" y="4038600"/>
            <a:ext cx="7010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dirty="0">
                <a:solidFill>
                  <a:srgbClr val="FFFF00"/>
                </a:solidFill>
              </a:rPr>
              <a:t>In </a:t>
            </a:r>
            <a:r>
              <a:rPr lang="en-US" b="1" i="1" dirty="0">
                <a:solidFill>
                  <a:srgbClr val="FFFF00"/>
                </a:solidFill>
              </a:rPr>
              <a:t>‘al-</a:t>
            </a:r>
            <a:r>
              <a:rPr lang="en-US" b="1" i="1" dirty="0" err="1">
                <a:solidFill>
                  <a:srgbClr val="FFFF00"/>
                </a:solidFill>
              </a:rPr>
              <a:t>Misbah</a:t>
            </a:r>
            <a:r>
              <a:rPr lang="en-US" b="1" i="1" dirty="0">
                <a:solidFill>
                  <a:srgbClr val="FFFF00"/>
                </a:solidFill>
              </a:rPr>
              <a:t>’</a:t>
            </a:r>
            <a:r>
              <a:rPr lang="en-US" b="1" dirty="0">
                <a:solidFill>
                  <a:srgbClr val="FFFF00"/>
                </a:solidFill>
              </a:rPr>
              <a:t> and in </a:t>
            </a:r>
            <a:r>
              <a:rPr lang="en-US" b="1" i="1" dirty="0">
                <a:solidFill>
                  <a:srgbClr val="FFFF00"/>
                </a:solidFill>
              </a:rPr>
              <a:t>‘al-</a:t>
            </a:r>
            <a:r>
              <a:rPr lang="en-US" b="1" i="1" dirty="0" err="1">
                <a:solidFill>
                  <a:srgbClr val="FFFF00"/>
                </a:solidFill>
              </a:rPr>
              <a:t>Balad</a:t>
            </a:r>
            <a:r>
              <a:rPr lang="en-US" b="1" i="1" dirty="0">
                <a:solidFill>
                  <a:srgbClr val="FFFF00"/>
                </a:solidFill>
              </a:rPr>
              <a:t> al-Amin’</a:t>
            </a:r>
            <a:r>
              <a:rPr lang="en-US" b="1" dirty="0">
                <a:solidFill>
                  <a:srgbClr val="FFFF00"/>
                </a:solidFill>
              </a:rPr>
              <a:t>, </a:t>
            </a:r>
            <a:r>
              <a:rPr lang="en-US" b="1" dirty="0" err="1">
                <a:solidFill>
                  <a:srgbClr val="FFFF00"/>
                </a:solidFill>
              </a:rPr>
              <a:t>Shaykh</a:t>
            </a:r>
            <a:r>
              <a:rPr lang="en-US" b="1" dirty="0">
                <a:solidFill>
                  <a:srgbClr val="FFFF00"/>
                </a:solidFill>
              </a:rPr>
              <a:t> al-</a:t>
            </a:r>
            <a:r>
              <a:rPr lang="en-US" b="1" dirty="0" err="1">
                <a:solidFill>
                  <a:srgbClr val="FFFF00"/>
                </a:solidFill>
              </a:rPr>
              <a:t>Kaf`amiy</a:t>
            </a:r>
            <a:r>
              <a:rPr lang="en-US" b="1" dirty="0">
                <a:solidFill>
                  <a:srgbClr val="FFFF00"/>
                </a:solidFill>
              </a:rPr>
              <a:t>, as well as </a:t>
            </a:r>
            <a:r>
              <a:rPr lang="en-US" b="1" dirty="0" err="1">
                <a:solidFill>
                  <a:srgbClr val="FFFF00"/>
                </a:solidFill>
              </a:rPr>
              <a:t>Shaykh</a:t>
            </a:r>
            <a:r>
              <a:rPr lang="en-US" b="1" dirty="0">
                <a:solidFill>
                  <a:srgbClr val="FFFF00"/>
                </a:solidFill>
              </a:rPr>
              <a:t> al-</a:t>
            </a:r>
            <a:r>
              <a:rPr lang="en-US" b="1" dirty="0" err="1">
                <a:solidFill>
                  <a:srgbClr val="FFFF00"/>
                </a:solidFill>
              </a:rPr>
              <a:t>Shahid</a:t>
            </a:r>
            <a:r>
              <a:rPr lang="en-US" b="1" dirty="0">
                <a:solidFill>
                  <a:srgbClr val="FFFF00"/>
                </a:solidFill>
              </a:rPr>
              <a:t> in ‘</a:t>
            </a:r>
            <a:r>
              <a:rPr lang="en-US" b="1" i="1" dirty="0">
                <a:solidFill>
                  <a:srgbClr val="FFFF00"/>
                </a:solidFill>
              </a:rPr>
              <a:t>al-</a:t>
            </a:r>
            <a:r>
              <a:rPr lang="en-US" b="1" i="1" dirty="0" err="1">
                <a:solidFill>
                  <a:srgbClr val="FFFF00"/>
                </a:solidFill>
              </a:rPr>
              <a:t>Majmu`ah</a:t>
            </a:r>
            <a:r>
              <a:rPr lang="en-US" b="1" dirty="0">
                <a:solidFill>
                  <a:srgbClr val="FFFF00"/>
                </a:solidFill>
              </a:rPr>
              <a:t>’, have narrated that the Holy Prophet (s) said that one who says the following supplication after each obligatory prayer in Ramadan will have all his sins forgiven up to the Resurrection Day.</a:t>
            </a:r>
          </a:p>
        </p:txBody>
      </p:sp>
      <p:sp>
        <p:nvSpPr>
          <p:cNvPr id="2" name="Rectangle 1"/>
          <p:cNvSpPr/>
          <p:nvPr/>
        </p:nvSpPr>
        <p:spPr>
          <a:xfrm>
            <a:off x="618131" y="2971800"/>
            <a:ext cx="8068669" cy="1200329"/>
          </a:xfrm>
          <a:prstGeom prst="rect">
            <a:avLst/>
          </a:prstGeom>
        </p:spPr>
        <p:txBody>
          <a:bodyPr wrap="square">
            <a:spAutoFit/>
          </a:bodyPr>
          <a:lstStyle/>
          <a:p>
            <a:pPr algn="ctr"/>
            <a:r>
              <a:rPr lang="fi-FI" sz="3600" b="1" i="1" dirty="0">
                <a:solidFill>
                  <a:srgbClr val="FFFF00"/>
                </a:solidFill>
                <a:latin typeface="Trebuchet MS" pitchFamily="34" charset="0"/>
              </a:rPr>
              <a:t>Allahumma Adkhil `ala Ahlil-Quburis-Suroor</a:t>
            </a:r>
            <a:endParaRPr lang="en-GB" sz="4000" b="1" i="1" dirty="0">
              <a:solidFill>
                <a:srgbClr val="FFFF00"/>
              </a:solidFill>
              <a:latin typeface="Trebuchet MS" pitchFamily="34" charset="0"/>
            </a:endParaRPr>
          </a:p>
        </p:txBody>
      </p:sp>
      <p:pic>
        <p:nvPicPr>
          <p:cNvPr id="1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رُدَّ كُلَّ غَرِيبٍ،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help all the strangers to return home.</a:t>
            </a:r>
          </a:p>
          <a:p>
            <a:pPr marL="342900" indent="-342900" eaLnBrk="1" hangingPunct="1">
              <a:defRPr/>
            </a:pPr>
            <a:r>
              <a:rPr lang="ur-PK" sz="3600" b="1" dirty="0"/>
              <a:t> اے معبود! ہر مسافر کو وطن واپس لا</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rudda kulla gharib</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فُكَّ كُلَّ أَسِيرٍ،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7620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release all prisoners.</a:t>
            </a:r>
          </a:p>
          <a:p>
            <a:pPr marL="342900" indent="-342900" eaLnBrk="1" hangingPunct="1">
              <a:defRPr/>
            </a:pPr>
            <a:r>
              <a:rPr lang="ur-PK" sz="3600" b="1" dirty="0"/>
              <a:t> اے معبود! ہر قیدی کو رہائی بخش دے</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fukka kulla asir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0445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أَصْلِحْ كُلَّ فَاسِدٍ مِنْ أُمُورِ الْمُسْلِمِينَ،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rectify all the Muslims’ affairs that are wrong.</a:t>
            </a:r>
          </a:p>
          <a:p>
            <a:pPr marL="342900" indent="-342900" eaLnBrk="1" hangingPunct="1">
              <a:defRPr/>
            </a:pPr>
            <a:r>
              <a:rPr lang="ur-PK" sz="3600" b="1" dirty="0"/>
              <a:t>اے معبود! مسلمانوں کے امور میں سے ہر بگاڑ کی اصلاح فرما</a:t>
            </a:r>
            <a:endParaRPr lang="en-US" sz="3600" b="1" kern="1200" dirty="0">
              <a:ea typeface="MS Mincho" pitchFamily="49" charset="-128"/>
            </a:endParaRPr>
          </a:p>
        </p:txBody>
      </p:sp>
      <p:sp>
        <p:nvSpPr>
          <p:cNvPr id="5124" name="Subtitle 4"/>
          <p:cNvSpPr txBox="1">
            <a:spLocks/>
          </p:cNvSpPr>
          <p:nvPr/>
        </p:nvSpPr>
        <p:spPr bwMode="auto">
          <a:xfrm>
            <a:off x="0" y="5257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aslih kulla fasidin min umuril-muslimin</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اشْفِ كُلَّ مَرِيضٍ،</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heal all the ailed ones.</a:t>
            </a:r>
          </a:p>
          <a:p>
            <a:pPr marL="342900" indent="-342900" eaLnBrk="1" hangingPunct="1">
              <a:defRPr/>
            </a:pPr>
            <a:r>
              <a:rPr lang="ur-PK" sz="3600" b="1" dirty="0"/>
              <a:t> اے معبود! ہر مریض کو شفا عطا فرما</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allahummashfi kulla marid</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سُدَّ فَقْرَنَا بِغِنَاكَ،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fill in our poverty with Your richness.</a:t>
            </a:r>
          </a:p>
          <a:p>
            <a:pPr marL="342900" indent="-342900" eaLnBrk="1" hangingPunct="1">
              <a:defRPr/>
            </a:pPr>
            <a:r>
              <a:rPr lang="ur-PK" sz="3600" b="1" dirty="0"/>
              <a:t>اے معبود! اپنی ثروت سے ہماری محتاجی ختم کر دے</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sudda faqrana bighinak</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غَيِّرْ سُوءَ حَالِنَا بِحُسْنِ حَالِكَ،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3495" y="27432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change our ill manners through Your excellent manners.</a:t>
            </a:r>
          </a:p>
          <a:p>
            <a:pPr marL="342900" indent="-342900" eaLnBrk="1" hangingPunct="1">
              <a:defRPr/>
            </a:pPr>
            <a:r>
              <a:rPr lang="ur-PK" sz="3600" b="1" dirty="0"/>
              <a:t>اے معبود! ہماری بد حالی کو خوشحالی سے بدل دے</a:t>
            </a:r>
            <a:endParaRPr lang="en-US" sz="3600" b="1" kern="1200" dirty="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48986" y="5715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ghayyir su`a halina bihusni halik</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683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اقْضِ عَنَّا الدَّيْنَ وَأَغْنِنَا مِنَ الْفَقْرِ،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help us settle our debts and save us from poverty.</a:t>
            </a:r>
          </a:p>
          <a:p>
            <a:pPr marL="342900" indent="-342900" eaLnBrk="1" hangingPunct="1">
              <a:defRPr/>
            </a:pPr>
            <a:r>
              <a:rPr lang="ur-PK" sz="3600" b="1" dirty="0"/>
              <a:t> اے معبود! ہمیں اپنے قرض ادا کرنے کی توفیق دے اور محتاجی سے بچا لے</a:t>
            </a:r>
            <a:endParaRPr lang="en-US" sz="3600" b="1" kern="1200" dirty="0">
              <a:ea typeface="MS Mincho" pitchFamily="49" charset="-128"/>
            </a:endParaRPr>
          </a:p>
        </p:txBody>
      </p:sp>
      <p:sp>
        <p:nvSpPr>
          <p:cNvPr id="5124" name="Subtitle 4"/>
          <p:cNvSpPr txBox="1">
            <a:spLocks/>
          </p:cNvSpPr>
          <p:nvPr/>
        </p:nvSpPr>
        <p:spPr bwMode="auto">
          <a:xfrm>
            <a:off x="38100" y="5393419"/>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3200" b="1" i="1" dirty="0">
                <a:solidFill>
                  <a:srgbClr val="000066"/>
                </a:solidFill>
                <a:ea typeface="MS Mincho" pitchFamily="49" charset="-128"/>
              </a:rPr>
              <a:t>allahummaqdi `annad-dayna wa aghnina minal-faqr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إنَّكَ عَلَى كُلِّ شَيْءٍ قَدِيرٌ.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verily, You have power over all things.</a:t>
            </a:r>
          </a:p>
          <a:p>
            <a:pPr marL="342900" indent="-342900" eaLnBrk="1" hangingPunct="1">
              <a:defRPr/>
            </a:pPr>
            <a:r>
              <a:rPr lang="ur-PK" sz="3600" b="1" dirty="0"/>
              <a:t>بے شک تو ہر چیز پر قدرت رکھتا ہے۔</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innaka `ala kulli shay`in qadir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Muhammad and the family of Muhammad.</a:t>
            </a:r>
          </a:p>
          <a:p>
            <a:pPr marL="342900" indent="-342900" eaLnBrk="1" hangingPunct="1">
              <a:defRPr/>
            </a:pPr>
            <a:r>
              <a:rPr lang="ar-SA" altLang="en-US" sz="3600" b="1" dirty="0">
                <a:latin typeface="Alvi Nastaleeq" pitchFamily="2" charset="0"/>
              </a:rPr>
              <a:t>اے الله! رحمت فرما محمد وآل محمد پر </a:t>
            </a:r>
          </a:p>
          <a:p>
            <a:pPr marL="342900" indent="-342900" eaLnBrk="1" hangingPunct="1">
              <a:defRPr/>
            </a:pPr>
            <a:endParaRPr lang="en-US" sz="3600" b="1" kern="1200" dirty="0">
              <a:ea typeface="MS Mincho" pitchFamily="49" charset="-128"/>
            </a:endParaRPr>
          </a:p>
        </p:txBody>
      </p:sp>
      <p:sp>
        <p:nvSpPr>
          <p:cNvPr id="25604" name="Subtitle 4"/>
          <p:cNvSpPr txBox="1">
            <a:spLocks/>
          </p:cNvSpPr>
          <p:nvPr/>
        </p:nvSpPr>
        <p:spPr bwMode="auto">
          <a:xfrm>
            <a:off x="38100" y="5363274"/>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allahumma salli `ala muhammadin wa ali muhammadin</a:t>
            </a:r>
          </a:p>
        </p:txBody>
      </p:sp>
      <p:sp>
        <p:nvSpPr>
          <p:cNvPr id="256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2560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a:solidFill>
                  <a:srgbClr val="FFFF99"/>
                </a:solidFill>
                <a:latin typeface="Trebuchet MS" pitchFamily="34" charset="0"/>
              </a:rPr>
              <a:t>دعاء لكل يوم من ايام رمضان</a:t>
            </a:r>
          </a:p>
        </p:txBody>
      </p:sp>
      <p:sp>
        <p:nvSpPr>
          <p:cNvPr id="26627"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6628"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b="1">
                <a:solidFill>
                  <a:srgbClr val="FFFF99"/>
                </a:solidFill>
                <a:latin typeface="Trebuchet MS" pitchFamily="34" charset="0"/>
              </a:rPr>
              <a:t>Ramadan daily Dua’a</a:t>
            </a:r>
          </a:p>
        </p:txBody>
      </p:sp>
      <p:sp>
        <p:nvSpPr>
          <p:cNvPr id="26629" name="Rectangle 13"/>
          <p:cNvSpPr>
            <a:spLocks noGrp="1" noChangeArrowheads="1"/>
          </p:cNvSpPr>
          <p:nvPr>
            <p:ph type="ctrTitle"/>
          </p:nvPr>
        </p:nvSpPr>
        <p:spPr>
          <a:xfrm>
            <a:off x="685800" y="3149600"/>
            <a:ext cx="7772400" cy="1143000"/>
          </a:xfrm>
        </p:spPr>
        <p:txBody>
          <a:bodyPr/>
          <a:lstStyle/>
          <a:p>
            <a:pPr eaLnBrk="1" hangingPunct="1"/>
            <a:r>
              <a:rPr lang="en-US" sz="6000" b="1">
                <a:solidFill>
                  <a:srgbClr val="FFFF00"/>
                </a:solidFill>
              </a:rPr>
              <a:t>Please recite  </a:t>
            </a:r>
            <a:br>
              <a:rPr lang="en-US" sz="6000" b="1">
                <a:solidFill>
                  <a:srgbClr val="FFFF00"/>
                </a:solidFill>
              </a:rPr>
            </a:br>
            <a:r>
              <a:rPr lang="en-US" sz="6000" b="1">
                <a:solidFill>
                  <a:srgbClr val="FFFF00"/>
                </a:solidFill>
              </a:rPr>
              <a:t>Sūrat al-Fātiḥah</a:t>
            </a:r>
            <a:br>
              <a:rPr lang="en-US" sz="6000" b="1">
                <a:solidFill>
                  <a:srgbClr val="FFFF00"/>
                </a:solidFill>
              </a:rPr>
            </a:br>
            <a:r>
              <a:rPr lang="en-US" sz="6000" b="1">
                <a:solidFill>
                  <a:srgbClr val="FFFF00"/>
                </a:solidFill>
              </a:rPr>
              <a:t>for</a:t>
            </a:r>
            <a:br>
              <a:rPr lang="en-US" sz="6000" b="1">
                <a:solidFill>
                  <a:srgbClr val="FFFF00"/>
                </a:solidFill>
              </a:rPr>
            </a:br>
            <a:r>
              <a:rPr lang="en-US" sz="6000" b="1">
                <a:solidFill>
                  <a:srgbClr val="FFFF00"/>
                </a:solidFill>
              </a:rPr>
              <a:t>ALL MARHUMEEN</a:t>
            </a:r>
            <a:br>
              <a:rPr lang="en-US" sz="6000" b="1">
                <a:solidFill>
                  <a:srgbClr val="FFFF00"/>
                </a:solidFill>
              </a:rPr>
            </a:br>
            <a:endParaRPr lang="en-GB" sz="6000" b="1">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p:spPr>
        <p:txBody>
          <a:bodyPr/>
          <a:lstStyle/>
          <a:p>
            <a:pPr rtl="1" eaLnBrk="1" hangingPunct="1">
              <a:lnSpc>
                <a:spcPts val="9000"/>
              </a:lnSpc>
              <a:defRPr/>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p:spPr>
        <p:txBody>
          <a:bodyPr/>
          <a:lstStyle/>
          <a:p>
            <a:pPr marL="342900" indent="-342900" eaLnBrk="1" hangingPunct="1">
              <a:defRPr/>
            </a:pPr>
            <a:r>
              <a:rPr lang="en-US" b="1" kern="1200" dirty="0">
                <a:ea typeface="MS Mincho" pitchFamily="49" charset="-128"/>
              </a:rPr>
              <a:t>O' </a:t>
            </a:r>
            <a:r>
              <a:rPr lang="en-US" b="1" kern="1200" dirty="0" err="1">
                <a:ea typeface="MS Mincho" pitchFamily="49" charset="-128"/>
              </a:rPr>
              <a:t>Allāh</a:t>
            </a:r>
            <a:r>
              <a:rPr lang="en-US" b="1" kern="1200" dirty="0">
                <a:ea typeface="MS Mincho" pitchFamily="49" charset="-128"/>
              </a:rPr>
              <a:t> send Your blessings on Muhammad and the family of Muhammad.</a:t>
            </a:r>
          </a:p>
          <a:p>
            <a:pPr marL="342900" indent="-342900" eaLnBrk="1" hangingPunct="1">
              <a:defRPr/>
            </a:pPr>
            <a:r>
              <a:rPr lang="ar-SA" altLang="en-US" b="1" dirty="0">
                <a:latin typeface="Alvi Nastaleeq" pitchFamily="2" charset="0"/>
              </a:rPr>
              <a:t>اے الله! رحمت فرما محمد وآل محمد پر </a:t>
            </a:r>
          </a:p>
          <a:p>
            <a:pPr marL="342900" indent="-342900" eaLnBrk="1" hangingPunct="1">
              <a:defRPr/>
            </a:pPr>
            <a:endParaRPr lang="en-US" b="1" kern="1200" dirty="0">
              <a:ea typeface="MS Mincho" pitchFamily="49" charset="-128"/>
            </a:endParaRP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اے الله! رحمت فرما محمد وآل)ع( محمد پر </a:t>
            </a:r>
          </a:p>
          <a:p>
            <a:pPr marL="342900" indent="-342900" eaLnBrk="1" hangingPunct="1">
              <a:defRPr/>
            </a:pPr>
            <a:endParaRPr lang="en-US" sz="3600" b="1" kern="1200" dirty="0">
              <a:ea typeface="MS Mincho" pitchFamily="49" charset="-128"/>
            </a:endParaRP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اے الله! رحمت فرما محمد وآل)ع( محمد پر </a:t>
            </a:r>
          </a:p>
          <a:p>
            <a:pPr marL="342900" indent="-342900" eaLnBrk="1" hangingPunct="1">
              <a:defRPr/>
            </a:pPr>
            <a:endParaRPr lang="en-US" sz="3600" b="1" kern="1200" dirty="0">
              <a:ea typeface="MS Mincho" pitchFamily="49" charset="-128"/>
            </a:endParaRP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اے الله! رحمت فرماے الله! رحمت فاے الله! رحمت فرما محمد وآل)ع( محمد پر </a:t>
            </a: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رما محمد وآل)ع( محمد پر </a:t>
            </a: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اے الله! رحمت فرما محمد وآل)ع( محمد پر </a:t>
            </a: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اے الله! رحمت فرما محمد وآل)ع( محمد پر </a:t>
            </a:r>
          </a:p>
          <a:p>
            <a:pPr marL="342900" indent="-342900" eaLnBrk="1" hangingPunct="1">
              <a:defRPr/>
            </a:pPr>
            <a:r>
              <a:rPr lang="ar-SA" sz="3600" b="1" dirty="0">
                <a:solidFill>
                  <a:schemeClr val="accent1">
                    <a:lumMod val="75000"/>
                  </a:schemeClr>
                </a:solidFill>
                <a:latin typeface="Alvi Nastaleeq" pitchFamily="2" charset="-78"/>
                <a:cs typeface="Alvi Nastaleeq" pitchFamily="2" charset="-78"/>
              </a:rPr>
              <a:t>ا محمد وآل)ع( محمد پر </a:t>
            </a:r>
          </a:p>
          <a:p>
            <a:pPr marL="342900" indent="-342900" eaLnBrk="1" hangingPunct="1">
              <a:defRPr/>
            </a:pPr>
            <a:endParaRPr lang="en-US" sz="3600" b="1" kern="1200" dirty="0">
              <a:ea typeface="MS Mincho" pitchFamily="49" charset="-128"/>
            </a:endParaRPr>
          </a:p>
          <a:p>
            <a:pPr marL="342900" indent="-342900" eaLnBrk="1" hangingPunct="1">
              <a:defRPr/>
            </a:pPr>
            <a:endParaRPr lang="en-US" sz="3600" b="1" kern="1200" dirty="0">
              <a:ea typeface="MS Mincho" pitchFamily="49" charset="-128"/>
            </a:endParaRPr>
          </a:p>
          <a:p>
            <a:pPr marL="342900" indent="-342900" eaLnBrk="1" hangingPunct="1">
              <a:defRPr/>
            </a:pPr>
            <a:endParaRPr lang="en-US" sz="3600" b="1" kern="1200" dirty="0">
              <a:ea typeface="MS Mincho" pitchFamily="49" charset="-128"/>
            </a:endParaRPr>
          </a:p>
        </p:txBody>
      </p:sp>
      <p:sp>
        <p:nvSpPr>
          <p:cNvPr id="3076" name="Subtitle 4"/>
          <p:cNvSpPr txBox="1">
            <a:spLocks/>
          </p:cNvSpPr>
          <p:nvPr/>
        </p:nvSpPr>
        <p:spPr bwMode="auto">
          <a:xfrm>
            <a:off x="41449" y="4800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allahumma salli `ala muhammadin wa ali muhammadin</a:t>
            </a:r>
          </a:p>
        </p:txBody>
      </p:sp>
      <p:sp>
        <p:nvSpPr>
          <p:cNvPr id="30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307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بِسْمِ اللَّهِ </a:t>
            </a:r>
            <a:r>
              <a:rPr lang="ar-SA" sz="9000" kern="1200" dirty="0" err="1">
                <a:latin typeface="Arabic Typesetting" panose="03020402040406030203" pitchFamily="66" charset="-78"/>
                <a:ea typeface="+mn-ea"/>
                <a:cs typeface="Arabic Typesetting" panose="03020402040406030203" pitchFamily="66" charset="-78"/>
              </a:rPr>
              <a:t>الرَّحْمَٰنِ</a:t>
            </a:r>
            <a:r>
              <a:rPr lang="ar-SA" sz="9000" kern="1200" dirty="0">
                <a:latin typeface="Arabic Typesetting" panose="03020402040406030203" pitchFamily="66" charset="-78"/>
                <a:ea typeface="+mn-ea"/>
                <a:cs typeface="Arabic Typesetting" panose="03020402040406030203" pitchFamily="66" charset="-78"/>
              </a:rPr>
              <a:t> الرَّحِيمِ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In the Name of </a:t>
            </a:r>
            <a:r>
              <a:rPr lang="en-US" sz="3600" b="1" kern="1200" dirty="0" err="1">
                <a:ea typeface="MS Mincho" pitchFamily="49" charset="-128"/>
              </a:rPr>
              <a:t>Allāh</a:t>
            </a:r>
            <a:r>
              <a:rPr lang="en-US" sz="3600" b="1" kern="1200" dirty="0">
                <a:ea typeface="MS Mincho" pitchFamily="49" charset="-128"/>
              </a:rPr>
              <a:t>, </a:t>
            </a:r>
          </a:p>
          <a:p>
            <a:pPr marL="342900" indent="-342900" eaLnBrk="1" hangingPunct="1">
              <a:defRPr/>
            </a:pPr>
            <a:r>
              <a:rPr lang="en-US" sz="3600" b="1" kern="1200" dirty="0">
                <a:ea typeface="MS Mincho" pitchFamily="49" charset="-128"/>
              </a:rPr>
              <a:t>the All-merciful, the All-compassionate</a:t>
            </a:r>
          </a:p>
          <a:p>
            <a:pPr marL="342900" indent="-342900" eaLnBrk="1" hangingPunct="1">
              <a:defRPr/>
            </a:pPr>
            <a:r>
              <a:rPr lang="ur-PK" sz="3600" b="1" dirty="0"/>
              <a:t>خدا کے نام سے( شروع کرتا ہوں)جو بڑا مہربا ن نہایت رحم والا ہے</a:t>
            </a:r>
            <a:endParaRPr lang="en-US" sz="3600" b="1" kern="1200" dirty="0">
              <a:ea typeface="MS Mincho" pitchFamily="49" charset="-128"/>
            </a:endParaRPr>
          </a:p>
          <a:p>
            <a:pPr marL="342900" indent="-342900" eaLnBrk="1" hangingPunct="1">
              <a:defRPr/>
            </a:pPr>
            <a:endParaRPr lang="en-US" sz="3600" b="1" kern="1200" dirty="0">
              <a:ea typeface="MS Mincho" pitchFamily="49" charset="-128"/>
            </a:endParaRPr>
          </a:p>
        </p:txBody>
      </p:sp>
      <p:sp>
        <p:nvSpPr>
          <p:cNvPr id="4100" name="Subtitle 4"/>
          <p:cNvSpPr txBox="1">
            <a:spLocks/>
          </p:cNvSpPr>
          <p:nvPr/>
        </p:nvSpPr>
        <p:spPr bwMode="auto">
          <a:xfrm>
            <a:off x="152400" y="5638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bis-mil-lahir-rah-mnir-rahim</a:t>
            </a:r>
          </a:p>
        </p:txBody>
      </p:sp>
      <p:sp>
        <p:nvSpPr>
          <p:cNvPr id="41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410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أَدْخِلْ عَلَى أَهْلِ الْقُبُورِ السُّرُورَ،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8100" y="26670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bring in pleasure to the inhabitants of graves (i.e. the dead).</a:t>
            </a:r>
          </a:p>
          <a:p>
            <a:pPr marL="342900" indent="-342900" eaLnBrk="1" hangingPunct="1">
              <a:defRPr/>
            </a:pPr>
            <a:r>
              <a:rPr lang="ur-PK" sz="3600" b="1" dirty="0"/>
              <a:t>ے معبود ! قبروں میں دفن شدہ لوگوں کو شادمانی عطا فرما </a:t>
            </a:r>
            <a:endParaRPr lang="en-US" sz="3600" b="1" kern="1200" dirty="0">
              <a:ea typeface="MS Mincho" pitchFamily="49" charset="-128"/>
            </a:endParaRPr>
          </a:p>
        </p:txBody>
      </p:sp>
      <p:sp>
        <p:nvSpPr>
          <p:cNvPr id="5124" name="Subtitle 4"/>
          <p:cNvSpPr txBox="1">
            <a:spLocks/>
          </p:cNvSpPr>
          <p:nvPr/>
        </p:nvSpPr>
        <p:spPr bwMode="auto">
          <a:xfrm>
            <a:off x="0" y="5562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adkhil `ala ahlil-quburis-surror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أَغْنِ كُلَّ فَقِيرٍ،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enrich every poor person,</a:t>
            </a:r>
          </a:p>
          <a:p>
            <a:pPr marL="342900" indent="-342900" eaLnBrk="1" hangingPunct="1">
              <a:defRPr/>
            </a:pPr>
            <a:r>
              <a:rPr lang="ur-PK" sz="3600" b="1" dirty="0"/>
              <a:t>اے معبود! ہر محتاج کو غنی بنا دے</a:t>
            </a:r>
            <a:endParaRPr lang="en-US" sz="3600" b="1" kern="1200" dirty="0">
              <a:ea typeface="MS Mincho" pitchFamily="49" charset="-128"/>
            </a:endParaRPr>
          </a:p>
          <a:p>
            <a:pPr marL="342900" indent="-342900" eaLnBrk="1" hangingPunct="1">
              <a:defRPr/>
            </a:pPr>
            <a:endParaRPr lang="en-US" sz="3600" b="1" kern="1200" dirty="0">
              <a:ea typeface="MS Mincho" pitchFamily="49" charset="-128"/>
            </a:endParaRPr>
          </a:p>
        </p:txBody>
      </p:sp>
      <p:sp>
        <p:nvSpPr>
          <p:cNvPr id="5124" name="Subtitle 4"/>
          <p:cNvSpPr txBox="1">
            <a:spLocks/>
          </p:cNvSpPr>
          <p:nvPr/>
        </p:nvSpPr>
        <p:spPr bwMode="auto">
          <a:xfrm>
            <a:off x="-6699" y="5257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aghni kulla faqir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أَشْبِعْ كُلَّ جَائِعٍ،</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satisfy all hungry ones.</a:t>
            </a:r>
          </a:p>
          <a:p>
            <a:pPr marL="342900" indent="-342900" eaLnBrk="1" hangingPunct="1">
              <a:defRPr/>
            </a:pPr>
            <a:r>
              <a:rPr lang="ur-PK" sz="3600" b="1" dirty="0"/>
              <a:t> اے معبود! ہر بھوکے کو شکم سیر کر دے</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ashbi’ kulla ja`i’</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اكْسُ كُلَّ عُرْيَانٍ،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provide all the naked with clothes.</a:t>
            </a:r>
          </a:p>
          <a:p>
            <a:pPr marL="342900" indent="-342900" eaLnBrk="1" hangingPunct="1">
              <a:defRPr/>
            </a:pPr>
            <a:r>
              <a:rPr lang="ur-PK" sz="3600" b="1" dirty="0"/>
              <a:t> اے معبود! ہر عریان کو لباس پہنا دے </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allahummaksu kulla `uryan</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اقْضِ دَيْنَ كُلِّ مَدِينٍ،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help all the debtors settle their debts.</a:t>
            </a:r>
          </a:p>
          <a:p>
            <a:pPr marL="342900" indent="-342900" eaLnBrk="1" hangingPunct="1">
              <a:defRPr/>
            </a:pPr>
            <a:r>
              <a:rPr lang="ur-PK" sz="3600" b="1" dirty="0"/>
              <a:t>اے معبود! ہر مقروض کا قرض ادا کر</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allahummaqdi dayna kulli madin</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فَرِّجْ عَنْ كُلِّ مَكْرُوبٍ،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(please do) relieve all the aggrieved ones.</a:t>
            </a:r>
          </a:p>
          <a:p>
            <a:pPr marL="342900" indent="-342900" eaLnBrk="1" hangingPunct="1">
              <a:defRPr/>
            </a:pPr>
            <a:r>
              <a:rPr lang="ur-PK" sz="3600" b="1" dirty="0"/>
              <a:t>کر</a:t>
            </a:r>
            <a:r>
              <a:rPr lang="en-US" sz="3600" b="1" dirty="0"/>
              <a:t> </a:t>
            </a:r>
            <a:r>
              <a:rPr lang="ur-PK" sz="3600" b="1" dirty="0"/>
              <a:t>اے معبود! ہر مصیبت زدہ کو آسودگی عطا </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0066"/>
                </a:solidFill>
                <a:ea typeface="MS Mincho" pitchFamily="49" charset="-128"/>
              </a:rPr>
              <a:t>allahumma farrij `an kulli makrub</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15313</TotalTime>
  <Words>1034</Words>
  <Application>Microsoft Office PowerPoint</Application>
  <PresentationFormat>On-screen Show (4:3)</PresentationFormat>
  <Paragraphs>128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Alvi Nastaleeq</vt:lpstr>
      <vt:lpstr>Arabic Typesetting</vt:lpstr>
      <vt:lpstr>Arial</vt:lpstr>
      <vt:lpstr>Calibri</vt:lpstr>
      <vt:lpstr>Trebuchet MS</vt:lpstr>
      <vt:lpstr>Default Design</vt:lpstr>
      <vt:lpstr>PowerPoint Presentation</vt:lpstr>
      <vt:lpstr>اَللَّهُمَّ صَلِّ عَلَى مُحَمَّدٍ وَ آلِ مُحَمَّد</vt:lpstr>
      <vt:lpstr>بِسْمِ اللَّهِ الرَّحْمَٰنِ الرَّحِيمِ</vt:lpstr>
      <vt:lpstr>اللّهُمَّ أَدْخِلْ عَلَى أَهْلِ الْقُبُورِ السُّرُورَ،</vt:lpstr>
      <vt:lpstr>اللّهُمَّ أَغْنِ كُلَّ فَقِيرٍ،</vt:lpstr>
      <vt:lpstr>اللّهُمَّ أَشْبِعْ كُلَّ جَائِعٍ،</vt:lpstr>
      <vt:lpstr>اللّهُمَّ اكْسُ كُلَّ عُرْيَانٍ،</vt:lpstr>
      <vt:lpstr>اللّهُمَّ اقْضِ دَيْنَ كُلِّ مَدِينٍ،</vt:lpstr>
      <vt:lpstr>اللّهُمَّ فَرِّجْ عَنْ كُلِّ مَكْرُوبٍ،</vt:lpstr>
      <vt:lpstr>اللّهُمَّ رُدَّ كُلَّ غَرِيبٍ،</vt:lpstr>
      <vt:lpstr>اللّهُمَّ فُكَّ كُلَّ أَسِيرٍ،</vt:lpstr>
      <vt:lpstr>اللّهُمَّ أَصْلِحْ كُلَّ فَاسِدٍ مِنْ أُمُورِ الْمُسْلِمِينَ،</vt:lpstr>
      <vt:lpstr>اللّهُمَّ اشْفِ كُلَّ مَرِيضٍ،</vt:lpstr>
      <vt:lpstr>اللّهُمَّ سُدَّ فَقْرَنَا بِغِنَاكَ،</vt:lpstr>
      <vt:lpstr>اللّهُمَّ غَيِّرْ سُوءَ حَالِنَا بِحُسْنِ حَالِكَ،</vt:lpstr>
      <vt:lpstr>اللّهُمَّ اقْضِ عَنَّا الدَّيْنَ وَأَغْنِنَا مِنَ الْفَقْرِ،</vt:lpstr>
      <vt:lpstr>إنَّكَ عَلَى كُلِّ شَيْءٍ قَدِيرٌ.</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natsu dragneel</cp:lastModifiedBy>
  <cp:revision>327</cp:revision>
  <cp:lastPrinted>1601-01-01T00:00:00Z</cp:lastPrinted>
  <dcterms:created xsi:type="dcterms:W3CDTF">1601-01-01T00:00:00Z</dcterms:created>
  <dcterms:modified xsi:type="dcterms:W3CDTF">2020-04-26T21:36:31Z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