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9"/>
  </p:notesMasterIdLst>
  <p:sldIdLst>
    <p:sldId id="375" r:id="rId2"/>
    <p:sldId id="376" r:id="rId3"/>
    <p:sldId id="1856" r:id="rId4"/>
    <p:sldId id="1353" r:id="rId5"/>
    <p:sldId id="1354" r:id="rId6"/>
    <p:sldId id="1355" r:id="rId7"/>
    <p:sldId id="1357" r:id="rId8"/>
    <p:sldId id="1389" r:id="rId9"/>
    <p:sldId id="1390" r:id="rId10"/>
    <p:sldId id="1391" r:id="rId11"/>
    <p:sldId id="1392" r:id="rId12"/>
    <p:sldId id="1393" r:id="rId13"/>
    <p:sldId id="1397" r:id="rId14"/>
    <p:sldId id="1398" r:id="rId15"/>
    <p:sldId id="1422" r:id="rId16"/>
    <p:sldId id="1423" r:id="rId17"/>
    <p:sldId id="1424" r:id="rId18"/>
    <p:sldId id="1425" r:id="rId19"/>
    <p:sldId id="1426" r:id="rId20"/>
    <p:sldId id="1427" r:id="rId21"/>
    <p:sldId id="1428" r:id="rId22"/>
    <p:sldId id="1429" r:id="rId23"/>
    <p:sldId id="1430" r:id="rId24"/>
    <p:sldId id="1431" r:id="rId25"/>
    <p:sldId id="1432" r:id="rId26"/>
    <p:sldId id="1433" r:id="rId27"/>
    <p:sldId id="1434" r:id="rId28"/>
    <p:sldId id="1435" r:id="rId29"/>
    <p:sldId id="1436" r:id="rId30"/>
    <p:sldId id="1437" r:id="rId31"/>
    <p:sldId id="1438" r:id="rId32"/>
    <p:sldId id="1439" r:id="rId33"/>
    <p:sldId id="1440" r:id="rId34"/>
    <p:sldId id="1441" r:id="rId35"/>
    <p:sldId id="1442" r:id="rId36"/>
    <p:sldId id="1443" r:id="rId37"/>
    <p:sldId id="1444" r:id="rId38"/>
    <p:sldId id="1445" r:id="rId39"/>
    <p:sldId id="1446" r:id="rId40"/>
    <p:sldId id="1447" r:id="rId41"/>
    <p:sldId id="1448" r:id="rId42"/>
    <p:sldId id="1449" r:id="rId43"/>
    <p:sldId id="1450" r:id="rId44"/>
    <p:sldId id="1451" r:id="rId45"/>
    <p:sldId id="1452" r:id="rId46"/>
    <p:sldId id="1453" r:id="rId47"/>
    <p:sldId id="1454" r:id="rId48"/>
    <p:sldId id="1455" r:id="rId49"/>
    <p:sldId id="1456" r:id="rId50"/>
    <p:sldId id="1457" r:id="rId51"/>
    <p:sldId id="1458" r:id="rId52"/>
    <p:sldId id="1459" r:id="rId53"/>
    <p:sldId id="1460" r:id="rId54"/>
    <p:sldId id="1461" r:id="rId55"/>
    <p:sldId id="1462" r:id="rId56"/>
    <p:sldId id="1463" r:id="rId57"/>
    <p:sldId id="1464" r:id="rId58"/>
    <p:sldId id="1465" r:id="rId59"/>
    <p:sldId id="1466" r:id="rId60"/>
    <p:sldId id="1467" r:id="rId61"/>
    <p:sldId id="1468" r:id="rId62"/>
    <p:sldId id="1469" r:id="rId63"/>
    <p:sldId id="1470" r:id="rId64"/>
    <p:sldId id="1471" r:id="rId65"/>
    <p:sldId id="1472" r:id="rId66"/>
    <p:sldId id="1473" r:id="rId67"/>
    <p:sldId id="1474" r:id="rId68"/>
    <p:sldId id="1475" r:id="rId69"/>
    <p:sldId id="1476" r:id="rId70"/>
    <p:sldId id="1477" r:id="rId71"/>
    <p:sldId id="1478" r:id="rId72"/>
    <p:sldId id="1479" r:id="rId73"/>
    <p:sldId id="1480" r:id="rId74"/>
    <p:sldId id="1481" r:id="rId75"/>
    <p:sldId id="1482" r:id="rId76"/>
    <p:sldId id="1483" r:id="rId77"/>
    <p:sldId id="1484" r:id="rId78"/>
    <p:sldId id="1485" r:id="rId79"/>
    <p:sldId id="1486" r:id="rId80"/>
    <p:sldId id="1487" r:id="rId81"/>
    <p:sldId id="1488" r:id="rId82"/>
    <p:sldId id="1489" r:id="rId83"/>
    <p:sldId id="1490" r:id="rId84"/>
    <p:sldId id="1491" r:id="rId85"/>
    <p:sldId id="1492" r:id="rId86"/>
    <p:sldId id="1493" r:id="rId87"/>
    <p:sldId id="1494" r:id="rId88"/>
    <p:sldId id="1495" r:id="rId89"/>
    <p:sldId id="1496" r:id="rId90"/>
    <p:sldId id="1497" r:id="rId91"/>
    <p:sldId id="1498" r:id="rId92"/>
    <p:sldId id="1499" r:id="rId93"/>
    <p:sldId id="1500" r:id="rId94"/>
    <p:sldId id="1501" r:id="rId95"/>
    <p:sldId id="1502" r:id="rId96"/>
    <p:sldId id="1503" r:id="rId97"/>
    <p:sldId id="1504" r:id="rId98"/>
    <p:sldId id="1505" r:id="rId99"/>
    <p:sldId id="1506" r:id="rId100"/>
    <p:sldId id="1507" r:id="rId101"/>
    <p:sldId id="1508" r:id="rId102"/>
    <p:sldId id="1509" r:id="rId103"/>
    <p:sldId id="1510" r:id="rId104"/>
    <p:sldId id="1511" r:id="rId105"/>
    <p:sldId id="1512" r:id="rId106"/>
    <p:sldId id="1513" r:id="rId107"/>
    <p:sldId id="1514" r:id="rId108"/>
    <p:sldId id="1515" r:id="rId109"/>
    <p:sldId id="1516" r:id="rId110"/>
    <p:sldId id="1517" r:id="rId111"/>
    <p:sldId id="1518" r:id="rId112"/>
    <p:sldId id="1519" r:id="rId113"/>
    <p:sldId id="1520" r:id="rId114"/>
    <p:sldId id="1521" r:id="rId115"/>
    <p:sldId id="1522" r:id="rId116"/>
    <p:sldId id="1523" r:id="rId117"/>
    <p:sldId id="1524" r:id="rId118"/>
    <p:sldId id="1525" r:id="rId119"/>
    <p:sldId id="1526" r:id="rId120"/>
    <p:sldId id="1527" r:id="rId121"/>
    <p:sldId id="1528" r:id="rId122"/>
    <p:sldId id="1529" r:id="rId123"/>
    <p:sldId id="1530" r:id="rId124"/>
    <p:sldId id="1531" r:id="rId125"/>
    <p:sldId id="1532" r:id="rId126"/>
    <p:sldId id="1533" r:id="rId127"/>
    <p:sldId id="1534" r:id="rId128"/>
    <p:sldId id="1535" r:id="rId129"/>
    <p:sldId id="1536" r:id="rId130"/>
    <p:sldId id="1537" r:id="rId131"/>
    <p:sldId id="1538" r:id="rId132"/>
    <p:sldId id="1539" r:id="rId133"/>
    <p:sldId id="1540" r:id="rId134"/>
    <p:sldId id="1541" r:id="rId135"/>
    <p:sldId id="1542" r:id="rId136"/>
    <p:sldId id="1543" r:id="rId137"/>
    <p:sldId id="1544" r:id="rId138"/>
    <p:sldId id="1545" r:id="rId139"/>
    <p:sldId id="1546" r:id="rId140"/>
    <p:sldId id="1547" r:id="rId141"/>
    <p:sldId id="1548" r:id="rId142"/>
    <p:sldId id="1549" r:id="rId143"/>
    <p:sldId id="1550" r:id="rId144"/>
    <p:sldId id="1551" r:id="rId145"/>
    <p:sldId id="1552" r:id="rId146"/>
    <p:sldId id="1553" r:id="rId147"/>
    <p:sldId id="1554" r:id="rId148"/>
    <p:sldId id="1555" r:id="rId149"/>
    <p:sldId id="1556" r:id="rId150"/>
    <p:sldId id="1557" r:id="rId151"/>
    <p:sldId id="1558" r:id="rId152"/>
    <p:sldId id="1559" r:id="rId153"/>
    <p:sldId id="1560" r:id="rId154"/>
    <p:sldId id="1561" r:id="rId155"/>
    <p:sldId id="1562" r:id="rId156"/>
    <p:sldId id="1563" r:id="rId157"/>
    <p:sldId id="1564" r:id="rId158"/>
    <p:sldId id="1846" r:id="rId159"/>
    <p:sldId id="1565" r:id="rId160"/>
    <p:sldId id="1570" r:id="rId161"/>
    <p:sldId id="1571" r:id="rId162"/>
    <p:sldId id="1848" r:id="rId163"/>
    <p:sldId id="1572" r:id="rId164"/>
    <p:sldId id="1573" r:id="rId165"/>
    <p:sldId id="1574" r:id="rId166"/>
    <p:sldId id="1575" r:id="rId167"/>
    <p:sldId id="1576" r:id="rId168"/>
    <p:sldId id="1577" r:id="rId169"/>
    <p:sldId id="1578" r:id="rId170"/>
    <p:sldId id="1579" r:id="rId171"/>
    <p:sldId id="1580" r:id="rId172"/>
    <p:sldId id="1581" r:id="rId173"/>
    <p:sldId id="1582" r:id="rId174"/>
    <p:sldId id="1583" r:id="rId175"/>
    <p:sldId id="1584" r:id="rId176"/>
    <p:sldId id="1585" r:id="rId177"/>
    <p:sldId id="1586" r:id="rId178"/>
    <p:sldId id="1587" r:id="rId179"/>
    <p:sldId id="1588" r:id="rId180"/>
    <p:sldId id="1589" r:id="rId181"/>
    <p:sldId id="1590" r:id="rId182"/>
    <p:sldId id="1591" r:id="rId183"/>
    <p:sldId id="1592" r:id="rId184"/>
    <p:sldId id="1593" r:id="rId185"/>
    <p:sldId id="1594" r:id="rId186"/>
    <p:sldId id="1595" r:id="rId187"/>
    <p:sldId id="1596" r:id="rId188"/>
    <p:sldId id="1597" r:id="rId189"/>
    <p:sldId id="1598" r:id="rId190"/>
    <p:sldId id="1599" r:id="rId191"/>
    <p:sldId id="1849" r:id="rId192"/>
    <p:sldId id="1600" r:id="rId193"/>
    <p:sldId id="1601" r:id="rId194"/>
    <p:sldId id="1602" r:id="rId195"/>
    <p:sldId id="1603" r:id="rId196"/>
    <p:sldId id="1604" r:id="rId197"/>
    <p:sldId id="1605" r:id="rId198"/>
    <p:sldId id="1606" r:id="rId199"/>
    <p:sldId id="1607" r:id="rId200"/>
    <p:sldId id="1608" r:id="rId201"/>
    <p:sldId id="1609" r:id="rId202"/>
    <p:sldId id="1610" r:id="rId203"/>
    <p:sldId id="1611" r:id="rId204"/>
    <p:sldId id="1612" r:id="rId205"/>
    <p:sldId id="1613" r:id="rId206"/>
    <p:sldId id="1614" r:id="rId207"/>
    <p:sldId id="1615" r:id="rId208"/>
    <p:sldId id="1616" r:id="rId209"/>
    <p:sldId id="1847" r:id="rId210"/>
    <p:sldId id="1617" r:id="rId211"/>
    <p:sldId id="1850" r:id="rId212"/>
    <p:sldId id="1618" r:id="rId213"/>
    <p:sldId id="1619" r:id="rId214"/>
    <p:sldId id="1620" r:id="rId215"/>
    <p:sldId id="1621" r:id="rId216"/>
    <p:sldId id="1622" r:id="rId217"/>
    <p:sldId id="1623" r:id="rId218"/>
    <p:sldId id="1624" r:id="rId219"/>
    <p:sldId id="1851" r:id="rId220"/>
    <p:sldId id="1625" r:id="rId221"/>
    <p:sldId id="1626" r:id="rId222"/>
    <p:sldId id="1627" r:id="rId223"/>
    <p:sldId id="1628" r:id="rId224"/>
    <p:sldId id="1629" r:id="rId225"/>
    <p:sldId id="1630" r:id="rId226"/>
    <p:sldId id="1631" r:id="rId227"/>
    <p:sldId id="1632" r:id="rId228"/>
    <p:sldId id="1853" r:id="rId229"/>
    <p:sldId id="1852" r:id="rId230"/>
    <p:sldId id="1854" r:id="rId231"/>
    <p:sldId id="1633" r:id="rId232"/>
    <p:sldId id="1634" r:id="rId233"/>
    <p:sldId id="1635" r:id="rId234"/>
    <p:sldId id="1636" r:id="rId235"/>
    <p:sldId id="1637" r:id="rId236"/>
    <p:sldId id="1638" r:id="rId237"/>
    <p:sldId id="1639" r:id="rId238"/>
    <p:sldId id="1640" r:id="rId239"/>
    <p:sldId id="1641" r:id="rId240"/>
    <p:sldId id="1642" r:id="rId241"/>
    <p:sldId id="1643" r:id="rId242"/>
    <p:sldId id="1644" r:id="rId243"/>
    <p:sldId id="1645" r:id="rId244"/>
    <p:sldId id="1646" r:id="rId245"/>
    <p:sldId id="1647" r:id="rId246"/>
    <p:sldId id="1648" r:id="rId247"/>
    <p:sldId id="1649" r:id="rId248"/>
    <p:sldId id="1650" r:id="rId249"/>
    <p:sldId id="1651" r:id="rId250"/>
    <p:sldId id="1652" r:id="rId251"/>
    <p:sldId id="1653" r:id="rId252"/>
    <p:sldId id="1654" r:id="rId253"/>
    <p:sldId id="1655" r:id="rId254"/>
    <p:sldId id="1656" r:id="rId255"/>
    <p:sldId id="1657" r:id="rId256"/>
    <p:sldId id="1658" r:id="rId257"/>
    <p:sldId id="1659" r:id="rId258"/>
    <p:sldId id="1660" r:id="rId259"/>
    <p:sldId id="1661" r:id="rId260"/>
    <p:sldId id="1662" r:id="rId261"/>
    <p:sldId id="1663" r:id="rId262"/>
    <p:sldId id="1664" r:id="rId263"/>
    <p:sldId id="1665" r:id="rId264"/>
    <p:sldId id="1666" r:id="rId265"/>
    <p:sldId id="1667" r:id="rId266"/>
    <p:sldId id="1668" r:id="rId267"/>
    <p:sldId id="1669" r:id="rId268"/>
    <p:sldId id="1670" r:id="rId269"/>
    <p:sldId id="1671" r:id="rId270"/>
    <p:sldId id="1672" r:id="rId271"/>
    <p:sldId id="1673" r:id="rId272"/>
    <p:sldId id="1855" r:id="rId273"/>
    <p:sldId id="1674" r:id="rId274"/>
    <p:sldId id="1675" r:id="rId275"/>
    <p:sldId id="1676" r:id="rId276"/>
    <p:sldId id="1677" r:id="rId277"/>
    <p:sldId id="1678" r:id="rId278"/>
    <p:sldId id="1679" r:id="rId279"/>
    <p:sldId id="1680" r:id="rId280"/>
    <p:sldId id="1681" r:id="rId281"/>
    <p:sldId id="1682" r:id="rId282"/>
    <p:sldId id="1683" r:id="rId283"/>
    <p:sldId id="1684" r:id="rId284"/>
    <p:sldId id="1685" r:id="rId285"/>
    <p:sldId id="1686" r:id="rId286"/>
    <p:sldId id="1687" r:id="rId287"/>
    <p:sldId id="1688" r:id="rId288"/>
    <p:sldId id="1689" r:id="rId289"/>
    <p:sldId id="1690" r:id="rId290"/>
    <p:sldId id="1691" r:id="rId291"/>
    <p:sldId id="1692" r:id="rId292"/>
    <p:sldId id="1693" r:id="rId293"/>
    <p:sldId id="1694" r:id="rId294"/>
    <p:sldId id="1695" r:id="rId295"/>
    <p:sldId id="1696" r:id="rId296"/>
    <p:sldId id="1697" r:id="rId297"/>
    <p:sldId id="1698" r:id="rId298"/>
    <p:sldId id="1699" r:id="rId299"/>
    <p:sldId id="1700" r:id="rId300"/>
    <p:sldId id="1701" r:id="rId301"/>
    <p:sldId id="1702" r:id="rId302"/>
    <p:sldId id="1703" r:id="rId303"/>
    <p:sldId id="1704" r:id="rId304"/>
    <p:sldId id="1705" r:id="rId305"/>
    <p:sldId id="1706" r:id="rId306"/>
    <p:sldId id="1707" r:id="rId307"/>
    <p:sldId id="1708" r:id="rId308"/>
    <p:sldId id="1709" r:id="rId309"/>
    <p:sldId id="1710" r:id="rId310"/>
    <p:sldId id="1711" r:id="rId311"/>
    <p:sldId id="1712" r:id="rId312"/>
    <p:sldId id="1713" r:id="rId313"/>
    <p:sldId id="1714" r:id="rId314"/>
    <p:sldId id="1042" r:id="rId315"/>
    <p:sldId id="377" r:id="rId316"/>
    <p:sldId id="1857" r:id="rId317"/>
    <p:sldId id="1350" r:id="rId318"/>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0066"/>
    <a:srgbClr val="0000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howGuides="1">
      <p:cViewPr varScale="1">
        <p:scale>
          <a:sx n="88" d="100"/>
          <a:sy n="88" d="100"/>
        </p:scale>
        <p:origin x="177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5267"/>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presProps" Target="presProps.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viewProps" Target="view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F055D44-3FFD-4860-926B-CB23D9BAB96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65D7D49-EE7B-4931-B6D6-A5C9FE10C5E8}" type="slidenum">
              <a:rPr lang="en-US" altLang="en-US"/>
              <a:pPr/>
              <a:t>‹#›</a:t>
            </a:fld>
            <a:endParaRPr lang="en-US" altLang="en-US"/>
          </a:p>
        </p:txBody>
      </p:sp>
    </p:spTree>
    <p:extLst>
      <p:ext uri="{BB962C8B-B14F-4D97-AF65-F5344CB8AC3E}">
        <p14:creationId xmlns:p14="http://schemas.microsoft.com/office/powerpoint/2010/main" val="202475285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E85FCD3-BD60-41F7-89B0-452C3DB40723}" type="slidenum">
              <a:rPr lang="en-US" altLang="en-US"/>
              <a:pPr/>
              <a:t>‹#›</a:t>
            </a:fld>
            <a:endParaRPr lang="en-US" altLang="en-US"/>
          </a:p>
        </p:txBody>
      </p:sp>
    </p:spTree>
    <p:extLst>
      <p:ext uri="{BB962C8B-B14F-4D97-AF65-F5344CB8AC3E}">
        <p14:creationId xmlns:p14="http://schemas.microsoft.com/office/powerpoint/2010/main" val="3564218700"/>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362700" cy="5867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939E44E-659B-4605-AC6F-BD7B611CA0FA}" type="slidenum">
              <a:rPr lang="en-US" altLang="en-US"/>
              <a:pPr/>
              <a:t>‹#›</a:t>
            </a:fld>
            <a:endParaRPr lang="en-US" altLang="en-US"/>
          </a:p>
        </p:txBody>
      </p:sp>
    </p:spTree>
    <p:extLst>
      <p:ext uri="{BB962C8B-B14F-4D97-AF65-F5344CB8AC3E}">
        <p14:creationId xmlns:p14="http://schemas.microsoft.com/office/powerpoint/2010/main" val="4225444031"/>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5E7870-C7F3-443A-AC94-EEFD521DE704}" type="slidenum">
              <a:rPr lang="en-US" altLang="en-US"/>
              <a:pPr/>
              <a:t>‹#›</a:t>
            </a:fld>
            <a:endParaRPr lang="en-US" altLang="en-US"/>
          </a:p>
        </p:txBody>
      </p:sp>
    </p:spTree>
    <p:extLst>
      <p:ext uri="{BB962C8B-B14F-4D97-AF65-F5344CB8AC3E}">
        <p14:creationId xmlns:p14="http://schemas.microsoft.com/office/powerpoint/2010/main" val="3150171421"/>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70C06E8-7DC5-452A-9B28-BAE2D8B0B393}" type="slidenum">
              <a:rPr lang="en-US" altLang="en-US"/>
              <a:pPr/>
              <a:t>‹#›</a:t>
            </a:fld>
            <a:endParaRPr lang="en-US" altLang="en-US"/>
          </a:p>
        </p:txBody>
      </p:sp>
    </p:spTree>
    <p:extLst>
      <p:ext uri="{BB962C8B-B14F-4D97-AF65-F5344CB8AC3E}">
        <p14:creationId xmlns:p14="http://schemas.microsoft.com/office/powerpoint/2010/main" val="3679730608"/>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524000"/>
            <a:ext cx="4267200"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267200"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DC3B683-295D-4A95-A86D-555F88ED9F41}" type="slidenum">
              <a:rPr lang="en-US" altLang="en-US"/>
              <a:pPr/>
              <a:t>‹#›</a:t>
            </a:fld>
            <a:endParaRPr lang="en-US" altLang="en-US"/>
          </a:p>
        </p:txBody>
      </p:sp>
    </p:spTree>
    <p:extLst>
      <p:ext uri="{BB962C8B-B14F-4D97-AF65-F5344CB8AC3E}">
        <p14:creationId xmlns:p14="http://schemas.microsoft.com/office/powerpoint/2010/main" val="34793472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6F85C68-32B7-4CAB-9EAF-1B5A4C559F1A}" type="slidenum">
              <a:rPr lang="en-US" altLang="en-US"/>
              <a:pPr/>
              <a:t>‹#›</a:t>
            </a:fld>
            <a:endParaRPr lang="en-US" altLang="en-US"/>
          </a:p>
        </p:txBody>
      </p:sp>
    </p:spTree>
    <p:extLst>
      <p:ext uri="{BB962C8B-B14F-4D97-AF65-F5344CB8AC3E}">
        <p14:creationId xmlns:p14="http://schemas.microsoft.com/office/powerpoint/2010/main" val="2988061469"/>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3D6443A-47B3-442D-9B5D-D5E822095B0C}" type="slidenum">
              <a:rPr lang="en-US" altLang="en-US"/>
              <a:pPr/>
              <a:t>‹#›</a:t>
            </a:fld>
            <a:endParaRPr lang="en-US" altLang="en-US"/>
          </a:p>
        </p:txBody>
      </p:sp>
    </p:spTree>
    <p:extLst>
      <p:ext uri="{BB962C8B-B14F-4D97-AF65-F5344CB8AC3E}">
        <p14:creationId xmlns:p14="http://schemas.microsoft.com/office/powerpoint/2010/main" val="1930689122"/>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9EB7419-7DC3-4AAF-B10C-6707E89EA688}" type="slidenum">
              <a:rPr lang="en-US" altLang="en-US"/>
              <a:pPr/>
              <a:t>‹#›</a:t>
            </a:fld>
            <a:endParaRPr lang="en-US" altLang="en-US"/>
          </a:p>
        </p:txBody>
      </p:sp>
    </p:spTree>
    <p:extLst>
      <p:ext uri="{BB962C8B-B14F-4D97-AF65-F5344CB8AC3E}">
        <p14:creationId xmlns:p14="http://schemas.microsoft.com/office/powerpoint/2010/main" val="364158097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D0F830-398D-4A5D-84E3-A60AEFF1B7E2}" type="slidenum">
              <a:rPr lang="en-US" altLang="en-US"/>
              <a:pPr/>
              <a:t>‹#›</a:t>
            </a:fld>
            <a:endParaRPr lang="en-US" altLang="en-US"/>
          </a:p>
        </p:txBody>
      </p:sp>
    </p:spTree>
    <p:extLst>
      <p:ext uri="{BB962C8B-B14F-4D97-AF65-F5344CB8AC3E}">
        <p14:creationId xmlns:p14="http://schemas.microsoft.com/office/powerpoint/2010/main" val="746201271"/>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1F82DFF-2053-4A9A-9C57-6A80295FBAAD}" type="slidenum">
              <a:rPr lang="en-US" altLang="en-US"/>
              <a:pPr/>
              <a:t>‹#›</a:t>
            </a:fld>
            <a:endParaRPr lang="en-US" altLang="en-US"/>
          </a:p>
        </p:txBody>
      </p:sp>
    </p:spTree>
    <p:extLst>
      <p:ext uri="{BB962C8B-B14F-4D97-AF65-F5344CB8AC3E}">
        <p14:creationId xmlns:p14="http://schemas.microsoft.com/office/powerpoint/2010/main" val="1576506933"/>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600" y="1524000"/>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66"/>
                </a:solidFill>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solidFill>
                  <a:srgbClr val="000066"/>
                </a:solidFill>
                <a:latin typeface="+mj-l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66"/>
                </a:solidFill>
              </a:defRPr>
            </a:lvl1pPr>
          </a:lstStyle>
          <a:p>
            <a:fld id="{BAD40D9B-7361-4C22-AD78-C38D05052C4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rtl="0" eaLnBrk="0" fontAlgn="base" hangingPunct="0">
        <a:spcBef>
          <a:spcPct val="0"/>
        </a:spcBef>
        <a:spcAft>
          <a:spcPct val="0"/>
        </a:spcAft>
        <a:defRPr sz="3000" b="1" kern="1200">
          <a:solidFill>
            <a:srgbClr val="000066"/>
          </a:solidFill>
          <a:latin typeface="+mj-lt"/>
          <a:ea typeface="+mj-ea"/>
          <a:cs typeface="+mj-cs"/>
        </a:defRPr>
      </a:lvl1pPr>
      <a:lvl2pPr algn="ctr" rtl="0" eaLnBrk="0" fontAlgn="base" hangingPunct="0">
        <a:spcBef>
          <a:spcPct val="0"/>
        </a:spcBef>
        <a:spcAft>
          <a:spcPct val="0"/>
        </a:spcAft>
        <a:defRPr sz="3000" b="1">
          <a:solidFill>
            <a:srgbClr val="000066"/>
          </a:solidFill>
          <a:latin typeface="Al-Arial" pitchFamily="34" charset="0"/>
        </a:defRPr>
      </a:lvl2pPr>
      <a:lvl3pPr algn="ctr" rtl="0" eaLnBrk="0" fontAlgn="base" hangingPunct="0">
        <a:spcBef>
          <a:spcPct val="0"/>
        </a:spcBef>
        <a:spcAft>
          <a:spcPct val="0"/>
        </a:spcAft>
        <a:defRPr sz="3000" b="1">
          <a:solidFill>
            <a:srgbClr val="000066"/>
          </a:solidFill>
          <a:latin typeface="Al-Arial" pitchFamily="34" charset="0"/>
        </a:defRPr>
      </a:lvl3pPr>
      <a:lvl4pPr algn="ctr" rtl="0" eaLnBrk="0" fontAlgn="base" hangingPunct="0">
        <a:spcBef>
          <a:spcPct val="0"/>
        </a:spcBef>
        <a:spcAft>
          <a:spcPct val="0"/>
        </a:spcAft>
        <a:defRPr sz="3000" b="1">
          <a:solidFill>
            <a:srgbClr val="000066"/>
          </a:solidFill>
          <a:latin typeface="Al-Arial" pitchFamily="34" charset="0"/>
        </a:defRPr>
      </a:lvl4pPr>
      <a:lvl5pPr algn="ctr" rtl="0" eaLnBrk="0" fontAlgn="base" hangingPunct="0">
        <a:spcBef>
          <a:spcPct val="0"/>
        </a:spcBef>
        <a:spcAft>
          <a:spcPct val="0"/>
        </a:spcAft>
        <a:defRPr sz="3000" b="1">
          <a:solidFill>
            <a:srgbClr val="000066"/>
          </a:solidFill>
          <a:latin typeface="Al-Arial" pitchFamily="34" charset="0"/>
        </a:defRPr>
      </a:lvl5pPr>
      <a:lvl6pPr marL="457200" algn="ctr" rtl="0" eaLnBrk="0" fontAlgn="base" hangingPunct="0">
        <a:spcBef>
          <a:spcPct val="0"/>
        </a:spcBef>
        <a:spcAft>
          <a:spcPct val="0"/>
        </a:spcAft>
        <a:defRPr sz="3000" b="1">
          <a:solidFill>
            <a:srgbClr val="000066"/>
          </a:solidFill>
          <a:latin typeface="Al-Arial" pitchFamily="34" charset="0"/>
        </a:defRPr>
      </a:lvl6pPr>
      <a:lvl7pPr marL="914400" algn="ctr" rtl="0" eaLnBrk="0" fontAlgn="base" hangingPunct="0">
        <a:spcBef>
          <a:spcPct val="0"/>
        </a:spcBef>
        <a:spcAft>
          <a:spcPct val="0"/>
        </a:spcAft>
        <a:defRPr sz="3000" b="1">
          <a:solidFill>
            <a:srgbClr val="000066"/>
          </a:solidFill>
          <a:latin typeface="Al-Arial" pitchFamily="34" charset="0"/>
        </a:defRPr>
      </a:lvl7pPr>
      <a:lvl8pPr marL="1371600" algn="ctr" rtl="0" eaLnBrk="0" fontAlgn="base" hangingPunct="0">
        <a:spcBef>
          <a:spcPct val="0"/>
        </a:spcBef>
        <a:spcAft>
          <a:spcPct val="0"/>
        </a:spcAft>
        <a:defRPr sz="3000" b="1">
          <a:solidFill>
            <a:srgbClr val="000066"/>
          </a:solidFill>
          <a:latin typeface="Al-Arial" pitchFamily="34" charset="0"/>
        </a:defRPr>
      </a:lvl8pPr>
      <a:lvl9pPr marL="1828800" algn="ctr" rtl="0" eaLnBrk="0" fontAlgn="base" hangingPunct="0">
        <a:spcBef>
          <a:spcPct val="0"/>
        </a:spcBef>
        <a:spcAft>
          <a:spcPct val="0"/>
        </a:spcAft>
        <a:defRPr sz="3000" b="1">
          <a:solidFill>
            <a:srgbClr val="000066"/>
          </a:solidFill>
          <a:latin typeface="Al-Arial" pitchFamily="34" charset="0"/>
        </a:defRPr>
      </a:lvl9pPr>
    </p:titleStyle>
    <p:bodyStyle>
      <a:lvl1pPr marL="342900" indent="-342900" algn="l" rtl="0" eaLnBrk="0" fontAlgn="base" hangingPunct="0">
        <a:spcBef>
          <a:spcPct val="20000"/>
        </a:spcBef>
        <a:spcAft>
          <a:spcPct val="0"/>
        </a:spcAft>
        <a:defRPr sz="3200" kern="1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00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00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00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00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as.org/" TargetMode="Externa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AutoShape 2"/>
          <p:cNvSpPr>
            <a:spLocks noChangeArrowheads="1"/>
          </p:cNvSpPr>
          <p:nvPr/>
        </p:nvSpPr>
        <p:spPr bwMode="auto">
          <a:xfrm>
            <a:off x="684213" y="692150"/>
            <a:ext cx="7848600" cy="49688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78179" name="Rectangle 3"/>
          <p:cNvSpPr>
            <a:spLocks noChangeArrowheads="1"/>
          </p:cNvSpPr>
          <p:nvPr/>
        </p:nvSpPr>
        <p:spPr bwMode="auto">
          <a:xfrm>
            <a:off x="611188" y="1125538"/>
            <a:ext cx="7921625"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6600" b="1" dirty="0">
                <a:solidFill>
                  <a:srgbClr val="FFFF00"/>
                </a:solidFill>
                <a:cs typeface="Traditional Arabic" panose="02020603050405020304" pitchFamily="18" charset="-78"/>
              </a:rPr>
              <a:t>Long </a:t>
            </a:r>
            <a:r>
              <a:rPr lang="en-US" altLang="en-US" sz="6600" b="1" dirty="0" err="1">
                <a:solidFill>
                  <a:srgbClr val="FFFF00"/>
                </a:solidFill>
                <a:cs typeface="Traditional Arabic" panose="02020603050405020304" pitchFamily="18" charset="-78"/>
              </a:rPr>
              <a:t>Ziyarah</a:t>
            </a:r>
            <a:r>
              <a:rPr lang="en-US" altLang="en-US" sz="6600" b="1" dirty="0">
                <a:solidFill>
                  <a:srgbClr val="FFFF00"/>
                </a:solidFill>
                <a:cs typeface="Traditional Arabic" panose="02020603050405020304" pitchFamily="18" charset="-78"/>
              </a:rPr>
              <a:t> of </a:t>
            </a:r>
          </a:p>
          <a:p>
            <a:pPr eaLnBrk="1" hangingPunct="1"/>
            <a:r>
              <a:rPr lang="en-US" altLang="en-US" sz="6600" b="1" dirty="0">
                <a:solidFill>
                  <a:srgbClr val="FFFF00"/>
                </a:solidFill>
                <a:cs typeface="Traditional Arabic" panose="02020603050405020304" pitchFamily="18" charset="-78"/>
              </a:rPr>
              <a:t>Imam Ali </a:t>
            </a:r>
            <a:r>
              <a:rPr lang="en-US" altLang="en-US" sz="6600" b="1" dirty="0" err="1">
                <a:solidFill>
                  <a:srgbClr val="FFFF00"/>
                </a:solidFill>
                <a:cs typeface="Traditional Arabic" panose="02020603050405020304" pitchFamily="18" charset="-78"/>
              </a:rPr>
              <a:t>ibne</a:t>
            </a:r>
            <a:r>
              <a:rPr lang="en-US" altLang="en-US" sz="6600" b="1" dirty="0">
                <a:solidFill>
                  <a:srgbClr val="FFFF00"/>
                </a:solidFill>
                <a:cs typeface="Traditional Arabic" panose="02020603050405020304" pitchFamily="18" charset="-78"/>
              </a:rPr>
              <a:t> Abi T</a:t>
            </a:r>
            <a:r>
              <a:rPr lang="en-GB" altLang="en-US" sz="6600" b="1" dirty="0" err="1">
                <a:solidFill>
                  <a:srgbClr val="FFFF00"/>
                </a:solidFill>
                <a:cs typeface="Traditional Arabic" panose="02020603050405020304" pitchFamily="18" charset="-78"/>
              </a:rPr>
              <a:t>ál</a:t>
            </a:r>
            <a:r>
              <a:rPr lang="en-US" altLang="en-US" sz="6600" b="1" dirty="0" err="1">
                <a:solidFill>
                  <a:srgbClr val="FFFF00"/>
                </a:solidFill>
                <a:cs typeface="Traditional Arabic" panose="02020603050405020304" pitchFamily="18" charset="-78"/>
              </a:rPr>
              <a:t>ib</a:t>
            </a:r>
            <a:r>
              <a:rPr lang="en-US" altLang="en-US" sz="6600" b="1" dirty="0">
                <a:solidFill>
                  <a:srgbClr val="FFFF00"/>
                </a:solidFill>
                <a:cs typeface="Traditional Arabic" panose="02020603050405020304" pitchFamily="18" charset="-78"/>
              </a:rPr>
              <a:t> </a:t>
            </a:r>
            <a:r>
              <a:rPr lang="en-US" altLang="en-US" sz="6600" b="1" dirty="0" smtClean="0">
                <a:solidFill>
                  <a:srgbClr val="FFFF00"/>
                </a:solidFill>
                <a:cs typeface="Traditional Arabic" panose="02020603050405020304" pitchFamily="18" charset="-78"/>
              </a:rPr>
              <a:t>(A) </a:t>
            </a:r>
            <a:r>
              <a:rPr lang="en-US" altLang="en-US" sz="6600" b="1" dirty="0">
                <a:solidFill>
                  <a:srgbClr val="FFFF00"/>
                </a:solidFill>
                <a:cs typeface="Traditional Arabic" panose="02020603050405020304" pitchFamily="18" charset="-78"/>
              </a:rPr>
              <a:t>on the Eid al- </a:t>
            </a:r>
            <a:r>
              <a:rPr lang="en-US" altLang="en-US" sz="6600" b="1" dirty="0" err="1">
                <a:solidFill>
                  <a:srgbClr val="FFFF00"/>
                </a:solidFill>
                <a:cs typeface="Traditional Arabic" panose="02020603050405020304" pitchFamily="18" charset="-78"/>
              </a:rPr>
              <a:t>Ghadir</a:t>
            </a:r>
            <a:r>
              <a:rPr lang="en-US" altLang="en-US" sz="6600" b="1" dirty="0">
                <a:solidFill>
                  <a:srgbClr val="FFFF00"/>
                </a:solidFill>
                <a:cs typeface="Traditional Arabic" panose="02020603050405020304" pitchFamily="18" charset="-78"/>
              </a:rPr>
              <a:t> day</a:t>
            </a:r>
            <a:endParaRPr lang="en-GB" altLang="en-US" dirty="0"/>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693637"/>
            <a:ext cx="26225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36525" y="5715000"/>
            <a:ext cx="8888413"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200" b="1" dirty="0">
              <a:latin typeface="Trebuchet MS" panose="020B0603020202020204" pitchFamily="34" charset="0"/>
            </a:endParaRPr>
          </a:p>
          <a:p>
            <a:pPr algn="ctr" eaLnBrk="1" hangingPunct="1">
              <a:spcBef>
                <a:spcPct val="0"/>
              </a:spcBef>
              <a:buFontTx/>
              <a:buNone/>
            </a:pPr>
            <a:r>
              <a:rPr lang="en-US" altLang="en-US" sz="1100" b="1" dirty="0"/>
              <a:t>For any errors / comments please write to: duas.org@gmail.com </a:t>
            </a:r>
            <a:endParaRPr lang="en-US" altLang="en-US" sz="1200" b="1" dirty="0">
              <a:latin typeface="Trebuchet MS" panose="020B0603020202020204" pitchFamily="34" charset="0"/>
            </a:endParaRPr>
          </a:p>
          <a:p>
            <a:pPr algn="ctr" eaLnBrk="1" hangingPunct="1">
              <a:spcBef>
                <a:spcPct val="0"/>
              </a:spcBef>
              <a:buFontTx/>
              <a:buNone/>
            </a:pPr>
            <a:r>
              <a:rPr lang="en-US" altLang="en-US" sz="1200" b="1" dirty="0">
                <a:latin typeface="Trebuchet MS" panose="020B0603020202020204" pitchFamily="34" charset="0"/>
              </a:rPr>
              <a:t>Kindly recite </a:t>
            </a:r>
            <a:r>
              <a:rPr lang="en-US" altLang="en-US" sz="1200" b="1" dirty="0" err="1">
                <a:latin typeface="Trebuchet MS" panose="020B0603020202020204" pitchFamily="34" charset="0"/>
              </a:rPr>
              <a:t>Sūrat</a:t>
            </a:r>
            <a:r>
              <a:rPr lang="en-US" altLang="en-US" sz="1200" b="1" dirty="0">
                <a:latin typeface="Trebuchet MS" panose="020B0603020202020204" pitchFamily="34" charset="0"/>
              </a:rPr>
              <a:t> al-</a:t>
            </a:r>
            <a:r>
              <a:rPr lang="en-US" altLang="en-US" sz="1200" b="1" dirty="0" err="1">
                <a:latin typeface="Trebuchet MS" panose="020B0603020202020204" pitchFamily="34" charset="0"/>
              </a:rPr>
              <a:t>Fātiḥah</a:t>
            </a:r>
            <a:r>
              <a:rPr lang="en-US" altLang="en-US" sz="1200" b="1" dirty="0">
                <a:latin typeface="Trebuchet MS" panose="020B0603020202020204" pitchFamily="34" charset="0"/>
              </a:rPr>
              <a:t> for </a:t>
            </a:r>
            <a:r>
              <a:rPr lang="en-US" altLang="en-US" sz="1200" b="1" dirty="0" err="1">
                <a:latin typeface="Trebuchet MS" panose="020B0603020202020204" pitchFamily="34" charset="0"/>
              </a:rPr>
              <a:t>Marhumeen</a:t>
            </a:r>
            <a:r>
              <a:rPr lang="en-US" altLang="en-US" sz="1200" b="1" dirty="0">
                <a:latin typeface="Trebuchet MS" panose="020B0603020202020204" pitchFamily="34" charset="0"/>
              </a:rPr>
              <a:t> of all those who have worked towards making this small work possible.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78178"/>
                                        </p:tgtEl>
                                        <p:attrNameLst>
                                          <p:attrName>style.visibility</p:attrName>
                                        </p:attrNameLst>
                                      </p:cBhvr>
                                      <p:to>
                                        <p:strVal val="visible"/>
                                      </p:to>
                                    </p:set>
                                    <p:anim calcmode="lin" valueType="num">
                                      <p:cBhvr>
                                        <p:cTn id="7" dur="2000" fill="hold"/>
                                        <p:tgtEl>
                                          <p:spTgt spid="178178"/>
                                        </p:tgtEl>
                                        <p:attrNameLst>
                                          <p:attrName>ppt_w</p:attrName>
                                        </p:attrNameLst>
                                      </p:cBhvr>
                                      <p:tavLst>
                                        <p:tav tm="0">
                                          <p:val>
                                            <p:fltVal val="0"/>
                                          </p:val>
                                        </p:tav>
                                        <p:tav tm="100000">
                                          <p:val>
                                            <p:strVal val="#ppt_w"/>
                                          </p:val>
                                        </p:tav>
                                      </p:tavLst>
                                    </p:anim>
                                    <p:anim calcmode="lin" valueType="num">
                                      <p:cBhvr>
                                        <p:cTn id="8" dur="2000" fill="hold"/>
                                        <p:tgtEl>
                                          <p:spTgt spid="17817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78179"/>
                                        </p:tgtEl>
                                        <p:attrNameLst>
                                          <p:attrName>style.visibility</p:attrName>
                                        </p:attrNameLst>
                                      </p:cBhvr>
                                      <p:to>
                                        <p:strVal val="visible"/>
                                      </p:to>
                                    </p:set>
                                    <p:anim calcmode="lin" valueType="num">
                                      <p:cBhvr>
                                        <p:cTn id="11" dur="2000" fill="hold"/>
                                        <p:tgtEl>
                                          <p:spTgt spid="178179"/>
                                        </p:tgtEl>
                                        <p:attrNameLst>
                                          <p:attrName>ppt_w</p:attrName>
                                        </p:attrNameLst>
                                      </p:cBhvr>
                                      <p:tavLst>
                                        <p:tav tm="0">
                                          <p:val>
                                            <p:fltVal val="0"/>
                                          </p:val>
                                        </p:tav>
                                        <p:tav tm="100000">
                                          <p:val>
                                            <p:strVal val="#ppt_w"/>
                                          </p:val>
                                        </p:tav>
                                      </p:tavLst>
                                    </p:anim>
                                    <p:anim calcmode="lin" valueType="num">
                                      <p:cBhvr>
                                        <p:cTn id="12" dur="2000" fill="hold"/>
                                        <p:tgtEl>
                                          <p:spTgt spid="1781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Rectangle 2"/>
          <p:cNvSpPr>
            <a:spLocks noGrp="1" noChangeArrowheads="1"/>
          </p:cNvSpPr>
          <p:nvPr>
            <p:ph type="ctrTitle"/>
          </p:nvPr>
        </p:nvSpPr>
        <p:spPr>
          <a:xfrm>
            <a:off x="250825" y="1370013"/>
            <a:ext cx="8569325"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a:latin typeface="Times New Roman" panose="02020603050405020304" pitchFamily="18" charset="0"/>
                <a:cs typeface="Simplified Arabic" panose="02020603050405020304" pitchFamily="18" charset="-78"/>
              </a:rPr>
              <a:t>مِينِ ٱللَّهِ عَلَىٰ وَحْيِهِ</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وَعَزَائِمِ مْرِهِ</a:t>
            </a:r>
            <a:endParaRPr lang="en-US" altLang="en-US" sz="5400">
              <a:latin typeface="Times New Roman" panose="02020603050405020304" pitchFamily="18" charset="0"/>
              <a:cs typeface="Simplified Arabic" panose="02020603050405020304" pitchFamily="18" charset="-78"/>
            </a:endParaRPr>
          </a:p>
        </p:txBody>
      </p:sp>
      <p:sp>
        <p:nvSpPr>
          <p:cNvPr id="1564675" name="Rectangle 3"/>
          <p:cNvSpPr>
            <a:spLocks noGrp="1" noChangeArrowheads="1"/>
          </p:cNvSpPr>
          <p:nvPr>
            <p:ph type="subTitle" idx="1"/>
          </p:nvPr>
        </p:nvSpPr>
        <p:spPr>
          <a:xfrm>
            <a:off x="323850" y="3381375"/>
            <a:ext cx="8424863"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3200" b="1">
                <a:latin typeface="Arial" panose="020B0604020202020204" pitchFamily="34" charset="0"/>
                <a:ea typeface="MS Mincho" panose="02020609040205080304" pitchFamily="49" charset="-128"/>
              </a:rPr>
              <a:t>whom Allah has entrusted with His Revelations </a:t>
            </a:r>
          </a:p>
          <a:p>
            <a:r>
              <a:rPr lang="en-US" altLang="en-US" sz="3200" b="1">
                <a:latin typeface="Arial" panose="020B0604020202020204" pitchFamily="34" charset="0"/>
                <a:ea typeface="MS Mincho" panose="02020609040205080304" pitchFamily="49" charset="-128"/>
              </a:rPr>
              <a:t>and with His determined commandments,</a:t>
            </a:r>
          </a:p>
        </p:txBody>
      </p:sp>
      <p:sp>
        <p:nvSpPr>
          <p:cNvPr id="15646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646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amini allahi `ala wahyihi</a:t>
            </a:r>
          </a:p>
          <a:p>
            <a:r>
              <a:rPr lang="sv-SE" altLang="en-US" sz="2000" b="1" i="1">
                <a:solidFill>
                  <a:srgbClr val="000066"/>
                </a:solidFill>
                <a:latin typeface="Transliteration Verdana" pitchFamily="34" charset="0"/>
              </a:rPr>
              <a:t>wa `aza'imi amrihi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28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مَوْلاَيَ نْتَ ٱلْحُجَّةُ عَلَىٰ ٱلْعِبَادِ</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وَٱلْهَادِي إِلَىٰ ٱلرَّشَادِ</a:t>
            </a:r>
            <a:r>
              <a:rPr lang="en-US" altLang="en-US" sz="5400">
                <a:latin typeface="Times New Roman" panose="02020603050405020304" pitchFamily="18" charset="0"/>
                <a:cs typeface="Simplified Arabic" panose="02020603050405020304" pitchFamily="18" charset="-78"/>
              </a:rPr>
              <a:t> </a:t>
            </a:r>
          </a:p>
        </p:txBody>
      </p:sp>
      <p:sp>
        <p:nvSpPr>
          <p:cNvPr id="191283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 master, you are the (Divine) claim against the servants, </a:t>
            </a:r>
          </a:p>
          <a:p>
            <a:r>
              <a:rPr lang="en-US" altLang="en-US" sz="3200" b="1">
                <a:latin typeface="Arial" panose="020B0604020202020204" pitchFamily="34" charset="0"/>
                <a:ea typeface="MS Mincho" panose="02020609040205080304" pitchFamily="49" charset="-128"/>
              </a:rPr>
              <a:t>the guiding to uprightness, </a:t>
            </a:r>
          </a:p>
        </p:txBody>
      </p:sp>
      <p:sp>
        <p:nvSpPr>
          <p:cNvPr id="19128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28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mawlaya anta alhujjatu `ala al`ibadi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walhadi ila alrrashadi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385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وَٱلْعُدَّةُ لِلْمَعَادِ</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مَوْلاَيَ لَقَدْ رَفَعَ ٱللَّهُ فِي ٱلاولَىٰ مَنْزِلَتَكَ</a:t>
            </a:r>
            <a:r>
              <a:rPr lang="en-US" altLang="en-US" sz="5400">
                <a:latin typeface="Times New Roman" panose="02020603050405020304" pitchFamily="18" charset="0"/>
                <a:cs typeface="Simplified Arabic" panose="02020603050405020304" pitchFamily="18" charset="-78"/>
              </a:rPr>
              <a:t> </a:t>
            </a:r>
          </a:p>
        </p:txBody>
      </p:sp>
      <p:sp>
        <p:nvSpPr>
          <p:cNvPr id="191385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our means on the Promised Day. </a:t>
            </a:r>
          </a:p>
          <a:p>
            <a:r>
              <a:rPr lang="en-US" altLang="en-US" sz="3200" b="1">
                <a:latin typeface="Arial" panose="020B0604020202020204" pitchFamily="34" charset="0"/>
                <a:ea typeface="MS Mincho" panose="02020609040205080304" pitchFamily="49" charset="-128"/>
              </a:rPr>
              <a:t>O master, Allah has indeed elevated your standing in this world, </a:t>
            </a:r>
          </a:p>
        </p:txBody>
      </p:sp>
      <p:sp>
        <p:nvSpPr>
          <p:cNvPr id="19138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38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wal`uddatu lilma`adi</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mawlaya laqad rafa`a allahu fi al'ula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manzilataka </a:t>
            </a:r>
          </a:p>
        </p:txBody>
      </p:sp>
    </p:spTree>
  </p:cSld>
  <p:clrMapOvr>
    <a:masterClrMapping/>
  </p:clrMapOvr>
  <p:transition advClick="0">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8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وَعْلَىٰ فِي ٱلآخِرَةِ دَرَجَتَكَ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وَبَصَّرَكَ مَا عَمِيَ عَلَىٰ مَنْ خَالَفَكَ</a:t>
            </a:r>
            <a:r>
              <a:rPr lang="en-US" altLang="en-US" sz="5400">
                <a:latin typeface="Times New Roman" panose="02020603050405020304" pitchFamily="18" charset="0"/>
                <a:cs typeface="Simplified Arabic" panose="02020603050405020304" pitchFamily="18" charset="-78"/>
              </a:rPr>
              <a:t> </a:t>
            </a:r>
          </a:p>
        </p:txBody>
      </p:sp>
      <p:sp>
        <p:nvSpPr>
          <p:cNvPr id="1914883"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raised your rank in the Hereafter, </a:t>
            </a:r>
          </a:p>
          <a:p>
            <a:r>
              <a:rPr lang="en-US" altLang="en-US" sz="3200" b="1">
                <a:latin typeface="Arial" panose="020B0604020202020204" pitchFamily="34" charset="0"/>
                <a:ea typeface="MS Mincho" panose="02020609040205080304" pitchFamily="49" charset="-128"/>
              </a:rPr>
              <a:t>and led you to that which has not been seen by those who antagonized you, </a:t>
            </a:r>
          </a:p>
        </p:txBody>
      </p:sp>
      <p:sp>
        <p:nvSpPr>
          <p:cNvPr id="19148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48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a`la fi al'akhirati darajataka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bassaraka ma `amiya `ala man khalafaka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وَحَالَ بَيْنَكَ وَبَيْنَ مَوَاهِبِ ٱللَّهِ لَكَ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فَلَعَنَ ٱللَّهُ مُسْتَحِلِّي ٱلْحُرْمَةِ مِنْكَ</a:t>
            </a:r>
            <a:r>
              <a:rPr lang="en-US" altLang="en-US" sz="5400">
                <a:latin typeface="Times New Roman" panose="02020603050405020304" pitchFamily="18" charset="0"/>
                <a:cs typeface="Simplified Arabic" panose="02020603050405020304" pitchFamily="18" charset="-78"/>
              </a:rPr>
              <a:t> </a:t>
            </a:r>
          </a:p>
        </p:txBody>
      </p:sp>
      <p:sp>
        <p:nvSpPr>
          <p:cNvPr id="191590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those who stood between you and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gifts to you. </a:t>
            </a:r>
          </a:p>
          <a:p>
            <a:r>
              <a:rPr lang="en-US" altLang="en-US" sz="3200" b="1">
                <a:latin typeface="Arial" panose="020B0604020202020204" pitchFamily="34" charset="0"/>
                <a:ea typeface="MS Mincho" panose="02020609040205080304" pitchFamily="49" charset="-128"/>
              </a:rPr>
              <a:t>So, curse of Allah be upon those who violated your sanctity </a:t>
            </a:r>
          </a:p>
        </p:txBody>
      </p:sp>
      <p:sp>
        <p:nvSpPr>
          <p:cNvPr id="19159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59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hala baynaka wa bayna mawahibi allahi laka </a:t>
            </a:r>
          </a:p>
          <a:p>
            <a:r>
              <a:rPr lang="sv-SE" altLang="en-US" sz="2000" b="1" i="1">
                <a:solidFill>
                  <a:srgbClr val="000066"/>
                </a:solidFill>
                <a:latin typeface="Transliteration Verdana" pitchFamily="34" charset="0"/>
              </a:rPr>
              <a:t>fala`ana allahu mustahilli alhurmati minka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9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وَذَائِدِي ٱلْحَقِّ عَنْكَ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وَشْهَدُ نَّهُمُ ٱلخْسَرُونَ</a:t>
            </a:r>
            <a:r>
              <a:rPr lang="en-US" altLang="en-US" sz="5400">
                <a:latin typeface="Times New Roman" panose="02020603050405020304" pitchFamily="18" charset="0"/>
                <a:cs typeface="Simplified Arabic" panose="02020603050405020304" pitchFamily="18" charset="-78"/>
              </a:rPr>
              <a:t> </a:t>
            </a:r>
          </a:p>
        </p:txBody>
      </p:sp>
      <p:sp>
        <p:nvSpPr>
          <p:cNvPr id="191693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those who prevented you from taking your right. </a:t>
            </a:r>
          </a:p>
          <a:p>
            <a:r>
              <a:rPr lang="en-US" altLang="en-US" sz="3200" b="1">
                <a:latin typeface="Arial" panose="020B0604020202020204" pitchFamily="34" charset="0"/>
                <a:ea typeface="MS Mincho" panose="02020609040205080304" pitchFamily="49" charset="-128"/>
              </a:rPr>
              <a:t>I do bear witness that these are the biggest losers </a:t>
            </a:r>
          </a:p>
        </p:txBody>
      </p:sp>
      <p:sp>
        <p:nvSpPr>
          <p:cNvPr id="19169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69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dha'idi alhaqqi `anka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ashhadu annahum al-akhsaruna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79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ٱلَّذِينَ تَلْفَحُ وُجُوهَهُمُ ٱلنَّارُ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وَهُمْ فِيهَا كَالِحُونَ</a:t>
            </a:r>
            <a:r>
              <a:rPr lang="en-US" altLang="en-US" sz="5400">
                <a:latin typeface="Times New Roman" panose="02020603050405020304" pitchFamily="18" charset="0"/>
                <a:cs typeface="Simplified Arabic" panose="02020603050405020304" pitchFamily="18" charset="-78"/>
              </a:rPr>
              <a:t> </a:t>
            </a:r>
          </a:p>
        </p:txBody>
      </p:sp>
      <p:sp>
        <p:nvSpPr>
          <p:cNvPr id="191795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whose faces shall be scorched by Hellfire </a:t>
            </a:r>
          </a:p>
          <a:p>
            <a:r>
              <a:rPr lang="en-US" altLang="en-US" sz="3200" b="1">
                <a:latin typeface="Arial" panose="020B0604020202020204" pitchFamily="34" charset="0"/>
                <a:ea typeface="MS Mincho" panose="02020609040205080304" pitchFamily="49" charset="-128"/>
              </a:rPr>
              <a:t>and they therein shall be in severe affliction. </a:t>
            </a:r>
          </a:p>
        </p:txBody>
      </p:sp>
      <p:sp>
        <p:nvSpPr>
          <p:cNvPr id="1917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79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alladhina talfahu wujuhahum alnnaru </a:t>
            </a:r>
          </a:p>
          <a:p>
            <a:r>
              <a:rPr lang="sv-SE" altLang="en-US" sz="2000" b="1" i="1">
                <a:solidFill>
                  <a:srgbClr val="000066"/>
                </a:solidFill>
                <a:latin typeface="Transliteration Verdana" pitchFamily="34" charset="0"/>
              </a:rPr>
              <a:t>wa hum fiha kalihuna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9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وَشْهَدُ نَّكَ مَا قْدَمْتَ وَلاَ حْجَمْتَ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نَطَقْتَ وَلاَ مْسَكْتَ</a:t>
            </a:r>
            <a:r>
              <a:rPr lang="en-US" altLang="en-US" sz="5400">
                <a:latin typeface="Times New Roman" panose="02020603050405020304" pitchFamily="18" charset="0"/>
                <a:cs typeface="Simplified Arabic" panose="02020603050405020304" pitchFamily="18" charset="-78"/>
              </a:rPr>
              <a:t> </a:t>
            </a:r>
          </a:p>
        </p:txBody>
      </p:sp>
      <p:sp>
        <p:nvSpPr>
          <p:cNvPr id="1918979"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I bear witness that whenever you did something or you avoided doing something, </a:t>
            </a:r>
          </a:p>
          <a:p>
            <a:r>
              <a:rPr lang="en-US" altLang="en-US" sz="3200" b="1">
                <a:latin typeface="Arial" panose="020B0604020202020204" pitchFamily="34" charset="0"/>
                <a:ea typeface="MS Mincho" panose="02020609040205080304" pitchFamily="49" charset="-128"/>
              </a:rPr>
              <a:t>and whenever you said something or you kept silent; </a:t>
            </a:r>
          </a:p>
        </p:txBody>
      </p:sp>
      <p:sp>
        <p:nvSpPr>
          <p:cNvPr id="19189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89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ashhadu annaka 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aqdamta wa 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ahjamta </a:t>
            </a:r>
          </a:p>
          <a:p>
            <a:r>
              <a:rPr lang="sv-SE" altLang="en-US" sz="2000" b="1" i="1">
                <a:solidFill>
                  <a:srgbClr val="000066"/>
                </a:solidFill>
                <a:latin typeface="Transliteration Verdana" pitchFamily="34" charset="0"/>
              </a:rPr>
              <a:t>wa la nataqta wa la amsakta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00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إِلاَّ بِمْرٍ مِنَ ٱللَّهِ وَرَسُولِهِ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قُلْتَ: ”وَٱلَّذِي نَفْسِي بِيَدِهِ،</a:t>
            </a:r>
            <a:r>
              <a:rPr lang="en-US" altLang="en-US" sz="5400">
                <a:latin typeface="Times New Roman" panose="02020603050405020304" pitchFamily="18" charset="0"/>
                <a:cs typeface="Simplified Arabic" panose="02020603050405020304" pitchFamily="18" charset="-78"/>
              </a:rPr>
              <a:t> </a:t>
            </a:r>
          </a:p>
        </p:txBody>
      </p:sp>
      <p:sp>
        <p:nvSpPr>
          <p:cNvPr id="192000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all these were by the order of Allah and His Messenger. </a:t>
            </a:r>
          </a:p>
          <a:p>
            <a:r>
              <a:rPr lang="en-US" altLang="en-US" sz="3200" b="1">
                <a:latin typeface="Arial" panose="020B0604020202020204" pitchFamily="34" charset="0"/>
                <a:ea typeface="MS Mincho" panose="02020609040205080304" pitchFamily="49" charset="-128"/>
              </a:rPr>
              <a:t>You thus said, </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I swear this by Him Who grasps my soul: </a:t>
            </a:r>
          </a:p>
        </p:txBody>
      </p:sp>
      <p:sp>
        <p:nvSpPr>
          <p:cNvPr id="19200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00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illa bi-amrin min allahi wa rasulihi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qulta walldhi nafsi biyadihi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102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لَقَدْ نَظَرَ إِلَيَّ رَسُولُ ٱللَّهِ صَلَّىٰ ٱللَّهُ عَلَيْهِ وَآلِهِ</a:t>
            </a:r>
            <a:r>
              <a:rPr lang="en-US" altLang="en-US" sz="5400">
                <a:latin typeface="Times New Roman" panose="02020603050405020304" pitchFamily="18" charset="0"/>
                <a:cs typeface="Simplified Arabic" panose="02020603050405020304" pitchFamily="18" charset="-78"/>
              </a:rPr>
              <a:t> </a:t>
            </a:r>
          </a:p>
        </p:txBody>
      </p:sp>
      <p:sp>
        <p:nvSpPr>
          <p:cNvPr id="1921027" name="Rectangle 3"/>
          <p:cNvSpPr>
            <a:spLocks noGrp="1" noChangeArrowheads="1"/>
          </p:cNvSpPr>
          <p:nvPr>
            <p:ph type="subTitle" idx="1"/>
          </p:nvPr>
        </p:nvSpPr>
        <p:spPr>
          <a:xfrm>
            <a:off x="323850" y="3381375"/>
            <a:ext cx="8424863"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when the Messenger of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peace of Allah be upon him and his Household</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19210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1029"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laqad nazara ilayya rasulu allahi salla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allahu `alayhi wa alihi </a:t>
            </a:r>
          </a:p>
        </p:txBody>
      </p:sp>
    </p:spTree>
  </p:cSld>
  <p:clrMapOvr>
    <a:masterClrMapping/>
  </p:clrMapOvr>
  <p:transition advClick="0">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205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ضْرِبُ بِٱلسَّيْفِ قُدْماً فَقَالَ: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’يَا عَلِيُّ نْتَ مِنِّي بِمَنْزِلَةِ هَارُونَ مِنْ مُوسَىٰ</a:t>
            </a:r>
            <a:r>
              <a:rPr lang="en-US" altLang="en-US" sz="5400">
                <a:latin typeface="Times New Roman" panose="02020603050405020304" pitchFamily="18" charset="0"/>
                <a:cs typeface="Simplified Arabic" panose="02020603050405020304" pitchFamily="18" charset="-78"/>
              </a:rPr>
              <a:t> </a:t>
            </a:r>
          </a:p>
        </p:txBody>
      </p:sp>
      <p:sp>
        <p:nvSpPr>
          <p:cNvPr id="1922051"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watched me striking (the enemies) with my sword ceaselessly, he said to me, </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O `Ali, your position to me is the same as (Prophet) Aaron</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position to (Prophet) Moses; </a:t>
            </a:r>
          </a:p>
        </p:txBody>
      </p:sp>
      <p:sp>
        <p:nvSpPr>
          <p:cNvPr id="19220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20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adribu bilssayfi qudman faqala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ya `aliyyu anta minni bimanzilati haruna min musa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وَٱلْخَاتِمِ لِمَا سَبَقَ</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وَٱلْفَاتِحِ لِمَا ٱسْتُقْبِلَ</a:t>
            </a:r>
            <a:endParaRPr lang="en-US" altLang="en-US" sz="5400">
              <a:latin typeface="Times New Roman" panose="02020603050405020304" pitchFamily="18" charset="0"/>
              <a:cs typeface="Simplified Arabic" panose="02020603050405020304" pitchFamily="18" charset="-78"/>
            </a:endParaRPr>
          </a:p>
        </p:txBody>
      </p:sp>
      <p:sp>
        <p:nvSpPr>
          <p:cNvPr id="1565699" name="Rectangle 3"/>
          <p:cNvSpPr>
            <a:spLocks noGrp="1" noChangeArrowheads="1"/>
          </p:cNvSpPr>
          <p:nvPr>
            <p:ph type="subTitle" idx="1"/>
          </p:nvPr>
        </p:nvSpPr>
        <p:spPr>
          <a:xfrm>
            <a:off x="323850" y="3381375"/>
            <a:ext cx="8424863"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3200" b="1">
                <a:latin typeface="Arial" panose="020B0604020202020204" pitchFamily="34" charset="0"/>
                <a:ea typeface="MS Mincho" panose="02020609040205080304" pitchFamily="49" charset="-128"/>
              </a:rPr>
              <a:t>who sealed the previous Messages,</a:t>
            </a:r>
          </a:p>
          <a:p>
            <a:r>
              <a:rPr lang="en-US" altLang="en-US" sz="3200" b="1">
                <a:latin typeface="Arial" panose="020B0604020202020204" pitchFamily="34" charset="0"/>
                <a:ea typeface="MS Mincho" panose="02020609040205080304" pitchFamily="49" charset="-128"/>
              </a:rPr>
              <a:t>paved the way to the coming blessings,</a:t>
            </a:r>
          </a:p>
        </p:txBody>
      </p:sp>
      <p:sp>
        <p:nvSpPr>
          <p:cNvPr id="15657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657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walkhatimi lima sabaqa</a:t>
            </a:r>
          </a:p>
          <a:p>
            <a:r>
              <a:rPr lang="it-IT" altLang="en-US" sz="2000" b="1" i="1">
                <a:solidFill>
                  <a:srgbClr val="000066"/>
                </a:solidFill>
                <a:latin typeface="Transliteration Verdana" pitchFamily="34" charset="0"/>
              </a:rPr>
              <a:t>walfatihi lima istuqbila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307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إِلاَّ نَّهُ لاَ نَبِيَّ بَعْدِي</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وَاعْلِمُكَ نَّ مَوْتَكَ وَحَيَاتَكَ مَعِي وَعَلَىٰ سُنَّتِي.‘</a:t>
            </a:r>
            <a:r>
              <a:rPr lang="en-US" altLang="en-US" sz="5400">
                <a:latin typeface="Times New Roman" panose="02020603050405020304" pitchFamily="18" charset="0"/>
                <a:cs typeface="Simplified Arabic" panose="02020603050405020304" pitchFamily="18" charset="-78"/>
              </a:rPr>
              <a:t> </a:t>
            </a:r>
          </a:p>
        </p:txBody>
      </p:sp>
      <p:sp>
        <p:nvSpPr>
          <p:cNvPr id="1923075"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yet, there shall be no prophet after me. </a:t>
            </a:r>
          </a:p>
          <a:p>
            <a:r>
              <a:rPr lang="en-US" altLang="en-US" sz="3200" b="1">
                <a:latin typeface="Arial" panose="020B0604020202020204" pitchFamily="34" charset="0"/>
                <a:ea typeface="MS Mincho" panose="02020609040205080304" pitchFamily="49" charset="-128"/>
              </a:rPr>
              <a:t>I would like to further inform you that your death and your lifestyle shall be with me and according to my instruction.</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19230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30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illa annahu la nabiyya ba`di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u`limuka anna mawtaka wa hayataka ma`i wa `ala sunnati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40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فَوَٱللَّهِ مَا كَذِبْتُ وَلاَ كُذِّبْتُ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ضَلَلْتُ وَلاَ ضُلِّ بِي</a:t>
            </a:r>
            <a:r>
              <a:rPr lang="en-US" altLang="en-US" sz="5400">
                <a:latin typeface="Times New Roman" panose="02020603050405020304" pitchFamily="18" charset="0"/>
                <a:cs typeface="Simplified Arabic" panose="02020603050405020304" pitchFamily="18" charset="-78"/>
              </a:rPr>
              <a:t> </a:t>
            </a:r>
          </a:p>
        </p:txBody>
      </p:sp>
      <p:sp>
        <p:nvSpPr>
          <p:cNvPr id="1924099"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(Imam `Ali continued,) I swear by Allah that I have not told untruth and none shall belie me, </a:t>
            </a:r>
          </a:p>
          <a:p>
            <a:r>
              <a:rPr lang="en-US" altLang="en-US" sz="3200" b="1">
                <a:latin typeface="Arial" panose="020B0604020202020204" pitchFamily="34" charset="0"/>
                <a:ea typeface="MS Mincho" panose="02020609040205080304" pitchFamily="49" charset="-128"/>
              </a:rPr>
              <a:t>and I have never strayed off and none shall ever mislead me, </a:t>
            </a:r>
          </a:p>
        </p:txBody>
      </p:sp>
      <p:sp>
        <p:nvSpPr>
          <p:cNvPr id="19241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41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fawallahi 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kadhibtu wa 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kudhdhibtu </a:t>
            </a:r>
          </a:p>
          <a:p>
            <a:r>
              <a:rPr lang="it-IT" altLang="en-US" sz="2000" b="1" i="1">
                <a:solidFill>
                  <a:srgbClr val="000066"/>
                </a:solidFill>
                <a:latin typeface="Transliteration Verdana" pitchFamily="34" charset="0"/>
              </a:rPr>
              <a:t>wa la dalaltu wa la dulla bi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2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نَسِيتُ مَا عَهِدَ إِلَيَّ رَبِّي</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وَإِنِّي لَعَلَىٰ بَيِّنَةٍ مِنْ رَبِّي بَيَّنَهَا لِنَبِيِّهِ</a:t>
            </a:r>
            <a:r>
              <a:rPr lang="en-US" altLang="en-US" sz="5400">
                <a:latin typeface="Times New Roman" panose="02020603050405020304" pitchFamily="18" charset="0"/>
                <a:cs typeface="Simplified Arabic" panose="02020603050405020304" pitchFamily="18" charset="-78"/>
              </a:rPr>
              <a:t> </a:t>
            </a:r>
          </a:p>
        </p:txBody>
      </p:sp>
      <p:sp>
        <p:nvSpPr>
          <p:cNvPr id="192512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I have never forgotten my Lord</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instructions to me, </a:t>
            </a:r>
          </a:p>
          <a:p>
            <a:r>
              <a:rPr lang="en-US" altLang="en-US" sz="3200" b="1">
                <a:latin typeface="Arial" panose="020B0604020202020204" pitchFamily="34" charset="0"/>
                <a:ea typeface="MS Mincho" panose="02020609040205080304" pitchFamily="49" charset="-128"/>
              </a:rPr>
              <a:t>and I do follow the true path of my Lord that He showed His Prophet </a:t>
            </a:r>
          </a:p>
        </p:txBody>
      </p:sp>
      <p:sp>
        <p:nvSpPr>
          <p:cNvPr id="19251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51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la nasitu ma `ahida ilayya rabbi</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inni la`ala bayyinatin min rabbi bayyanaha linabiyyihi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14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وَبَيَّنَهَا ٱلنَّبِيُّ لِي</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وَإِنِّي لَعَلَىٰ ٱلطَّرِيقِ ٱلْوَاضِحِ لْفِظُهُ لَفْظاً.“</a:t>
            </a:r>
            <a:r>
              <a:rPr lang="en-US" altLang="en-US" sz="5400">
                <a:latin typeface="Times New Roman" panose="02020603050405020304" pitchFamily="18" charset="0"/>
                <a:cs typeface="Simplified Arabic" panose="02020603050405020304" pitchFamily="18" charset="-78"/>
              </a:rPr>
              <a:t> </a:t>
            </a:r>
          </a:p>
        </p:txBody>
      </p:sp>
      <p:sp>
        <p:nvSpPr>
          <p:cNvPr id="192614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the Prophet showed me, </a:t>
            </a:r>
          </a:p>
          <a:p>
            <a:r>
              <a:rPr lang="en-US" altLang="en-US" sz="3200" b="1">
                <a:latin typeface="Arial" panose="020B0604020202020204" pitchFamily="34" charset="0"/>
                <a:ea typeface="MS Mincho" panose="02020609040205080304" pitchFamily="49" charset="-128"/>
              </a:rPr>
              <a:t>and, most certainly, I am following the lucid path step by step.</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19261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61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bayyanaha alnnabiyyu li</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inni la`ala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alttariqi alwadihi alfizuhu lafzan </a:t>
            </a:r>
          </a:p>
        </p:txBody>
      </p:sp>
    </p:spTree>
  </p:cSld>
  <p:clrMapOvr>
    <a:masterClrMapping/>
  </p:clrMapOvr>
  <p:transition advClick="0">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1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صَدَقْتَ وَٱللَّهِ وَقُلْتَ ٱلْحَقَّ</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فَلَعَنَ ٱللَّهُ مَنْ سَاوَاكَ بِمَنْ نَاوَاكَ</a:t>
            </a:r>
            <a:r>
              <a:rPr lang="en-US" altLang="en-US" sz="5400">
                <a:latin typeface="Times New Roman" panose="02020603050405020304" pitchFamily="18" charset="0"/>
                <a:cs typeface="Simplified Arabic" panose="02020603050405020304" pitchFamily="18" charset="-78"/>
              </a:rPr>
              <a:t> </a:t>
            </a:r>
          </a:p>
        </p:txBody>
      </p:sp>
      <p:sp>
        <p:nvSpPr>
          <p:cNvPr id="192717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By Allah I swear, true are your words and you have said nothing but the truth. </a:t>
            </a:r>
          </a:p>
          <a:p>
            <a:r>
              <a:rPr lang="en-US" altLang="en-US" sz="3200" b="1">
                <a:latin typeface="Arial" panose="020B0604020202020204" pitchFamily="34" charset="0"/>
                <a:ea typeface="MS Mincho" panose="02020609040205080304" pitchFamily="49" charset="-128"/>
              </a:rPr>
              <a:t>Curse of Allah be upon those who compare you to your enemies, </a:t>
            </a:r>
          </a:p>
        </p:txBody>
      </p:sp>
      <p:sp>
        <p:nvSpPr>
          <p:cNvPr id="19271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71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sadaqta wallahi wa qulta alhaqqa </a:t>
            </a:r>
          </a:p>
          <a:p>
            <a:r>
              <a:rPr lang="sv-SE" altLang="en-US" sz="2000" b="1" i="1">
                <a:solidFill>
                  <a:srgbClr val="000066"/>
                </a:solidFill>
                <a:latin typeface="Transliteration Verdana" pitchFamily="34" charset="0"/>
              </a:rPr>
              <a:t>fala`ana allahu man sawaka biman nawaka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19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وَٱللَّهُ جَلَّ ٱسْمُهُ يَقُولُ: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”هَلْ يَسْتَوِي ٱلَّذِينَ يَعْلَمُونَ وَٱلَّذِينَ لاَ يَعْلَمُون؟“</a:t>
            </a:r>
            <a:r>
              <a:rPr lang="en-US" altLang="en-US" sz="5400">
                <a:latin typeface="Times New Roman" panose="02020603050405020304" pitchFamily="18" charset="0"/>
                <a:cs typeface="Simplified Arabic" panose="02020603050405020304" pitchFamily="18" charset="-78"/>
              </a:rPr>
              <a:t> </a:t>
            </a:r>
          </a:p>
        </p:txBody>
      </p:sp>
      <p:sp>
        <p:nvSpPr>
          <p:cNvPr id="1928195"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while Allah, Whose Name be elevated, says, </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Are those who know and those who do not know alike?</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19281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81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wallahu jalla ismuhu yaqulu </a:t>
            </a:r>
          </a:p>
          <a:p>
            <a:r>
              <a:rPr lang="es-ES" altLang="en-US" sz="2000" b="1" i="1">
                <a:solidFill>
                  <a:srgbClr val="000066"/>
                </a:solidFill>
                <a:latin typeface="Transliteration Verdana" pitchFamily="34" charset="0"/>
              </a:rPr>
              <a:t>hal yastawi alladhina ya`lamuna walladhina la ya`lamun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8"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فَلَعَنَ ٱللَّهُ مَنْ عَدَلَ بِكَ مَنْ فَرَضَ ٱللَّهُ عَلَيْهِ وِلايَتَكَ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وَنْتَ وَلِيُّ ٱللَّهِ</a:t>
            </a:r>
            <a:r>
              <a:rPr lang="en-US" altLang="en-US" sz="5400">
                <a:latin typeface="Times New Roman" panose="02020603050405020304" pitchFamily="18" charset="0"/>
                <a:cs typeface="Simplified Arabic" panose="02020603050405020304" pitchFamily="18" charset="-78"/>
              </a:rPr>
              <a:t> </a:t>
            </a:r>
          </a:p>
        </p:txBody>
      </p:sp>
      <p:sp>
        <p:nvSpPr>
          <p:cNvPr id="192921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So, the curse of Allah be upon those who compared you to those whom Allah has ordered to follow your leadership, </a:t>
            </a:r>
          </a:p>
          <a:p>
            <a:r>
              <a:rPr lang="en-US" altLang="en-US" sz="3200" b="1">
                <a:latin typeface="Arial" panose="020B0604020202020204" pitchFamily="34" charset="0"/>
                <a:ea typeface="MS Mincho" panose="02020609040205080304" pitchFamily="49" charset="-128"/>
              </a:rPr>
              <a:t>while you are the friend of Allah, </a:t>
            </a:r>
          </a:p>
        </p:txBody>
      </p:sp>
      <p:sp>
        <p:nvSpPr>
          <p:cNvPr id="19292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9221" name="Text Box 5"/>
          <p:cNvSpPr txBox="1">
            <a:spLocks noChangeArrowheads="1"/>
          </p:cNvSpPr>
          <p:nvPr/>
        </p:nvSpPr>
        <p:spPr bwMode="auto">
          <a:xfrm>
            <a:off x="250825" y="5984875"/>
            <a:ext cx="85693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fala`ana allahu man `adala bika man farada allahu `alayhi wilayataka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anta waliyyu allahi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02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وَخُو رَسُولِهِ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وَٱلذَّابُّ عَنْ دِينِهِ</a:t>
            </a:r>
            <a:r>
              <a:rPr lang="en-US" altLang="en-US" sz="5400">
                <a:latin typeface="Times New Roman" panose="02020603050405020304" pitchFamily="18" charset="0"/>
                <a:cs typeface="Simplified Arabic" panose="02020603050405020304" pitchFamily="18" charset="-78"/>
              </a:rPr>
              <a:t> </a:t>
            </a:r>
          </a:p>
        </p:txBody>
      </p:sp>
      <p:sp>
        <p:nvSpPr>
          <p:cNvPr id="1930243"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 brother of His Messenger, </a:t>
            </a:r>
          </a:p>
          <a:p>
            <a:r>
              <a:rPr lang="en-US" altLang="en-US" sz="3200" b="1">
                <a:latin typeface="Arial" panose="020B0604020202020204" pitchFamily="34" charset="0"/>
                <a:ea typeface="MS Mincho" panose="02020609040205080304" pitchFamily="49" charset="-128"/>
              </a:rPr>
              <a:t>the defender of His religion, </a:t>
            </a:r>
          </a:p>
        </p:txBody>
      </p:sp>
      <p:sp>
        <p:nvSpPr>
          <p:cNvPr id="19302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02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akhu rasulihi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waldhdhabbu `an dinihi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126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وَٱلَّذِي نَطَقَ ٱلْقُرْآنُ بِتَفْضِيلِهِ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قَالَ ٱللَّهُ تَعَالَىٰ:</a:t>
            </a:r>
            <a:r>
              <a:rPr lang="en-US" altLang="en-US" sz="5400">
                <a:latin typeface="Times New Roman" panose="02020603050405020304" pitchFamily="18" charset="0"/>
                <a:cs typeface="Simplified Arabic" panose="02020603050405020304" pitchFamily="18" charset="-78"/>
              </a:rPr>
              <a:t> </a:t>
            </a:r>
          </a:p>
        </p:txBody>
      </p:sp>
      <p:sp>
        <p:nvSpPr>
          <p:cNvPr id="193126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the one whose preference (to all others) has been declared by the Qur'an; </a:t>
            </a:r>
          </a:p>
          <a:p>
            <a:r>
              <a:rPr lang="en-US" altLang="en-US" sz="3200" b="1">
                <a:latin typeface="Arial" panose="020B0604020202020204" pitchFamily="34" charset="0"/>
                <a:ea typeface="MS Mincho" panose="02020609040205080304" pitchFamily="49" charset="-128"/>
              </a:rPr>
              <a:t>hence, Almighty Allah says, </a:t>
            </a:r>
          </a:p>
        </p:txBody>
      </p:sp>
      <p:sp>
        <p:nvSpPr>
          <p:cNvPr id="19312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12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walladhi nataqa alqur'anu bitafdilihi </a:t>
            </a:r>
          </a:p>
          <a:p>
            <a:r>
              <a:rPr lang="sv-SE" altLang="en-US" sz="2000" b="1" i="1">
                <a:solidFill>
                  <a:srgbClr val="000066"/>
                </a:solidFill>
                <a:latin typeface="Transliteration Verdana" pitchFamily="34" charset="0"/>
              </a:rPr>
              <a:t>qala allahu ta`ala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229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”وَفَضَّلَ ٱللَّهُ ٱلْمُجَاهِدِينَ عَلَىٰ ٱلْقَاعِدِينَ جْراً عَظِيماً.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دَرَجَاتٍ مِنْهُ وَمَغْفِرَةً وَرَحْمَةً</a:t>
            </a:r>
            <a:r>
              <a:rPr lang="en-US" altLang="en-US" sz="5400">
                <a:latin typeface="Times New Roman" panose="02020603050405020304" pitchFamily="18" charset="0"/>
                <a:cs typeface="Simplified Arabic" panose="02020603050405020304" pitchFamily="18" charset="-78"/>
              </a:rPr>
              <a:t> </a:t>
            </a:r>
          </a:p>
        </p:txBody>
      </p:sp>
      <p:sp>
        <p:nvSpPr>
          <p:cNvPr id="193229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And Allah shall grant to the strivers above the holders back a mighty reward. </a:t>
            </a:r>
          </a:p>
          <a:p>
            <a:r>
              <a:rPr lang="en-US" altLang="en-US" sz="3200" b="1">
                <a:latin typeface="Arial" panose="020B0604020202020204" pitchFamily="34" charset="0"/>
                <a:ea typeface="MS Mincho" panose="02020609040205080304" pitchFamily="49" charset="-128"/>
              </a:rPr>
              <a:t>(High) degrees from Him, protection, and mercy. </a:t>
            </a:r>
          </a:p>
        </p:txBody>
      </p:sp>
      <p:sp>
        <p:nvSpPr>
          <p:cNvPr id="19322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22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faddala allahu almujahidina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alqa`idina ajran `aziman </a:t>
            </a:r>
          </a:p>
          <a:p>
            <a:r>
              <a:rPr lang="en-US" altLang="en-US" sz="2000" b="1" i="1">
                <a:solidFill>
                  <a:srgbClr val="000066"/>
                </a:solidFill>
                <a:latin typeface="Transliteration Verdana" pitchFamily="34" charset="0"/>
              </a:rPr>
              <a:t>darajatin minhu wa maghfiratan wa rahmatan </a:t>
            </a:r>
          </a:p>
        </p:txBody>
      </p:sp>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وَٱلْمُهَيْمِنِ عَلَىٰ ذٰلِكَ كُلِّهِ</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وَرَحْمَةُ ٱللَّهِ وَبَرَكَاتُهُ </a:t>
            </a:r>
            <a:endParaRPr lang="en-US" altLang="en-US" sz="5400">
              <a:latin typeface="Times New Roman" panose="02020603050405020304" pitchFamily="18" charset="0"/>
              <a:cs typeface="Simplified Arabic" panose="02020603050405020304" pitchFamily="18" charset="-78"/>
            </a:endParaRPr>
          </a:p>
        </p:txBody>
      </p:sp>
      <p:sp>
        <p:nvSpPr>
          <p:cNvPr id="1566723"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Who prevails over all that.</a:t>
            </a:r>
          </a:p>
          <a:p>
            <a:r>
              <a:rPr lang="en-US" altLang="en-US" sz="3200" b="1">
                <a:latin typeface="Arial" panose="020B0604020202020204" pitchFamily="34" charset="0"/>
                <a:ea typeface="MS Mincho" panose="02020609040205080304" pitchFamily="49" charset="-128"/>
              </a:rPr>
              <a:t>May the mercy, blessings, peace,</a:t>
            </a:r>
          </a:p>
        </p:txBody>
      </p:sp>
      <p:sp>
        <p:nvSpPr>
          <p:cNvPr id="15667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667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walmuhaymini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dhalika kullihi</a:t>
            </a:r>
          </a:p>
          <a:p>
            <a:r>
              <a:rPr lang="en-US" altLang="en-US" sz="2000" b="1" i="1">
                <a:solidFill>
                  <a:srgbClr val="000066"/>
                </a:solidFill>
                <a:latin typeface="Transliteration Verdana" pitchFamily="34" charset="0"/>
              </a:rPr>
              <a:t>wa rahmatu allahi wa barakatuhu</a:t>
            </a:r>
          </a:p>
        </p:txBody>
      </p:sp>
    </p:spTree>
  </p:cSld>
  <p:clrMapOvr>
    <a:masterClrMapping/>
  </p:clrMapOvr>
  <p:transition advClick="0">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3314"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وَكَانَ ٱللَّهُ غَفُوراً رَحِيماً.“</a:t>
            </a:r>
            <a:r>
              <a:rPr lang="en-US" altLang="en-US" sz="5400">
                <a:latin typeface="Times New Roman" panose="02020603050405020304" pitchFamily="18" charset="0"/>
                <a:cs typeface="Simplified Arabic" panose="02020603050405020304" pitchFamily="18" charset="-78"/>
              </a:rPr>
              <a:t> </a:t>
            </a:r>
          </a:p>
        </p:txBody>
      </p:sp>
      <p:sp>
        <p:nvSpPr>
          <p:cNvPr id="1933315" name="Rectangle 3"/>
          <p:cNvSpPr>
            <a:spLocks noGrp="1" noChangeArrowheads="1"/>
          </p:cNvSpPr>
          <p:nvPr>
            <p:ph type="subTitle" idx="1"/>
          </p:nvPr>
        </p:nvSpPr>
        <p:spPr>
          <a:xfrm>
            <a:off x="323850" y="3381375"/>
            <a:ext cx="8424863" cy="5794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Allah is Forgiving, Merciful.</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19333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331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kana allahu ghafuran rahiman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4338"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وَقَالَ ٱللَّهُ تَعَالَىٰ:</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”جَعَلْتُمْ سِقَايَةَ ٱلْحَاجِّ وَعِمَارَةَ ٱلْمَسْجِدِ ٱلْحَرَامِ</a:t>
            </a:r>
            <a:r>
              <a:rPr lang="en-US" altLang="en-US" sz="5400">
                <a:latin typeface="Times New Roman" panose="02020603050405020304" pitchFamily="18" charset="0"/>
                <a:cs typeface="Simplified Arabic" panose="02020603050405020304" pitchFamily="18" charset="-78"/>
              </a:rPr>
              <a:t> </a:t>
            </a:r>
          </a:p>
        </p:txBody>
      </p:sp>
      <p:sp>
        <p:nvSpPr>
          <p:cNvPr id="193433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Almighty Allah has also said, </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Do you make one who undertakes the giving of drink to the pilgrims and the guarding of the Sacred Mosque </a:t>
            </a:r>
          </a:p>
        </p:txBody>
      </p:sp>
      <p:sp>
        <p:nvSpPr>
          <p:cNvPr id="19343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43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qala allahu ta`ala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aja`altum siqayata alhajji wa `imarata almasjidi alharami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6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كَمَنْ آمَنَ بِٱللَّهِ وَٱلْيَوْمِ ٱلآخِرِ وَجَاهَدَ فِي سَبِيلِ ٱللَّهِ؟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لاَ يَسْتَوُونَ عِنْدَ ٱللَّهِ</a:t>
            </a:r>
            <a:r>
              <a:rPr lang="en-US" altLang="en-US" sz="5400">
                <a:latin typeface="Times New Roman" panose="02020603050405020304" pitchFamily="18" charset="0"/>
                <a:cs typeface="Simplified Arabic" panose="02020603050405020304" pitchFamily="18" charset="-78"/>
              </a:rPr>
              <a:t> </a:t>
            </a:r>
          </a:p>
        </p:txBody>
      </p:sp>
      <p:sp>
        <p:nvSpPr>
          <p:cNvPr id="193536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to be like him who believes in Allah and the latter day and strives hard in Allah's way? </a:t>
            </a:r>
          </a:p>
          <a:p>
            <a:r>
              <a:rPr lang="en-US" altLang="en-US" sz="3200" b="1">
                <a:latin typeface="Arial" panose="020B0604020202020204" pitchFamily="34" charset="0"/>
                <a:ea typeface="MS Mincho" panose="02020609040205080304" pitchFamily="49" charset="-128"/>
              </a:rPr>
              <a:t>They are not equal with Allah; </a:t>
            </a:r>
          </a:p>
        </p:txBody>
      </p:sp>
      <p:sp>
        <p:nvSpPr>
          <p:cNvPr id="19353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53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kaman amana billahi walyawmi al'akhiri wa jahada fi sabili allahi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la yastawuna `inda allahi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3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وَٱللَّهُ لاَ يَهْدِي ٱلْقَوْمَ ٱلظَّالِمِينَ.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اَلَّذِينَ آمَنُوٱ وَهَاجَرُوٱ</a:t>
            </a:r>
            <a:r>
              <a:rPr lang="en-US" altLang="en-US" sz="5400">
                <a:latin typeface="Times New Roman" panose="02020603050405020304" pitchFamily="18" charset="0"/>
                <a:cs typeface="Simplified Arabic" panose="02020603050405020304" pitchFamily="18" charset="-78"/>
              </a:rPr>
              <a:t> </a:t>
            </a:r>
          </a:p>
        </p:txBody>
      </p:sp>
      <p:sp>
        <p:nvSpPr>
          <p:cNvPr id="193638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Allah does not guide the unjust people. </a:t>
            </a:r>
          </a:p>
          <a:p>
            <a:r>
              <a:rPr lang="en-US" altLang="en-US" sz="3200" b="1">
                <a:latin typeface="Arial" panose="020B0604020202020204" pitchFamily="34" charset="0"/>
                <a:ea typeface="MS Mincho" panose="02020609040205080304" pitchFamily="49" charset="-128"/>
              </a:rPr>
              <a:t>Those who believed, fled their homes, </a:t>
            </a:r>
          </a:p>
        </p:txBody>
      </p:sp>
      <p:sp>
        <p:nvSpPr>
          <p:cNvPr id="19363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63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wallahu la yahdi alqawma alzzalimina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alladhina amanu wa hajaru</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741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وَجَاهَدُوٱ فِي سَبِيلِ ٱللَّهِ بِمْوَالِهِمْ وَنْفُسِهِمْ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عْظَمُ دَرَجَةً عِنْدَ ٱللَّهِ</a:t>
            </a:r>
            <a:r>
              <a:rPr lang="en-US" altLang="en-US" sz="5400">
                <a:latin typeface="Times New Roman" panose="02020603050405020304" pitchFamily="18" charset="0"/>
                <a:cs typeface="Simplified Arabic" panose="02020603050405020304" pitchFamily="18" charset="-78"/>
              </a:rPr>
              <a:t> </a:t>
            </a:r>
          </a:p>
        </p:txBody>
      </p:sp>
      <p:sp>
        <p:nvSpPr>
          <p:cNvPr id="193741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strove hard in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way with their property and their souls </a:t>
            </a:r>
          </a:p>
          <a:p>
            <a:r>
              <a:rPr lang="en-US" altLang="en-US" sz="3200" b="1">
                <a:latin typeface="Arial" panose="020B0604020202020204" pitchFamily="34" charset="0"/>
                <a:ea typeface="MS Mincho" panose="02020609040205080304" pitchFamily="49" charset="-128"/>
              </a:rPr>
              <a:t>are much higher in rank with Allah; </a:t>
            </a:r>
          </a:p>
        </p:txBody>
      </p:sp>
      <p:sp>
        <p:nvSpPr>
          <p:cNvPr id="19374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74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jahadu fi sabili allahi bi'amwalihim wa anfusihim </a:t>
            </a:r>
          </a:p>
          <a:p>
            <a:r>
              <a:rPr lang="sv-SE" altLang="en-US" sz="2000" b="1" i="1">
                <a:solidFill>
                  <a:srgbClr val="000066"/>
                </a:solidFill>
                <a:latin typeface="Transliteration Verdana" pitchFamily="34" charset="0"/>
              </a:rPr>
              <a:t>a`zamu darajatan `inda allahi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84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وَاولٰئِكَ هُمُ ٱلْفَائِزُونَ.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يُبَشِّرُهُمْ رَبُّهُمْ بِرَحْمَةٍ مِنْهُ وَرِضْوَانٍ</a:t>
            </a:r>
            <a:r>
              <a:rPr lang="en-US" altLang="en-US" sz="5400">
                <a:latin typeface="Times New Roman" panose="02020603050405020304" pitchFamily="18" charset="0"/>
                <a:cs typeface="Simplified Arabic" panose="02020603050405020304" pitchFamily="18" charset="-78"/>
              </a:rPr>
              <a:t> </a:t>
            </a:r>
          </a:p>
        </p:txBody>
      </p:sp>
      <p:sp>
        <p:nvSpPr>
          <p:cNvPr id="1938435"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those are they who are the achievers of their objects. </a:t>
            </a:r>
          </a:p>
          <a:p>
            <a:r>
              <a:rPr lang="en-US" altLang="en-US" sz="3200" b="1">
                <a:latin typeface="Arial" panose="020B0604020202020204" pitchFamily="34" charset="0"/>
                <a:ea typeface="MS Mincho" panose="02020609040205080304" pitchFamily="49" charset="-128"/>
              </a:rPr>
              <a:t>Their Lord gives them good news of mercy from Himself and His good pleasure </a:t>
            </a:r>
          </a:p>
        </p:txBody>
      </p:sp>
      <p:sp>
        <p:nvSpPr>
          <p:cNvPr id="19384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84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2000" b="1" i="1">
                <a:solidFill>
                  <a:srgbClr val="000066"/>
                </a:solidFill>
                <a:latin typeface="Transliteration Verdana" pitchFamily="34" charset="0"/>
              </a:rPr>
              <a:t>wa ula'ika hum alfa'izuna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yubashshiruhum rabbuhum birahmatin minhu wa ridwanin </a:t>
            </a:r>
          </a:p>
        </p:txBody>
      </p:sp>
    </p:spTree>
  </p:cSld>
  <p:clrMapOvr>
    <a:masterClrMapping/>
  </p:clrMapOvr>
  <p:transition advClick="0">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945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وَجَنَّاتٍ لَهُمْ فِيهَا نَعِيمٌ مُقِيمٌ.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خَالِدِينَ فِيهَا بَداً</a:t>
            </a:r>
            <a:r>
              <a:rPr lang="en-US" altLang="en-US" sz="5400">
                <a:latin typeface="Times New Roman" panose="02020603050405020304" pitchFamily="18" charset="0"/>
                <a:cs typeface="Simplified Arabic" panose="02020603050405020304" pitchFamily="18" charset="-78"/>
              </a:rPr>
              <a:t> </a:t>
            </a:r>
          </a:p>
        </p:txBody>
      </p:sp>
      <p:sp>
        <p:nvSpPr>
          <p:cNvPr id="193945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gardens, wherein lasting blessings shall be theirs; </a:t>
            </a:r>
          </a:p>
          <a:p>
            <a:r>
              <a:rPr lang="en-US" altLang="en-US" sz="3200" b="1">
                <a:latin typeface="Arial" panose="020B0604020202020204" pitchFamily="34" charset="0"/>
                <a:ea typeface="MS Mincho" panose="02020609040205080304" pitchFamily="49" charset="-128"/>
              </a:rPr>
              <a:t>abiding therein for ever. </a:t>
            </a:r>
          </a:p>
        </p:txBody>
      </p:sp>
      <p:sp>
        <p:nvSpPr>
          <p:cNvPr id="19394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94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jannatin lahum fiha na`imun muqimun</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khalidina fiha abadan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048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إِنَّ ٱللَّهَ عِنْدَهُ جْرٌ عَظِيمٌ.“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شْهَدُ نَّكَ ٱلْمَخْصُوصُ بِمِدْحَةِ ٱللَّهِ</a:t>
            </a:r>
            <a:r>
              <a:rPr lang="en-US" altLang="en-US" sz="5400">
                <a:latin typeface="Times New Roman" panose="02020603050405020304" pitchFamily="18" charset="0"/>
                <a:cs typeface="Simplified Arabic" panose="02020603050405020304" pitchFamily="18" charset="-78"/>
              </a:rPr>
              <a:t> </a:t>
            </a:r>
          </a:p>
        </p:txBody>
      </p:sp>
      <p:sp>
        <p:nvSpPr>
          <p:cNvPr id="194048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Surely, Allah has a mighty reward with Him.</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a:p>
            <a:r>
              <a:rPr lang="en-US" altLang="en-US" sz="3200" b="1">
                <a:latin typeface="Arial" panose="020B0604020202020204" pitchFamily="34" charset="0"/>
                <a:ea typeface="MS Mincho" panose="02020609040205080304" pitchFamily="49" charset="-128"/>
              </a:rPr>
              <a:t>I bear witness that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words of praise mean you exclusively </a:t>
            </a:r>
          </a:p>
        </p:txBody>
      </p:sp>
      <p:sp>
        <p:nvSpPr>
          <p:cNvPr id="19404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04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inna allaha `indahu ajrun `azimun</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ashhadu annaka almakhsusu bimidhati allahi </a:t>
            </a:r>
          </a:p>
        </p:txBody>
      </p:sp>
    </p:spTree>
  </p:cSld>
  <p:clrMapOvr>
    <a:masterClrMapping/>
  </p:clrMapOvr>
  <p:transition advClick="0">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15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ٱلْمُخْلِصُ لِطَاعَةِ ٱللَّهِ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لَمْ تَبْغِ بِٱلْهُدَىٰ بَدَلاً</a:t>
            </a:r>
            <a:r>
              <a:rPr lang="en-US" altLang="en-US" sz="5400">
                <a:latin typeface="Times New Roman" panose="02020603050405020304" pitchFamily="18" charset="0"/>
                <a:cs typeface="Simplified Arabic" panose="02020603050405020304" pitchFamily="18" charset="-78"/>
              </a:rPr>
              <a:t> </a:t>
            </a:r>
          </a:p>
        </p:txBody>
      </p:sp>
      <p:sp>
        <p:nvSpPr>
          <p:cNvPr id="194150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 are the most sincere in the obedience to Allah </a:t>
            </a:r>
          </a:p>
          <a:p>
            <a:r>
              <a:rPr lang="en-US" altLang="en-US" sz="3200" b="1">
                <a:latin typeface="Arial" panose="020B0604020202020204" pitchFamily="34" charset="0"/>
                <a:ea typeface="MS Mincho" panose="02020609040205080304" pitchFamily="49" charset="-128"/>
              </a:rPr>
              <a:t>as you have never accepted any alternative for the right guidance </a:t>
            </a:r>
          </a:p>
        </p:txBody>
      </p:sp>
      <p:sp>
        <p:nvSpPr>
          <p:cNvPr id="19415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15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almukhlisu lita`ati allahi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lam tabghi bilhuda badalan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وَلَمْ تُشْرِكْ بِعِبَادَةِ رَبِّكَ حَداً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 ٱللَّهَ تَعَالَىٰ ٱسْتَجَابَ لِنَبِيِّهِ</a:t>
            </a:r>
            <a:r>
              <a:rPr lang="en-US" altLang="en-US" sz="5400">
                <a:latin typeface="Times New Roman" panose="02020603050405020304" pitchFamily="18" charset="0"/>
                <a:cs typeface="Simplified Arabic" panose="02020603050405020304" pitchFamily="18" charset="-78"/>
              </a:rPr>
              <a:t> </a:t>
            </a:r>
          </a:p>
        </p:txBody>
      </p:sp>
      <p:sp>
        <p:nvSpPr>
          <p:cNvPr id="194253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 have never associated anyone in your worshipping your Lord. </a:t>
            </a:r>
          </a:p>
          <a:p>
            <a:r>
              <a:rPr lang="en-US" altLang="en-US" sz="3200" b="1">
                <a:latin typeface="Arial" panose="020B0604020202020204" pitchFamily="34" charset="0"/>
                <a:ea typeface="MS Mincho" panose="02020609040205080304" pitchFamily="49" charset="-128"/>
              </a:rPr>
              <a:t>And Almighty Allah has responded the prayer of His Prophet</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19425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25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lam tushrik bi`ibadati rabbika ahadan </a:t>
            </a:r>
          </a:p>
          <a:p>
            <a:r>
              <a:rPr lang="sv-SE" altLang="en-US" sz="2000" b="1" i="1">
                <a:solidFill>
                  <a:srgbClr val="000066"/>
                </a:solidFill>
                <a:latin typeface="Transliteration Verdana" pitchFamily="34" charset="0"/>
              </a:rPr>
              <a:t>wa anna allaha ta`ala istajaba linabiyyihi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وَصَلَوَاتُهُ وَتَحِيَّاتُهُ</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اَلسَّلاَمُ عَلَىٰ نْبِيَاءِ ٱللَّهِ وَرُسُلِهِ</a:t>
            </a:r>
            <a:endParaRPr lang="en-US" altLang="en-US" sz="5400">
              <a:latin typeface="Times New Roman" panose="02020603050405020304" pitchFamily="18" charset="0"/>
              <a:cs typeface="Simplified Arabic" panose="02020603050405020304" pitchFamily="18" charset="-78"/>
            </a:endParaRPr>
          </a:p>
        </p:txBody>
      </p:sp>
      <p:sp>
        <p:nvSpPr>
          <p:cNvPr id="157081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benedictions, and greetings of Allah be upon him, too.</a:t>
            </a:r>
          </a:p>
          <a:p>
            <a:r>
              <a:rPr lang="en-US" altLang="en-US" sz="3200" b="1">
                <a:latin typeface="Arial" panose="020B0604020202020204" pitchFamily="34" charset="0"/>
                <a:ea typeface="MS Mincho" panose="02020609040205080304" pitchFamily="49" charset="-128"/>
              </a:rPr>
              <a:t>Peace be upon the Prophets and Messengers of Allah,</a:t>
            </a:r>
          </a:p>
        </p:txBody>
      </p:sp>
      <p:sp>
        <p:nvSpPr>
          <p:cNvPr id="15708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708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salawatuhu wa tahiyyatuhu</a:t>
            </a:r>
          </a:p>
          <a:p>
            <a:r>
              <a:rPr lang="en-US" altLang="en-US" sz="2000" b="1" i="1">
                <a:solidFill>
                  <a:srgbClr val="000066"/>
                </a:solidFill>
                <a:latin typeface="Transliteration Verdana" pitchFamily="34" charset="0"/>
              </a:rPr>
              <a:t>alssalamu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anbiya'i allahi wa rusulihi</a:t>
            </a:r>
          </a:p>
        </p:txBody>
      </p:sp>
    </p:spTree>
  </p:cSld>
  <p:clrMapOvr>
    <a:masterClrMapping/>
  </p:clrMapOvr>
  <p:transition advClick="0">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35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صَلَّىٰ ٱللَّهُ عَلَيْهِ وَآلِهِ فِيكَ دَعْوَتَهُ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ثُمَّ مَرَهُ بِإِظْهَارِ مَا وْلاَكَ لاِمَّتِهِ</a:t>
            </a:r>
            <a:r>
              <a:rPr lang="en-US" altLang="en-US" sz="5400">
                <a:latin typeface="Times New Roman" panose="02020603050405020304" pitchFamily="18" charset="0"/>
                <a:cs typeface="Simplified Arabic" panose="02020603050405020304" pitchFamily="18" charset="-78"/>
              </a:rPr>
              <a:t> </a:t>
            </a:r>
          </a:p>
        </p:txBody>
      </p:sp>
      <p:sp>
        <p:nvSpPr>
          <p:cNvPr id="1943555"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peace of Allah be upon him and his Household</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concerning you. </a:t>
            </a:r>
          </a:p>
          <a:p>
            <a:r>
              <a:rPr lang="en-US" altLang="en-US" sz="3200" b="1">
                <a:latin typeface="Arial" panose="020B0604020202020204" pitchFamily="34" charset="0"/>
                <a:ea typeface="MS Mincho" panose="02020609040205080304" pitchFamily="49" charset="-128"/>
              </a:rPr>
              <a:t>He then ordered him to proclaim the position of succeeding him in (the leadership of) his nation, </a:t>
            </a:r>
          </a:p>
        </p:txBody>
      </p:sp>
      <p:sp>
        <p:nvSpPr>
          <p:cNvPr id="19435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35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salla allahu `alayhi wa alihi fika da`watahu</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thumma amarahu bi'izhari ma awlaka li'ummatihi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5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إِعْلاءً لِشَانِكَ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وَإِعْلاناً لِبُرْهَانِكَ</a:t>
            </a:r>
            <a:r>
              <a:rPr lang="en-US" altLang="en-US" sz="5400">
                <a:latin typeface="Times New Roman" panose="02020603050405020304" pitchFamily="18" charset="0"/>
                <a:cs typeface="Simplified Arabic" panose="02020603050405020304" pitchFamily="18" charset="-78"/>
              </a:rPr>
              <a:t> </a:t>
            </a:r>
          </a:p>
        </p:txBody>
      </p:sp>
      <p:sp>
        <p:nvSpPr>
          <p:cNvPr id="194457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as a sign of showing your elevated position, </a:t>
            </a:r>
          </a:p>
          <a:p>
            <a:r>
              <a:rPr lang="en-US" altLang="en-US" sz="3200" b="1">
                <a:latin typeface="Arial" panose="020B0604020202020204" pitchFamily="34" charset="0"/>
                <a:ea typeface="MS Mincho" panose="02020609040205080304" pitchFamily="49" charset="-128"/>
              </a:rPr>
              <a:t>declaration of the evidence on your leadership, </a:t>
            </a:r>
          </a:p>
        </p:txBody>
      </p:sp>
      <p:sp>
        <p:nvSpPr>
          <p:cNvPr id="19445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45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i`la'an lisha'nika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i`lanan liburhanika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وَدَحْضاً لِلبَاطِيلِ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وَقَطْعاً لِلْمَعَاذِيرِ</a:t>
            </a:r>
            <a:r>
              <a:rPr lang="en-US" altLang="en-US" sz="5400">
                <a:latin typeface="Times New Roman" panose="02020603050405020304" pitchFamily="18" charset="0"/>
                <a:cs typeface="Simplified Arabic" panose="02020603050405020304" pitchFamily="18" charset="-78"/>
              </a:rPr>
              <a:t> </a:t>
            </a:r>
          </a:p>
        </p:txBody>
      </p:sp>
      <p:sp>
        <p:nvSpPr>
          <p:cNvPr id="1945603"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refutation of the false claims, </a:t>
            </a:r>
          </a:p>
          <a:p>
            <a:r>
              <a:rPr lang="en-US" altLang="en-US" sz="3200" b="1">
                <a:latin typeface="Arial" panose="020B0604020202020204" pitchFamily="34" charset="0"/>
                <a:ea typeface="MS Mincho" panose="02020609040205080304" pitchFamily="49" charset="-128"/>
              </a:rPr>
              <a:t>and repudiation of all excuses. </a:t>
            </a:r>
          </a:p>
        </p:txBody>
      </p:sp>
      <p:sp>
        <p:nvSpPr>
          <p:cNvPr id="19456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56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dahdan lil'abatili</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qat`an lilma`adhiri </a:t>
            </a:r>
          </a:p>
        </p:txBody>
      </p:sp>
    </p:spTree>
  </p:cSld>
  <p:clrMapOvr>
    <a:masterClrMapping/>
  </p:clrMapOvr>
  <p:transition advClick="0">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2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فَلَمَّا شْفَقَ مِنْ فِتْنَةِ ٱلْفَاسِقِينَ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وَٱتَّقَىٰ فِيكَ ٱلْمُنَافِقِينَ</a:t>
            </a:r>
            <a:r>
              <a:rPr lang="en-US" altLang="en-US" sz="5400">
                <a:latin typeface="Times New Roman" panose="02020603050405020304" pitchFamily="18" charset="0"/>
                <a:cs typeface="Simplified Arabic" panose="02020603050405020304" pitchFamily="18" charset="-78"/>
              </a:rPr>
              <a:t> </a:t>
            </a:r>
          </a:p>
        </p:txBody>
      </p:sp>
      <p:sp>
        <p:nvSpPr>
          <p:cNvPr id="1946627" name="Rectangle 3"/>
          <p:cNvSpPr>
            <a:spLocks noGrp="1" noChangeArrowheads="1"/>
          </p:cNvSpPr>
          <p:nvPr>
            <p:ph type="subTitle" idx="1"/>
          </p:nvPr>
        </p:nvSpPr>
        <p:spPr>
          <a:xfrm>
            <a:off x="179388" y="3381375"/>
            <a:ext cx="8748712" cy="25527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100" b="1">
                <a:latin typeface="Arial" panose="020B0604020202020204" pitchFamily="34" charset="0"/>
                <a:ea typeface="MS Mincho" panose="02020609040205080304" pitchFamily="49" charset="-128"/>
              </a:rPr>
              <a:t>But when he (i.e. the Prophet) worried about the sedition that would be aroused by the transgressing group due to such declaration </a:t>
            </a:r>
          </a:p>
          <a:p>
            <a:r>
              <a:rPr lang="en-US" altLang="en-US" sz="3100" b="1">
                <a:latin typeface="Arial" panose="020B0604020202020204" pitchFamily="34" charset="0"/>
                <a:ea typeface="MS Mincho" panose="02020609040205080304" pitchFamily="49" charset="-128"/>
              </a:rPr>
              <a:t>and he did not want you to be faced by the hypocrites, </a:t>
            </a:r>
          </a:p>
        </p:txBody>
      </p:sp>
      <p:sp>
        <p:nvSpPr>
          <p:cNvPr id="19466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66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falamma ashfaqa min fitnati alfasiqina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wattaqa fika almunafiqina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5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وْحَىٰ إِلَيْهِ رَبُّ ٱلْعَالَمِينَ: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”يَا يُّهَا ٱلرَّسُولُ بَلِّغْ مَا انْزِلَ إِلَيْكَ مِنْ رَبِّكَ</a:t>
            </a:r>
            <a:r>
              <a:rPr lang="en-US" altLang="en-US" sz="5400">
                <a:latin typeface="Times New Roman" panose="02020603050405020304" pitchFamily="18" charset="0"/>
                <a:cs typeface="Simplified Arabic" panose="02020603050405020304" pitchFamily="18" charset="-78"/>
              </a:rPr>
              <a:t> </a:t>
            </a:r>
          </a:p>
        </p:txBody>
      </p:sp>
      <p:sp>
        <p:nvSpPr>
          <p:cNvPr id="1947651"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 Lord of the worlds revealed to him, saying, </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O Messenger! Proclaim the message which has been sent to you from your Lord. </a:t>
            </a:r>
          </a:p>
        </p:txBody>
      </p:sp>
      <p:sp>
        <p:nvSpPr>
          <p:cNvPr id="19476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76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awha ilayhi rabbu al`alamina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ya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ayyuha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alrrasulu balligh 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unzila ilayka min rabbika </a:t>
            </a:r>
          </a:p>
        </p:txBody>
      </p:sp>
    </p:spTree>
  </p:cSld>
  <p:clrMapOvr>
    <a:masterClrMapping/>
  </p:clrMapOvr>
  <p:transition advClick="0">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67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وَإِنْ لَمْ تَفْعَلْ فَمَا بَلَّغْتَ رِسَالَتَهُ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وَٱللَّهُ يَعْصِمُكَ مِنَ ٱلنَّاسِ.“</a:t>
            </a:r>
            <a:r>
              <a:rPr lang="en-US" altLang="en-US" sz="5400">
                <a:latin typeface="Times New Roman" panose="02020603050405020304" pitchFamily="18" charset="0"/>
                <a:cs typeface="Simplified Arabic" panose="02020603050405020304" pitchFamily="18" charset="-78"/>
              </a:rPr>
              <a:t> </a:t>
            </a:r>
          </a:p>
        </p:txBody>
      </p:sp>
      <p:sp>
        <p:nvSpPr>
          <p:cNvPr id="1948675"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If you did it not, you would not have fulfilled and proclaimed His mission. </a:t>
            </a:r>
          </a:p>
          <a:p>
            <a:r>
              <a:rPr lang="en-US" altLang="en-US" sz="3200" b="1">
                <a:latin typeface="Arial" panose="020B0604020202020204" pitchFamily="34" charset="0"/>
                <a:ea typeface="MS Mincho" panose="02020609040205080304" pitchFamily="49" charset="-128"/>
              </a:rPr>
              <a:t>And Allah will defend you from men (who mean mischief).</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19486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86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in lam taf`al fama ballaghta risalatahu</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wallahu ya`simuka min alnnasi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فَوَضَعَ عَلَىٰ نَفْسِهِ وْزَارَ ٱلْمَسِيرِ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وَنَهَضَ فِي رَمْضَاءِ ٱلْهَجِيرِ</a:t>
            </a:r>
            <a:r>
              <a:rPr lang="en-US" altLang="en-US" sz="5400">
                <a:latin typeface="Times New Roman" panose="02020603050405020304" pitchFamily="18" charset="0"/>
                <a:cs typeface="Simplified Arabic" panose="02020603050405020304" pitchFamily="18" charset="-78"/>
              </a:rPr>
              <a:t> </a:t>
            </a:r>
          </a:p>
        </p:txBody>
      </p:sp>
      <p:sp>
        <p:nvSpPr>
          <p:cNvPr id="1949699"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Accordingly, he (i.e. the Prophet) burdened himself with the loads of (long) walking </a:t>
            </a:r>
          </a:p>
          <a:p>
            <a:r>
              <a:rPr lang="en-US" altLang="en-US" sz="3200" b="1">
                <a:latin typeface="Arial" panose="020B0604020202020204" pitchFamily="34" charset="0"/>
                <a:ea typeface="MS Mincho" panose="02020609040205080304" pitchFamily="49" charset="-128"/>
              </a:rPr>
              <a:t>and stood up under the burning sun in the midst of the desert, </a:t>
            </a:r>
          </a:p>
        </p:txBody>
      </p:sp>
      <p:sp>
        <p:nvSpPr>
          <p:cNvPr id="19497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97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fawada`a `ala nafsihi awzara almasiri</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nahada fi ramda'i alhajiri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72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فَخَطَبَ وَسْمَعَ</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وَنَادَىٰ فَبْلَغَ</a:t>
            </a:r>
            <a:r>
              <a:rPr lang="en-US" altLang="en-US" sz="5400">
                <a:latin typeface="Times New Roman" panose="02020603050405020304" pitchFamily="18" charset="0"/>
                <a:cs typeface="Simplified Arabic" panose="02020603050405020304" pitchFamily="18" charset="-78"/>
              </a:rPr>
              <a:t> </a:t>
            </a:r>
          </a:p>
        </p:txBody>
      </p:sp>
      <p:sp>
        <p:nvSpPr>
          <p:cNvPr id="195072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where he delivered a speech, made everyone listen to him, </a:t>
            </a:r>
          </a:p>
          <a:p>
            <a:r>
              <a:rPr lang="en-US" altLang="en-US" sz="3200" b="1">
                <a:latin typeface="Arial" panose="020B0604020202020204" pitchFamily="34" charset="0"/>
                <a:ea typeface="MS Mincho" panose="02020609040205080304" pitchFamily="49" charset="-128"/>
              </a:rPr>
              <a:t>and called upon them with rhetorical language. </a:t>
            </a:r>
          </a:p>
        </p:txBody>
      </p:sp>
      <p:sp>
        <p:nvSpPr>
          <p:cNvPr id="19507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07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fakhataba wa asma`a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nada fa'ablagha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174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ثُمَّ سَلَهُمْ جْمَعَ</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فَقَالَ: ”هَلْ بَلَّغْتُ؟“</a:t>
            </a:r>
            <a:r>
              <a:rPr lang="en-US" altLang="en-US" sz="5400">
                <a:latin typeface="Times New Roman" panose="02020603050405020304" pitchFamily="18" charset="0"/>
                <a:cs typeface="Simplified Arabic" panose="02020603050405020304" pitchFamily="18" charset="-78"/>
              </a:rPr>
              <a:t> </a:t>
            </a:r>
          </a:p>
        </p:txBody>
      </p:sp>
      <p:sp>
        <p:nvSpPr>
          <p:cNvPr id="1951747"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He then asked them all, </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Have I conveyed (the message)?</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19517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17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thumma sa'alahum ajma`a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faqala hal ballaghtu</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7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فَقَالُوَٱ: ”اَللَّهُمَّ بَلَىٰ.“ </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فَقَالَ: ”اَللَّهُمَّ ٱشْهَدْ.“</a:t>
            </a:r>
            <a:r>
              <a:rPr lang="en-US" altLang="en-US" sz="5400">
                <a:latin typeface="Times New Roman" panose="02020603050405020304" pitchFamily="18" charset="0"/>
                <a:cs typeface="Simplified Arabic" panose="02020603050405020304" pitchFamily="18" charset="-78"/>
              </a:rPr>
              <a:t> </a:t>
            </a:r>
          </a:p>
        </p:txBody>
      </p:sp>
      <p:sp>
        <p:nvSpPr>
          <p:cNvPr id="195277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Yes, you have. We swear it by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they answered. </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O Allah, be the witness!</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the Prophet said. </a:t>
            </a:r>
          </a:p>
        </p:txBody>
      </p:sp>
      <p:sp>
        <p:nvSpPr>
          <p:cNvPr id="19527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27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faqalu allahumma bala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faqala allahumma ishhad</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وَمَلائِكَتِهِ ٱلْمُقَرَّبِينَ </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وَعِبَادِهِ ٱلصَّالِحِينَ</a:t>
            </a:r>
            <a:endParaRPr lang="en-US" altLang="en-US" sz="5400">
              <a:latin typeface="Times New Roman" panose="02020603050405020304" pitchFamily="18" charset="0"/>
              <a:cs typeface="Simplified Arabic" panose="02020603050405020304" pitchFamily="18" charset="-78"/>
            </a:endParaRPr>
          </a:p>
        </p:txBody>
      </p:sp>
      <p:sp>
        <p:nvSpPr>
          <p:cNvPr id="1571843"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upon His favorite angels</a:t>
            </a:r>
          </a:p>
          <a:p>
            <a:r>
              <a:rPr lang="en-US" altLang="en-US" sz="3200" b="1">
                <a:latin typeface="Arial" panose="020B0604020202020204" pitchFamily="34" charset="0"/>
                <a:ea typeface="MS Mincho" panose="02020609040205080304" pitchFamily="49" charset="-128"/>
              </a:rPr>
              <a:t>and righteous saints.</a:t>
            </a:r>
          </a:p>
        </p:txBody>
      </p:sp>
      <p:sp>
        <p:nvSpPr>
          <p:cNvPr id="15718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718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mala'ikatihi almuqarrabina</a:t>
            </a:r>
          </a:p>
          <a:p>
            <a:r>
              <a:rPr lang="it-IT" altLang="en-US" sz="2000" b="1" i="1">
                <a:solidFill>
                  <a:srgbClr val="000066"/>
                </a:solidFill>
                <a:latin typeface="Transliteration Verdana" pitchFamily="34" charset="0"/>
              </a:rPr>
              <a:t>wa `ibadihi alssalihina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79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ثُمَّ قَالَ: ” لَسْتُ وْلَىٰ بِٱلْمُؤْمِنِينَ مِنْ نْفُسِهِمْ؟“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فَقَالُوَٱ: ”بَلَىٰ.“ </a:t>
            </a:r>
            <a:endParaRPr lang="en-US" altLang="en-US" sz="5400">
              <a:latin typeface="Times New Roman" panose="02020603050405020304" pitchFamily="18" charset="0"/>
              <a:cs typeface="Simplified Arabic" panose="02020603050405020304" pitchFamily="18" charset="-78"/>
            </a:endParaRPr>
          </a:p>
        </p:txBody>
      </p:sp>
      <p:sp>
        <p:nvSpPr>
          <p:cNvPr id="1953795"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He then added, </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Do I not enjoy more priority to the selves of the believers than that which they enjoy on themselves?</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Yes, you do,</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answered they. </a:t>
            </a:r>
          </a:p>
        </p:txBody>
      </p:sp>
      <p:sp>
        <p:nvSpPr>
          <p:cNvPr id="19537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37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thumma qala alastu awla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bilmu'minina min anfusihim </a:t>
            </a:r>
          </a:p>
          <a:p>
            <a:r>
              <a:rPr lang="sv-SE" altLang="en-US" sz="2000" b="1" i="1">
                <a:solidFill>
                  <a:srgbClr val="000066"/>
                </a:solidFill>
                <a:latin typeface="Transliteration Verdana" pitchFamily="34" charset="0"/>
              </a:rPr>
              <a:t>faqalu bala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8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فَخَذَ بِيَدِكَ وَقَالَ: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”مَنْ كُنْتُ مَوْلاَهُ فَهٰذَا عَلِيٌّ مَوْلاَهُ</a:t>
            </a:r>
            <a:r>
              <a:rPr lang="en-US" altLang="en-US" sz="5400">
                <a:latin typeface="Times New Roman" panose="02020603050405020304" pitchFamily="18" charset="0"/>
                <a:cs typeface="Simplified Arabic" panose="02020603050405020304" pitchFamily="18" charset="-78"/>
              </a:rPr>
              <a:t> </a:t>
            </a:r>
          </a:p>
        </p:txBody>
      </p:sp>
      <p:sp>
        <p:nvSpPr>
          <p:cNvPr id="195481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Hen then took you from the hand and said, </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This `Ali is now the master of every one who has betaken me as his master. </a:t>
            </a:r>
          </a:p>
        </p:txBody>
      </p:sp>
      <p:sp>
        <p:nvSpPr>
          <p:cNvPr id="19548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48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fa'akhadha biyadika wa qala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man kuntu mawlahu fahadha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`aliyyun mawlahu </a:t>
            </a:r>
          </a:p>
        </p:txBody>
      </p:sp>
    </p:spTree>
  </p:cSld>
  <p:clrMapOvr>
    <a:masterClrMapping/>
  </p:clrMapOvr>
  <p:transition advClick="0">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اَللَّهُمَّ وَالِ مَنْ وَالاَهُ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وَعَادِ مَنْ عَادَاهُ</a:t>
            </a:r>
            <a:r>
              <a:rPr lang="en-US" altLang="en-US" sz="5400">
                <a:latin typeface="Times New Roman" panose="02020603050405020304" pitchFamily="18" charset="0"/>
                <a:cs typeface="Simplified Arabic" panose="02020603050405020304" pitchFamily="18" charset="-78"/>
              </a:rPr>
              <a:t> </a:t>
            </a:r>
          </a:p>
        </p:txBody>
      </p:sp>
      <p:sp>
        <p:nvSpPr>
          <p:cNvPr id="195584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 Allah, (please do) support those who support `Ali, </a:t>
            </a:r>
          </a:p>
          <a:p>
            <a:r>
              <a:rPr lang="en-US" altLang="en-US" sz="3200" b="1">
                <a:latin typeface="Arial" panose="020B0604020202020204" pitchFamily="34" charset="0"/>
                <a:ea typeface="MS Mincho" panose="02020609040205080304" pitchFamily="49" charset="-128"/>
              </a:rPr>
              <a:t>be the enemy of those who incur the hostility of `Ali, </a:t>
            </a:r>
          </a:p>
        </p:txBody>
      </p:sp>
      <p:sp>
        <p:nvSpPr>
          <p:cNvPr id="19558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58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allahumma wali man walahu</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`adi man `adahu</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86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وَٱنْصُرْ مَنْ نَصَرَهُ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وَٱخْذُلْ مَنْ خَذَلَهُ.</a:t>
            </a:r>
            <a:r>
              <a:rPr lang="en-US" altLang="en-US" sz="5400">
                <a:latin typeface="Times New Roman" panose="02020603050405020304" pitchFamily="18" charset="0"/>
                <a:cs typeface="Simplified Arabic" panose="02020603050405020304" pitchFamily="18" charset="-78"/>
              </a:rPr>
              <a:t> </a:t>
            </a:r>
          </a:p>
        </p:txBody>
      </p:sp>
      <p:sp>
        <p:nvSpPr>
          <p:cNvPr id="1956867"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give victory to those who stand by `Ali, </a:t>
            </a:r>
          </a:p>
          <a:p>
            <a:r>
              <a:rPr lang="en-US" altLang="en-US" sz="3200" b="1">
                <a:latin typeface="Arial" panose="020B0604020202020204" pitchFamily="34" charset="0"/>
                <a:ea typeface="MS Mincho" panose="02020609040205080304" pitchFamily="49" charset="-128"/>
              </a:rPr>
              <a:t>and disappoint those who disappoint `Ali.</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19568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68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wansur man nasarahu</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wakhdhul man khadhalahu</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89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فَمَا آمَنَ بِمَا نْزَلَ ٱللَّهُ فِيكَ عَلَىٰ نَبِيِّهِ إِلاَّ قَلِيلٌ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زَادَ كْثَرَهُمْ غَيْرَ تَخْيِيرٍ</a:t>
            </a:r>
            <a:r>
              <a:rPr lang="en-US" altLang="en-US" sz="5400">
                <a:latin typeface="Times New Roman" panose="02020603050405020304" pitchFamily="18" charset="0"/>
                <a:cs typeface="Simplified Arabic" panose="02020603050405020304" pitchFamily="18" charset="-78"/>
              </a:rPr>
              <a:t> </a:t>
            </a:r>
          </a:p>
        </p:txBody>
      </p:sp>
      <p:sp>
        <p:nvSpPr>
          <p:cNvPr id="1957891" name="Rectangle 3"/>
          <p:cNvSpPr>
            <a:spLocks noGrp="1" noChangeArrowheads="1"/>
          </p:cNvSpPr>
          <p:nvPr>
            <p:ph type="subTitle" idx="1"/>
          </p:nvPr>
        </p:nvSpPr>
        <p:spPr>
          <a:xfrm>
            <a:off x="0" y="3381375"/>
            <a:ext cx="9144000" cy="24701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000" b="1">
                <a:latin typeface="Arial" panose="020B0604020202020204" pitchFamily="34" charset="0"/>
                <a:ea typeface="MS Mincho" panose="02020609040205080304" pitchFamily="49" charset="-128"/>
              </a:rPr>
              <a:t>Nevertheless, none believed in what Allah has revealed to His Prophet about you except a few. </a:t>
            </a:r>
          </a:p>
          <a:p>
            <a:r>
              <a:rPr lang="en-US" altLang="en-US" sz="3000" b="1">
                <a:latin typeface="Arial" panose="020B0604020202020204" pitchFamily="34" charset="0"/>
                <a:ea typeface="MS Mincho" panose="02020609040205080304" pitchFamily="49" charset="-128"/>
              </a:rPr>
              <a:t>Similarly, this (Divinely commissioned) declaration did not increase others but obstinacy. </a:t>
            </a:r>
          </a:p>
        </p:txBody>
      </p:sp>
      <p:sp>
        <p:nvSpPr>
          <p:cNvPr id="19578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78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fama amana bima anzala allahu fika `ala nabiyyihi illa qalilun</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zada aktharahum ghayra takhyyirin </a:t>
            </a:r>
          </a:p>
        </p:txBody>
      </p:sp>
    </p:spTree>
  </p:cSld>
  <p:clrMapOvr>
    <a:masterClrMapping/>
  </p:clrMapOvr>
  <p:transition advClick="0">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وَلَقَدْ نْزَلَ ٱللَّهُ تَعَالَىٰ فِيكَ مِنْ قَبْلُ وَهُمْ كَارِهُونَ:</a:t>
            </a:r>
            <a:r>
              <a:rPr lang="en-US" altLang="en-US" sz="5400">
                <a:latin typeface="Times New Roman" panose="02020603050405020304" pitchFamily="18" charset="0"/>
                <a:cs typeface="Simplified Arabic" panose="02020603050405020304" pitchFamily="18" charset="-78"/>
              </a:rPr>
              <a:t> </a:t>
            </a:r>
          </a:p>
        </p:txBody>
      </p:sp>
      <p:sp>
        <p:nvSpPr>
          <p:cNvPr id="1958915" name="Rectangle 3"/>
          <p:cNvSpPr>
            <a:spLocks noGrp="1" noChangeArrowheads="1"/>
          </p:cNvSpPr>
          <p:nvPr>
            <p:ph type="subTitle" idx="1"/>
          </p:nvPr>
        </p:nvSpPr>
        <p:spPr>
          <a:xfrm>
            <a:off x="323850" y="3381375"/>
            <a:ext cx="8424863"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In defiance of them, Almighty Allah had revealed in this connection: </a:t>
            </a:r>
          </a:p>
        </p:txBody>
      </p:sp>
      <p:sp>
        <p:nvSpPr>
          <p:cNvPr id="19589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891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laqad anzala allahu ta`ala fika min qablu wa hum karihuna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”يَا يُّهَا ٱلَّذِينَ آمَنُوٱ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مَنْ يَرْتَدَّ مِنْكُمْ عَنْ دِينِهِ</a:t>
            </a:r>
            <a:r>
              <a:rPr lang="en-US" altLang="en-US" sz="5400">
                <a:latin typeface="Times New Roman" panose="02020603050405020304" pitchFamily="18" charset="0"/>
                <a:cs typeface="Simplified Arabic" panose="02020603050405020304" pitchFamily="18" charset="-78"/>
              </a:rPr>
              <a:t> </a:t>
            </a:r>
          </a:p>
        </p:txBody>
      </p:sp>
      <p:sp>
        <p:nvSpPr>
          <p:cNvPr id="195993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O you who believe! </a:t>
            </a:r>
          </a:p>
          <a:p>
            <a:r>
              <a:rPr lang="en-US" altLang="en-US" sz="3200" b="1">
                <a:latin typeface="Arial" panose="020B0604020202020204" pitchFamily="34" charset="0"/>
                <a:ea typeface="MS Mincho" panose="02020609040205080304" pitchFamily="49" charset="-128"/>
              </a:rPr>
              <a:t>Whoever from among you turns back from his religion, </a:t>
            </a:r>
          </a:p>
        </p:txBody>
      </p:sp>
      <p:sp>
        <p:nvSpPr>
          <p:cNvPr id="19599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99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ya ayyuha alladhina amanu</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man yartadda minkum `an dinihi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Rectangle 2"/>
          <p:cNvSpPr>
            <a:spLocks noGrp="1" noChangeArrowheads="1"/>
          </p:cNvSpPr>
          <p:nvPr>
            <p:ph type="ctrTitle"/>
          </p:nvPr>
        </p:nvSpPr>
        <p:spPr>
          <a:xfrm>
            <a:off x="250825" y="1073150"/>
            <a:ext cx="8569325" cy="20637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lnSpc>
                <a:spcPct val="80000"/>
              </a:lnSpc>
            </a:pPr>
            <a:r>
              <a:rPr lang="ar-SA" altLang="en-US" sz="5400">
                <a:latin typeface="Times New Roman" panose="02020603050405020304" pitchFamily="18" charset="0"/>
                <a:cs typeface="Simplified Arabic" panose="02020603050405020304" pitchFamily="18" charset="-78"/>
              </a:rPr>
              <a:t>فَسَوْفَ يَاتِي ٱللَّهُ بِقَوْمٍ يُحِبُّهُمْ وَيُحِبُّونَهُ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ذِلَّةٍ عَلَىٰ ٱلْمُؤْمِنِينَ</a:t>
            </a:r>
            <a:r>
              <a:rPr lang="en-US" altLang="en-US" sz="5400">
                <a:latin typeface="Times New Roman" panose="02020603050405020304" pitchFamily="18" charset="0"/>
                <a:cs typeface="Simplified Arabic" panose="02020603050405020304" pitchFamily="18" charset="-78"/>
              </a:rPr>
              <a:t> </a:t>
            </a:r>
          </a:p>
        </p:txBody>
      </p:sp>
      <p:sp>
        <p:nvSpPr>
          <p:cNvPr id="1960963"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then Allah will bring a people. He shall love them and they shall love Him. </a:t>
            </a:r>
          </a:p>
          <a:p>
            <a:r>
              <a:rPr lang="en-US" altLang="en-US" sz="3200" b="1">
                <a:latin typeface="Arial" panose="020B0604020202020204" pitchFamily="34" charset="0"/>
                <a:ea typeface="MS Mincho" panose="02020609040205080304" pitchFamily="49" charset="-128"/>
              </a:rPr>
              <a:t>(They shall be) lowly before the believers, </a:t>
            </a:r>
          </a:p>
        </p:txBody>
      </p:sp>
      <p:sp>
        <p:nvSpPr>
          <p:cNvPr id="19609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09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fasawfa ya'ti allahu biqawmin yuhibbuhum wa yuhibbunahu </a:t>
            </a:r>
          </a:p>
          <a:p>
            <a:r>
              <a:rPr lang="sv-SE" altLang="en-US" sz="2000" b="1" i="1">
                <a:solidFill>
                  <a:srgbClr val="000066"/>
                </a:solidFill>
                <a:latin typeface="Transliteration Verdana" pitchFamily="34" charset="0"/>
              </a:rPr>
              <a:t>adhillatin `ala almu'minina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عِزَّةٍ عَلَىٰ ٱلْكَافِرِينَ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يُجَاهِدُونَ فِي سَبِيلِ ٱللَّهِ</a:t>
            </a:r>
            <a:r>
              <a:rPr lang="en-US" altLang="en-US" sz="5400">
                <a:latin typeface="Times New Roman" panose="02020603050405020304" pitchFamily="18" charset="0"/>
                <a:cs typeface="Simplified Arabic" panose="02020603050405020304" pitchFamily="18" charset="-78"/>
              </a:rPr>
              <a:t> </a:t>
            </a:r>
          </a:p>
        </p:txBody>
      </p:sp>
      <p:sp>
        <p:nvSpPr>
          <p:cNvPr id="1961987"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mighty against the unbelievers. </a:t>
            </a:r>
          </a:p>
          <a:p>
            <a:r>
              <a:rPr lang="en-US" altLang="en-US" sz="3200" b="1">
                <a:latin typeface="Arial" panose="020B0604020202020204" pitchFamily="34" charset="0"/>
                <a:ea typeface="MS Mincho" panose="02020609040205080304" pitchFamily="49" charset="-128"/>
              </a:rPr>
              <a:t>They shall strive hard in Allah's way </a:t>
            </a:r>
          </a:p>
        </p:txBody>
      </p:sp>
      <p:sp>
        <p:nvSpPr>
          <p:cNvPr id="19619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19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a`izzatin `ala alkafirina</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yujahiduna fi sabili allahi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0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يَخَافُونَ لَوْمَةَ لاَئِمٍ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ذٰلِكَ فَضْلُ ٱللَّهِ يُؤْتِيهِ مَنْ يَشَاءُ</a:t>
            </a:r>
            <a:r>
              <a:rPr lang="en-US" altLang="en-US" sz="5400">
                <a:latin typeface="Times New Roman" panose="02020603050405020304" pitchFamily="18" charset="0"/>
                <a:cs typeface="Simplified Arabic" panose="02020603050405020304" pitchFamily="18" charset="-78"/>
              </a:rPr>
              <a:t> </a:t>
            </a:r>
          </a:p>
        </p:txBody>
      </p:sp>
      <p:sp>
        <p:nvSpPr>
          <p:cNvPr id="196301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shall not fear the censure of any censurer. </a:t>
            </a:r>
          </a:p>
          <a:p>
            <a:r>
              <a:rPr lang="en-US" altLang="en-US" sz="3200" b="1">
                <a:latin typeface="Arial" panose="020B0604020202020204" pitchFamily="34" charset="0"/>
                <a:ea typeface="MS Mincho" panose="02020609040205080304" pitchFamily="49" charset="-128"/>
              </a:rPr>
              <a:t>This is Allah's favor; He gives it to whom He pleases. </a:t>
            </a:r>
          </a:p>
        </p:txBody>
      </p:sp>
      <p:sp>
        <p:nvSpPr>
          <p:cNvPr id="19630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30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la yakhafuna lawmata la'imin</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dhalika fadlu allahi yu'tihi man yasha'u </a:t>
            </a:r>
          </a:p>
        </p:txBody>
      </p:sp>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579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اَلسَّلاَمُ عَلَيْكَ يَا مِيرَ ٱلْمُؤْمِنِينَ</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وَسَيِّدَ ٱلْوَصِيِّينَ</a:t>
            </a:r>
            <a:endParaRPr lang="en-US" altLang="en-US" sz="5400">
              <a:latin typeface="Times New Roman" panose="02020603050405020304" pitchFamily="18" charset="0"/>
              <a:cs typeface="Simplified Arabic" panose="02020603050405020304" pitchFamily="18" charset="-78"/>
            </a:endParaRPr>
          </a:p>
        </p:txBody>
      </p:sp>
      <p:sp>
        <p:nvSpPr>
          <p:cNvPr id="182579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Peace be upon you, O Commander of the Faithful,</a:t>
            </a:r>
          </a:p>
          <a:p>
            <a:r>
              <a:rPr lang="en-US" altLang="en-US" sz="3200" b="1">
                <a:latin typeface="Arial" panose="020B0604020202020204" pitchFamily="34" charset="0"/>
                <a:ea typeface="MS Mincho" panose="02020609040205080304" pitchFamily="49" charset="-128"/>
              </a:rPr>
              <a:t>the chief of the Prophets</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successors,</a:t>
            </a:r>
          </a:p>
        </p:txBody>
      </p:sp>
      <p:sp>
        <p:nvSpPr>
          <p:cNvPr id="18257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257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alssalamu `alayka ya amira almu'minina</a:t>
            </a:r>
          </a:p>
          <a:p>
            <a:r>
              <a:rPr lang="sv-SE" altLang="en-US" sz="2000" b="1" i="1">
                <a:solidFill>
                  <a:srgbClr val="000066"/>
                </a:solidFill>
                <a:latin typeface="Transliteration Verdana" pitchFamily="34" charset="0"/>
              </a:rPr>
              <a:t>wa sayyida alwasiyyina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وَٱللَّهُ وَاسِعٌ عَلِيمٌ.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إِنَّمَا وَلِيُّكُمُ ٱللَّهُ وَرَسُولُهُ وَٱلَّذِينَ آمَنُوٱ</a:t>
            </a:r>
            <a:r>
              <a:rPr lang="en-US" altLang="en-US" sz="5400">
                <a:latin typeface="Times New Roman" panose="02020603050405020304" pitchFamily="18" charset="0"/>
                <a:cs typeface="Simplified Arabic" panose="02020603050405020304" pitchFamily="18" charset="-78"/>
              </a:rPr>
              <a:t> </a:t>
            </a:r>
          </a:p>
        </p:txBody>
      </p:sp>
      <p:sp>
        <p:nvSpPr>
          <p:cNvPr id="196403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Allah is Ample-giving, Knowing. </a:t>
            </a:r>
          </a:p>
          <a:p>
            <a:r>
              <a:rPr lang="en-US" altLang="en-US" sz="3200" b="1">
                <a:latin typeface="Arial" panose="020B0604020202020204" pitchFamily="34" charset="0"/>
                <a:ea typeface="MS Mincho" panose="02020609040205080304" pitchFamily="49" charset="-128"/>
              </a:rPr>
              <a:t>Only Allah is your Guardian and His Messenger and those who believe: </a:t>
            </a:r>
          </a:p>
        </p:txBody>
      </p:sp>
      <p:sp>
        <p:nvSpPr>
          <p:cNvPr id="19640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40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2000" b="1" i="1">
                <a:solidFill>
                  <a:srgbClr val="000066"/>
                </a:solidFill>
                <a:latin typeface="Transliteration Verdana" pitchFamily="34" charset="0"/>
              </a:rPr>
              <a:t>wallahu wasi`un `alimun</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innama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waliyyukum allahu wa rasuluhu walladhina amanu </a:t>
            </a:r>
          </a:p>
        </p:txBody>
      </p:sp>
    </p:spTree>
  </p:cSld>
  <p:clrMapOvr>
    <a:masterClrMapping/>
  </p:clrMapOvr>
  <p:transition advClick="0">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ٱلَّذِينَ يُقِيمُونَ ٱلصَّلاَةَ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وَيُؤْتُونَ ٱلزَّكَاةَ وَهُمْ رَاكِعُونَ.</a:t>
            </a:r>
            <a:r>
              <a:rPr lang="en-US" altLang="en-US" sz="5400">
                <a:latin typeface="Times New Roman" panose="02020603050405020304" pitchFamily="18" charset="0"/>
                <a:cs typeface="Simplified Arabic" panose="02020603050405020304" pitchFamily="18" charset="-78"/>
              </a:rPr>
              <a:t> </a:t>
            </a:r>
          </a:p>
        </p:txBody>
      </p:sp>
      <p:sp>
        <p:nvSpPr>
          <p:cNvPr id="196505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those who keep up prayers </a:t>
            </a:r>
          </a:p>
          <a:p>
            <a:r>
              <a:rPr lang="en-US" altLang="en-US" sz="3200" b="1">
                <a:latin typeface="Arial" panose="020B0604020202020204" pitchFamily="34" charset="0"/>
                <a:ea typeface="MS Mincho" panose="02020609040205080304" pitchFamily="49" charset="-128"/>
              </a:rPr>
              <a:t>and give alms while they are in the state of the genuflection of prayer. </a:t>
            </a:r>
          </a:p>
        </p:txBody>
      </p:sp>
      <p:sp>
        <p:nvSpPr>
          <p:cNvPr id="19650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50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alladhina yuqimuna alssalata</a:t>
            </a:r>
            <a:r>
              <a:rPr lang="en-US" altLang="en-US" sz="2000" b="1" i="1">
                <a:solidFill>
                  <a:srgbClr val="000066"/>
                </a:solidFill>
                <a:latin typeface="Transliteration Verdana" pitchFamily="34" charset="0"/>
              </a:rPr>
              <a:t> </a:t>
            </a:r>
          </a:p>
          <a:p>
            <a:r>
              <a:rPr lang="nl-NL" altLang="en-US" sz="2000" b="1" i="1">
                <a:solidFill>
                  <a:srgbClr val="000066"/>
                </a:solidFill>
                <a:latin typeface="Transliteration Verdana" pitchFamily="34" charset="0"/>
              </a:rPr>
              <a:t>wa yu'tuna alzzakata wa hum raki`una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8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وَمَنْ يَتَوَلَّ ٱللَّهَ وَرَسُولَهُ وَٱلَّذِينَ آمَنُوٱ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فَإِنَّ حِزْبَ ٱللَّهِ هُمُ ٱلْغَالِبُونَ.“</a:t>
            </a:r>
            <a:r>
              <a:rPr lang="en-US" altLang="en-US" sz="5400">
                <a:latin typeface="Times New Roman" panose="02020603050405020304" pitchFamily="18" charset="0"/>
                <a:cs typeface="Simplified Arabic" panose="02020603050405020304" pitchFamily="18" charset="-78"/>
              </a:rPr>
              <a:t> </a:t>
            </a:r>
          </a:p>
        </p:txBody>
      </p:sp>
      <p:sp>
        <p:nvSpPr>
          <p:cNvPr id="1966083"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whoever takes Allah and His messenger and those who believe for a guardian, </a:t>
            </a:r>
          </a:p>
          <a:p>
            <a:r>
              <a:rPr lang="en-US" altLang="en-US" sz="3200" b="1">
                <a:latin typeface="Arial" panose="020B0604020202020204" pitchFamily="34" charset="0"/>
                <a:ea typeface="MS Mincho" panose="02020609040205080304" pitchFamily="49" charset="-128"/>
              </a:rPr>
              <a:t>then, surely, the party of Allah are they that shall be triumphant.</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19660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60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man yatawalla allaha wa rasulahu walladhina amanu </a:t>
            </a:r>
          </a:p>
          <a:p>
            <a:r>
              <a:rPr lang="en-US" altLang="en-US" sz="2000" b="1" i="1">
                <a:solidFill>
                  <a:srgbClr val="000066"/>
                </a:solidFill>
                <a:latin typeface="Transliteration Verdana" pitchFamily="34" charset="0"/>
              </a:rPr>
              <a:t>fa'inna hizba allahi hum alghalibuna </a:t>
            </a:r>
          </a:p>
        </p:txBody>
      </p:sp>
    </p:spTree>
  </p:cSld>
  <p:clrMapOvr>
    <a:masterClrMapping/>
  </p:clrMapOvr>
  <p:transition advClick="0">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1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رَبَّنَا آمَنَّا بِمَا نْزَلْتَ وَٱتَّبَعْنَا ٱلرَّسُولَ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فَٱكْتُبْنَا مَعَ ٱلشَّاهِدِينَ</a:t>
            </a:r>
            <a:r>
              <a:rPr lang="en-US" altLang="en-US" sz="5400">
                <a:latin typeface="Times New Roman" panose="02020603050405020304" pitchFamily="18" charset="0"/>
                <a:cs typeface="Simplified Arabic" panose="02020603050405020304" pitchFamily="18" charset="-78"/>
              </a:rPr>
              <a:t> </a:t>
            </a:r>
          </a:p>
        </p:txBody>
      </p:sp>
      <p:sp>
        <p:nvSpPr>
          <p:cNvPr id="196710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Our Lord! We believe in what You have revealed and we follow the messenger; </a:t>
            </a:r>
          </a:p>
          <a:p>
            <a:r>
              <a:rPr lang="en-US" altLang="en-US" sz="3200" b="1">
                <a:latin typeface="Arial" panose="020B0604020202020204" pitchFamily="34" charset="0"/>
                <a:ea typeface="MS Mincho" panose="02020609040205080304" pitchFamily="49" charset="-128"/>
              </a:rPr>
              <a:t>so, write us down with those who bear witness. </a:t>
            </a:r>
          </a:p>
        </p:txBody>
      </p:sp>
      <p:sp>
        <p:nvSpPr>
          <p:cNvPr id="19671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71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rabbana amanna bima anzalta wattaba`na alrrasula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faktubna ma`a alshshahidina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81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رَبَّنَا لاَ تُزِغْ قُلُوبَنَا بَعْدَ إِذْ هَدَيْتَنَا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وَهَبْ لَنَا مِنْ لَدُنْكَ رَحْمَةً</a:t>
            </a:r>
            <a:r>
              <a:rPr lang="en-US" altLang="en-US" sz="5400">
                <a:latin typeface="Times New Roman" panose="02020603050405020304" pitchFamily="18" charset="0"/>
                <a:cs typeface="Simplified Arabic" panose="02020603050405020304" pitchFamily="18" charset="-78"/>
              </a:rPr>
              <a:t> </a:t>
            </a:r>
          </a:p>
        </p:txBody>
      </p:sp>
      <p:sp>
        <p:nvSpPr>
          <p:cNvPr id="196813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Our Lord! Make not our hearts to deviate after You have guided us aright. </a:t>
            </a:r>
          </a:p>
          <a:p>
            <a:r>
              <a:rPr lang="en-US" altLang="en-US" sz="3200" b="1">
                <a:latin typeface="Arial" panose="020B0604020202020204" pitchFamily="34" charset="0"/>
                <a:ea typeface="MS Mincho" panose="02020609040205080304" pitchFamily="49" charset="-128"/>
              </a:rPr>
              <a:t>And grant us from Your mercy. </a:t>
            </a:r>
          </a:p>
        </p:txBody>
      </p:sp>
      <p:sp>
        <p:nvSpPr>
          <p:cNvPr id="19681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81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rabbana la tuzigh qulubana ba`da idh hadaytana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hab lana min ladunka rahmatan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915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إِنَّكَ نْتَ ٱلْوَهَّابُ</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اَللَّهُمَّ إِنَّا نَعْلَمُ نَّ هٰذَا هُوَ ٱلْحَقُّ مِنْ عِنْدِكَ</a:t>
            </a:r>
            <a:r>
              <a:rPr lang="en-US" altLang="en-US" sz="5400">
                <a:latin typeface="Times New Roman" panose="02020603050405020304" pitchFamily="18" charset="0"/>
                <a:cs typeface="Simplified Arabic" panose="02020603050405020304" pitchFamily="18" charset="-78"/>
              </a:rPr>
              <a:t> </a:t>
            </a:r>
          </a:p>
        </p:txBody>
      </p:sp>
      <p:sp>
        <p:nvSpPr>
          <p:cNvPr id="196915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Surely, You are the most liberal Giver. </a:t>
            </a:r>
          </a:p>
          <a:p>
            <a:r>
              <a:rPr lang="en-US" altLang="en-US" sz="3200" b="1">
                <a:latin typeface="Arial" panose="020B0604020202020204" pitchFamily="34" charset="0"/>
                <a:ea typeface="MS Mincho" panose="02020609040205080304" pitchFamily="49" charset="-128"/>
              </a:rPr>
              <a:t>O Allah, We do realize that this is the truth whose source is You. </a:t>
            </a:r>
          </a:p>
        </p:txBody>
      </p:sp>
      <p:sp>
        <p:nvSpPr>
          <p:cNvPr id="19691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91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innaka anta alwahhabu</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allahumma inna na`lamu anna hadha huwa alhaqqu min `indika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01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فَٱلْعَنْ مَنْ عَارَضَهُ وَٱسْتَكْبَرَ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وَكَذَّبَ بِهِ وَكَفَرَ</a:t>
            </a:r>
            <a:r>
              <a:rPr lang="en-US" altLang="en-US" sz="5400">
                <a:latin typeface="Times New Roman" panose="02020603050405020304" pitchFamily="18" charset="0"/>
                <a:cs typeface="Simplified Arabic" panose="02020603050405020304" pitchFamily="18" charset="-78"/>
              </a:rPr>
              <a:t> </a:t>
            </a:r>
          </a:p>
        </p:txBody>
      </p:sp>
      <p:sp>
        <p:nvSpPr>
          <p:cNvPr id="197017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So, curse those who object, act arrogantly (towards it), </a:t>
            </a:r>
          </a:p>
          <a:p>
            <a:r>
              <a:rPr lang="en-US" altLang="en-US" sz="3200" b="1">
                <a:latin typeface="Arial" panose="020B0604020202020204" pitchFamily="34" charset="0"/>
                <a:ea typeface="MS Mincho" panose="02020609040205080304" pitchFamily="49" charset="-128"/>
              </a:rPr>
              <a:t>belie, and deny it. </a:t>
            </a:r>
          </a:p>
        </p:txBody>
      </p:sp>
      <p:sp>
        <p:nvSpPr>
          <p:cNvPr id="19701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701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fal`an man `aradahu wastakbara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kadhdhaba bihi wa kafara </a:t>
            </a:r>
          </a:p>
        </p:txBody>
      </p:sp>
    </p:spTree>
  </p:cSld>
  <p:clrMapOvr>
    <a:masterClrMapping/>
  </p:clrMapOvr>
  <p:transition advClick="0">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وَسَيَعْلَمُ ٱلَّذِينَ ظَلَمُوٱ يَّ مُنْقَلَبٍ يَنْقَلِبُونَ</a:t>
            </a:r>
            <a:r>
              <a:rPr lang="en-US" altLang="en-US" sz="5400">
                <a:latin typeface="Times New Roman" panose="02020603050405020304" pitchFamily="18" charset="0"/>
                <a:cs typeface="Simplified Arabic" panose="02020603050405020304" pitchFamily="18" charset="-78"/>
              </a:rPr>
              <a:t> </a:t>
            </a:r>
          </a:p>
        </p:txBody>
      </p:sp>
      <p:sp>
        <p:nvSpPr>
          <p:cNvPr id="1971203"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they who act unjustly shall know to what final place of turning they shall turn back.</a:t>
            </a:r>
          </a:p>
        </p:txBody>
      </p:sp>
      <p:sp>
        <p:nvSpPr>
          <p:cNvPr id="19712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71205"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saya`lamu alladhina zalamu ayya munqalabin yanqalibuna</a:t>
            </a:r>
          </a:p>
        </p:txBody>
      </p:sp>
    </p:spTree>
  </p:cSld>
  <p:clrMapOvr>
    <a:masterClrMapping/>
  </p:clrMapOvr>
  <p:transition advClick="0">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99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اَلسَّلاَمُ عَلَيْكَ يَا مِيرَ ٱلْمُؤْمِنِينَ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وَسَيِّدَ ٱلْوَصِيِّينَ</a:t>
            </a:r>
            <a:r>
              <a:rPr lang="en-US" altLang="en-US" sz="5400">
                <a:latin typeface="Times New Roman" panose="02020603050405020304" pitchFamily="18" charset="0"/>
                <a:cs typeface="Simplified Arabic" panose="02020603050405020304" pitchFamily="18" charset="-78"/>
              </a:rPr>
              <a:t> </a:t>
            </a:r>
          </a:p>
        </p:txBody>
      </p:sp>
      <p:sp>
        <p:nvSpPr>
          <p:cNvPr id="225997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Peace be upon you, O Commander of the Faithful, </a:t>
            </a:r>
          </a:p>
          <a:p>
            <a:r>
              <a:rPr lang="en-US" altLang="en-US" sz="3200" b="1">
                <a:latin typeface="Arial" panose="020B0604020202020204" pitchFamily="34" charset="0"/>
                <a:ea typeface="MS Mincho" panose="02020609040205080304" pitchFamily="49" charset="-128"/>
              </a:rPr>
              <a:t>chief of the Prophets</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successors, </a:t>
            </a:r>
          </a:p>
        </p:txBody>
      </p:sp>
      <p:sp>
        <p:nvSpPr>
          <p:cNvPr id="22599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599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alssalamu `alayka ya amira almu'minina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sayyida alwasiyyina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وَوَّلَ ٱلْعَابِدِينَ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وَزْهَدَ ٱلزَّاهِدِينَ</a:t>
            </a:r>
            <a:r>
              <a:rPr lang="en-US" altLang="en-US" sz="5400">
                <a:latin typeface="Times New Roman" panose="02020603050405020304" pitchFamily="18" charset="0"/>
                <a:cs typeface="Simplified Arabic" panose="02020603050405020304" pitchFamily="18" charset="-78"/>
              </a:rPr>
              <a:t> </a:t>
            </a:r>
          </a:p>
        </p:txBody>
      </p:sp>
      <p:sp>
        <p:nvSpPr>
          <p:cNvPr id="1972227"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foremost of the worshippers, </a:t>
            </a:r>
          </a:p>
          <a:p>
            <a:r>
              <a:rPr lang="en-US" altLang="en-US" sz="3200" b="1">
                <a:latin typeface="Arial" panose="020B0604020202020204" pitchFamily="34" charset="0"/>
                <a:ea typeface="MS Mincho" panose="02020609040205080304" pitchFamily="49" charset="-128"/>
              </a:rPr>
              <a:t>and most ascetic. </a:t>
            </a:r>
          </a:p>
        </p:txBody>
      </p:sp>
      <p:sp>
        <p:nvSpPr>
          <p:cNvPr id="19722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722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awwala al`abidina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azhada alzzahidina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68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وَوَارِثَ عِلْمِ ٱلنَّبِيِّينَ</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وَوَلِيَّ رَبِّ ٱلْعَالَمِينَ</a:t>
            </a:r>
            <a:endParaRPr lang="en-US" altLang="en-US" sz="5400">
              <a:latin typeface="Times New Roman" panose="02020603050405020304" pitchFamily="18" charset="0"/>
              <a:cs typeface="Simplified Arabic" panose="02020603050405020304" pitchFamily="18" charset="-78"/>
            </a:endParaRPr>
          </a:p>
        </p:txBody>
      </p:sp>
      <p:sp>
        <p:nvSpPr>
          <p:cNvPr id="1826819"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 heir of the Prophets</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knowledge,</a:t>
            </a:r>
          </a:p>
          <a:p>
            <a:r>
              <a:rPr lang="en-US" altLang="en-US" sz="3200" b="1">
                <a:latin typeface="Arial" panose="020B0604020202020204" pitchFamily="34" charset="0"/>
                <a:ea typeface="MS Mincho" panose="02020609040205080304" pitchFamily="49" charset="-128"/>
              </a:rPr>
              <a:t>the friend of the Lord of the worlds,</a:t>
            </a:r>
          </a:p>
        </p:txBody>
      </p:sp>
      <p:sp>
        <p:nvSpPr>
          <p:cNvPr id="18268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268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waritha `ilmi alnnabiyyina</a:t>
            </a:r>
          </a:p>
          <a:p>
            <a:r>
              <a:rPr lang="it-IT" altLang="en-US" sz="2000" b="1" i="1">
                <a:solidFill>
                  <a:srgbClr val="000066"/>
                </a:solidFill>
                <a:latin typeface="Transliteration Verdana" pitchFamily="34" charset="0"/>
              </a:rPr>
              <a:t>wa waliyya rabbi al`alamina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734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وَرَحْمَةُ ٱللَّهِ وَبَرَكَاتُهُ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وَصَلَوَاتُهُ وَتَحِيَّاتُهُ</a:t>
            </a:r>
            <a:r>
              <a:rPr lang="en-US" altLang="en-US" sz="5400">
                <a:latin typeface="Times New Roman" panose="02020603050405020304" pitchFamily="18" charset="0"/>
                <a:cs typeface="Simplified Arabic" panose="02020603050405020304" pitchFamily="18" charset="-78"/>
              </a:rPr>
              <a:t> </a:t>
            </a:r>
          </a:p>
        </p:txBody>
      </p:sp>
      <p:sp>
        <p:nvSpPr>
          <p:cNvPr id="197734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May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mercy and blessings be upon you. </a:t>
            </a:r>
          </a:p>
          <a:p>
            <a:r>
              <a:rPr lang="en-US" altLang="en-US" sz="3200" b="1">
                <a:latin typeface="Arial" panose="020B0604020202020204" pitchFamily="34" charset="0"/>
                <a:ea typeface="MS Mincho" panose="02020609040205080304" pitchFamily="49" charset="-128"/>
              </a:rPr>
              <a:t>So be His peace and compliments. </a:t>
            </a:r>
          </a:p>
        </p:txBody>
      </p:sp>
      <p:sp>
        <p:nvSpPr>
          <p:cNvPr id="19773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773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rahmatu allahi wa barakatuhu </a:t>
            </a:r>
          </a:p>
          <a:p>
            <a:r>
              <a:rPr lang="fr-FR" altLang="en-US" sz="2000" b="1" i="1">
                <a:solidFill>
                  <a:srgbClr val="000066"/>
                </a:solidFill>
                <a:latin typeface="Transliteration Verdana" pitchFamily="34" charset="0"/>
              </a:rPr>
              <a:t>wa salawatuhu wa tahiyyatuhu</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8370" name="Rectangle 2"/>
          <p:cNvSpPr>
            <a:spLocks noGrp="1" noChangeArrowheads="1"/>
          </p:cNvSpPr>
          <p:nvPr>
            <p:ph type="ctrTitle"/>
          </p:nvPr>
        </p:nvSpPr>
        <p:spPr>
          <a:xfrm>
            <a:off x="322263" y="1235075"/>
            <a:ext cx="8497887"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نْتَ مُطْعِمُ ٱلطَّعَامِ عَلَىٰ حُبِّهِ مِسْكِيناً وَيَتِيماً وَسِيراً</a:t>
            </a:r>
            <a:r>
              <a:rPr lang="en-US" altLang="en-US" sz="5400">
                <a:latin typeface="Times New Roman" panose="02020603050405020304" pitchFamily="18" charset="0"/>
                <a:cs typeface="Simplified Arabic" panose="02020603050405020304" pitchFamily="18" charset="-78"/>
              </a:rPr>
              <a:t> </a:t>
            </a:r>
          </a:p>
        </p:txBody>
      </p:sp>
      <p:sp>
        <p:nvSpPr>
          <p:cNvPr id="1978371"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It is you who served a poor man, an orphan, and a prisoner with food on account of your love for Him,</a:t>
            </a:r>
          </a:p>
        </p:txBody>
      </p:sp>
      <p:sp>
        <p:nvSpPr>
          <p:cNvPr id="19783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783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anta mut`imu altta`ami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hubbihi miskinan wa yatiman wa asiran</a:t>
            </a:r>
          </a:p>
        </p:txBody>
      </p:sp>
    </p:spTree>
  </p:cSld>
  <p:clrMapOvr>
    <a:masterClrMapping/>
  </p:clrMapOvr>
  <p:transition advClick="0">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2018" name="Rectangle 2"/>
          <p:cNvSpPr>
            <a:spLocks noGrp="1" noChangeArrowheads="1"/>
          </p:cNvSpPr>
          <p:nvPr>
            <p:ph type="ctrTitle"/>
          </p:nvPr>
        </p:nvSpPr>
        <p:spPr>
          <a:xfrm>
            <a:off x="395288" y="1235075"/>
            <a:ext cx="8280400"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لِوَجْهِ ٱللَّهِ لاَ تُرِيدُ مِنْهُمْ جَزَاءً وَلاَ شُكُوراً</a:t>
            </a:r>
            <a:r>
              <a:rPr lang="en-US" altLang="en-US" sz="5400">
                <a:latin typeface="Times New Roman" panose="02020603050405020304" pitchFamily="18" charset="0"/>
                <a:cs typeface="Simplified Arabic" panose="02020603050405020304" pitchFamily="18" charset="-78"/>
              </a:rPr>
              <a:t> </a:t>
            </a:r>
          </a:p>
        </p:txBody>
      </p:sp>
      <p:sp>
        <p:nvSpPr>
          <p:cNvPr id="2262019" name="Rectangle 3"/>
          <p:cNvSpPr>
            <a:spLocks noGrp="1" noChangeArrowheads="1"/>
          </p:cNvSpPr>
          <p:nvPr>
            <p:ph type="subTitle" idx="1"/>
          </p:nvPr>
        </p:nvSpPr>
        <p:spPr>
          <a:xfrm>
            <a:off x="323850" y="3381375"/>
            <a:ext cx="8424863"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did so) for the sake of Allah, while you did not ask for reward or thanks. </a:t>
            </a:r>
          </a:p>
        </p:txBody>
      </p:sp>
      <p:sp>
        <p:nvSpPr>
          <p:cNvPr id="22620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62021" name="Text Box 5"/>
          <p:cNvSpPr txBox="1">
            <a:spLocks noChangeArrowheads="1"/>
          </p:cNvSpPr>
          <p:nvPr/>
        </p:nvSpPr>
        <p:spPr bwMode="auto">
          <a:xfrm>
            <a:off x="250825" y="6272213"/>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liwajhi allahi 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turidu minhum jaza'an wa 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shukuran </a:t>
            </a:r>
          </a:p>
        </p:txBody>
      </p:sp>
    </p:spTree>
  </p:cSld>
  <p:clrMapOvr>
    <a:masterClrMapping/>
  </p:clrMapOvr>
  <p:transition advClick="0">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39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وَفِيكَ نْزَلَ ٱللَّهُ تَعَالَىٰ:</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”وَيُؤْثِرُونَ عَلَىٰ نْفُسِهِمْ وَلَوْ كَانَ بِهِمْ خَصَاصَةٌ</a:t>
            </a:r>
            <a:r>
              <a:rPr lang="en-US" altLang="en-US" sz="5400">
                <a:latin typeface="Times New Roman" panose="02020603050405020304" pitchFamily="18" charset="0"/>
                <a:cs typeface="Simplified Arabic" panose="02020603050405020304" pitchFamily="18" charset="-78"/>
              </a:rPr>
              <a:t> </a:t>
            </a:r>
          </a:p>
        </p:txBody>
      </p:sp>
      <p:sp>
        <p:nvSpPr>
          <p:cNvPr id="1979395"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Hence, Almighty Allah has revealed the following about you: </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And they prefer them to themselves though poverty may afflict them. </a:t>
            </a:r>
          </a:p>
        </p:txBody>
      </p:sp>
      <p:sp>
        <p:nvSpPr>
          <p:cNvPr id="19793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793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fika anzala allahu ta`ala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yu'thiruna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anfusihim wa law kana bihim khasasatun </a:t>
            </a:r>
          </a:p>
        </p:txBody>
      </p:sp>
    </p:spTree>
  </p:cSld>
  <p:clrMapOvr>
    <a:masterClrMapping/>
  </p:clrMapOvr>
  <p:transition advClick="0">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418"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وَمَنْ يُوقَ شُحَّ نَفْسِهِ فَاولٰئِكَ هُمُ ٱلْمُفْلِحُونَ.“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وَنْتَ ٱلْكَاظِمُ لِلْغَيْظِ</a:t>
            </a:r>
            <a:r>
              <a:rPr lang="en-US" altLang="en-US" sz="5400">
                <a:latin typeface="Times New Roman" panose="02020603050405020304" pitchFamily="18" charset="0"/>
                <a:cs typeface="Simplified Arabic" panose="02020603050405020304" pitchFamily="18" charset="-78"/>
              </a:rPr>
              <a:t> </a:t>
            </a:r>
          </a:p>
        </p:txBody>
      </p:sp>
      <p:sp>
        <p:nvSpPr>
          <p:cNvPr id="1980419"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whoever is preserved from the niggardliness of his soul, these it is that are the successful ones.</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a:p>
            <a:r>
              <a:rPr lang="en-US" altLang="en-US" sz="3200" b="1">
                <a:latin typeface="Arial" panose="020B0604020202020204" pitchFamily="34" charset="0"/>
                <a:ea typeface="MS Mincho" panose="02020609040205080304" pitchFamily="49" charset="-128"/>
              </a:rPr>
              <a:t>Verily, it is you who is the suppressor of rage </a:t>
            </a:r>
          </a:p>
        </p:txBody>
      </p:sp>
      <p:sp>
        <p:nvSpPr>
          <p:cNvPr id="19804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04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man yuqa shuhha nafsihi fa'ula'ika hum almuflihuna </a:t>
            </a:r>
          </a:p>
          <a:p>
            <a:r>
              <a:rPr lang="sv-SE" altLang="en-US" sz="2000" b="1" i="1">
                <a:solidFill>
                  <a:srgbClr val="000066"/>
                </a:solidFill>
                <a:latin typeface="Transliteration Verdana" pitchFamily="34" charset="0"/>
              </a:rPr>
              <a:t>wa anta alkazimu lilghayzi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14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وَٱلْعَافِي عَنِ ٱلنَّاسِ</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وَٱللَّهُ يُحِبُّ ٱلْمُحْسِنِينَ</a:t>
            </a:r>
            <a:r>
              <a:rPr lang="en-US" altLang="en-US" sz="5400">
                <a:latin typeface="Times New Roman" panose="02020603050405020304" pitchFamily="18" charset="0"/>
                <a:cs typeface="Simplified Arabic" panose="02020603050405020304" pitchFamily="18" charset="-78"/>
              </a:rPr>
              <a:t> </a:t>
            </a:r>
          </a:p>
        </p:txBody>
      </p:sp>
      <p:sp>
        <p:nvSpPr>
          <p:cNvPr id="1981443"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it is you who is the pardoner of people, </a:t>
            </a:r>
          </a:p>
          <a:p>
            <a:r>
              <a:rPr lang="en-US" altLang="en-US" sz="3200" b="1">
                <a:latin typeface="Arial" panose="020B0604020202020204" pitchFamily="34" charset="0"/>
                <a:ea typeface="MS Mincho" panose="02020609040205080304" pitchFamily="49" charset="-128"/>
              </a:rPr>
              <a:t>and Allah loves the good-doers. </a:t>
            </a:r>
          </a:p>
        </p:txBody>
      </p:sp>
      <p:sp>
        <p:nvSpPr>
          <p:cNvPr id="19814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14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wal`afi `an alnnasi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wallahu yuhibbu almuhsinina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246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وَنْتَ ٱلصَّابِرُ فِي ٱلْبَاسَاءِ وَٱلضَّرَّاءِ وَحِينَ ٱلْبَاسِ</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وَنْتَ ٱلْقَاسِمُ بِٱلسَّوِيَّةِ</a:t>
            </a:r>
            <a:r>
              <a:rPr lang="en-US" altLang="en-US" sz="5400">
                <a:latin typeface="Times New Roman" panose="02020603050405020304" pitchFamily="18" charset="0"/>
                <a:cs typeface="Simplified Arabic" panose="02020603050405020304" pitchFamily="18" charset="-78"/>
              </a:rPr>
              <a:t> </a:t>
            </a:r>
          </a:p>
        </p:txBody>
      </p:sp>
      <p:sp>
        <p:nvSpPr>
          <p:cNvPr id="1982467"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It is also you who is the steadfast in distress and affliction, as well as in times of conflicts. </a:t>
            </a:r>
          </a:p>
          <a:p>
            <a:r>
              <a:rPr lang="en-US" altLang="en-US" sz="3200" b="1">
                <a:latin typeface="Arial" panose="020B0604020202020204" pitchFamily="34" charset="0"/>
                <a:ea typeface="MS Mincho" panose="02020609040205080304" pitchFamily="49" charset="-128"/>
              </a:rPr>
              <a:t>And it is you who distributes things completely equally, </a:t>
            </a:r>
          </a:p>
        </p:txBody>
      </p:sp>
      <p:sp>
        <p:nvSpPr>
          <p:cNvPr id="19824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24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anta alssabiru fi alba'sa'i walddarra'i wa hina alba'si </a:t>
            </a:r>
          </a:p>
          <a:p>
            <a:r>
              <a:rPr lang="sv-SE" altLang="en-US" sz="2000" b="1" i="1">
                <a:solidFill>
                  <a:srgbClr val="000066"/>
                </a:solidFill>
                <a:latin typeface="Transliteration Verdana" pitchFamily="34" charset="0"/>
              </a:rPr>
              <a:t>wa anta alqasimu bilssawiyyati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349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وَٱلْعَادِلُ فِي ٱلرَّعِيَّةِ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وَٱلْعَالِمُ بِحُدُودِ ٱللَّهِ مِنْ جَمِيعِ ٱلْبَرِيَّةِ</a:t>
            </a:r>
            <a:r>
              <a:rPr lang="en-US" altLang="en-US" sz="5400">
                <a:latin typeface="Times New Roman" panose="02020603050405020304" pitchFamily="18" charset="0"/>
                <a:cs typeface="Simplified Arabic" panose="02020603050405020304" pitchFamily="18" charset="-78"/>
              </a:rPr>
              <a:t> </a:t>
            </a:r>
          </a:p>
        </p:txBody>
      </p:sp>
      <p:sp>
        <p:nvSpPr>
          <p:cNvPr id="198349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who is just among the subjects, </a:t>
            </a:r>
          </a:p>
          <a:p>
            <a:r>
              <a:rPr lang="en-US" altLang="en-US" sz="3200" b="1">
                <a:latin typeface="Arial" panose="020B0604020202020204" pitchFamily="34" charset="0"/>
                <a:ea typeface="MS Mincho" panose="02020609040205080304" pitchFamily="49" charset="-128"/>
              </a:rPr>
              <a:t>and the one having full acquaintance with the laws of Allah among all people. </a:t>
            </a:r>
          </a:p>
        </p:txBody>
      </p:sp>
      <p:sp>
        <p:nvSpPr>
          <p:cNvPr id="19834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34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wal`adilu fi alrra`iyyati</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wal`alimu bihududi allahi min jami`i albariyyati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451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وَٱللَّهُ تَعَالَىٰ خْبَرَ عَمَّا وْلاَكَ مِنْ فَضْلِهِ بِقَوْلِهِ:</a:t>
            </a:r>
            <a:r>
              <a:rPr lang="en-US" altLang="en-US" sz="5400">
                <a:latin typeface="Times New Roman" panose="02020603050405020304" pitchFamily="18" charset="0"/>
                <a:cs typeface="Simplified Arabic" panose="02020603050405020304" pitchFamily="18" charset="-78"/>
              </a:rPr>
              <a:t> </a:t>
            </a:r>
          </a:p>
        </p:txBody>
      </p:sp>
      <p:sp>
        <p:nvSpPr>
          <p:cNvPr id="1984515"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Informing about the favors that He has conferred upon you, Allah the All-exalted says, </a:t>
            </a:r>
          </a:p>
          <a:p>
            <a:endParaRPr lang="en-US" altLang="en-US" sz="3200" b="1">
              <a:latin typeface="Arial" panose="020B0604020202020204" pitchFamily="34" charset="0"/>
              <a:ea typeface="MS Mincho" panose="02020609040205080304" pitchFamily="49" charset="-128"/>
            </a:endParaRPr>
          </a:p>
        </p:txBody>
      </p:sp>
      <p:sp>
        <p:nvSpPr>
          <p:cNvPr id="19845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451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wallahu ta`ala akhbara `amma awlaka min fadlihi biqawlihi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55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”فَمَنْ كَانَ مُؤْمِناً كَمَنْ كَانَ فَاسِقاً؟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لاَ يَسْتَوُونَ.</a:t>
            </a:r>
            <a:r>
              <a:rPr lang="en-US" altLang="en-US" sz="5400">
                <a:latin typeface="Times New Roman" panose="02020603050405020304" pitchFamily="18" charset="0"/>
                <a:cs typeface="Simplified Arabic" panose="02020603050405020304" pitchFamily="18" charset="-78"/>
              </a:rPr>
              <a:t> </a:t>
            </a:r>
          </a:p>
        </p:txBody>
      </p:sp>
      <p:sp>
        <p:nvSpPr>
          <p:cNvPr id="198553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Is he then who is a believer like him who is a transgressor?</a:t>
            </a:r>
          </a:p>
          <a:p>
            <a:r>
              <a:rPr lang="en-US" altLang="en-US" sz="3200" b="1">
                <a:latin typeface="Arial" panose="020B0604020202020204" pitchFamily="34" charset="0"/>
                <a:ea typeface="MS Mincho" panose="02020609040205080304" pitchFamily="49" charset="-128"/>
              </a:rPr>
              <a:t>They are not equal. </a:t>
            </a:r>
          </a:p>
        </p:txBody>
      </p:sp>
      <p:sp>
        <p:nvSpPr>
          <p:cNvPr id="19855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55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afaman kana mu'minan kaman kana fasiqan</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la yastawuna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8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وَمَوْلاَيَ وَمَوْلَىٰ ٱلْمُؤْمِنِينَ</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وَرَحْمَةُ ٱللَّهِ وَبَرَكَاتُهُ </a:t>
            </a:r>
            <a:endParaRPr lang="en-US" altLang="en-US" sz="5400">
              <a:latin typeface="Times New Roman" panose="02020603050405020304" pitchFamily="18" charset="0"/>
              <a:cs typeface="Simplified Arabic" panose="02020603050405020304" pitchFamily="18" charset="-78"/>
            </a:endParaRPr>
          </a:p>
        </p:txBody>
      </p:sp>
      <p:sp>
        <p:nvSpPr>
          <p:cNvPr id="182784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my master as well as the master of all of the believers.</a:t>
            </a:r>
          </a:p>
          <a:p>
            <a:r>
              <a:rPr lang="en-US" altLang="en-US" sz="3200" b="1">
                <a:latin typeface="Arial" panose="020B0604020202020204" pitchFamily="34" charset="0"/>
                <a:ea typeface="MS Mincho" panose="02020609040205080304" pitchFamily="49" charset="-128"/>
              </a:rPr>
              <a:t>May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mercy and blessings be upon you, too.</a:t>
            </a:r>
          </a:p>
        </p:txBody>
      </p:sp>
      <p:sp>
        <p:nvSpPr>
          <p:cNvPr id="18278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278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mawlaya wa mawla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almu'minina</a:t>
            </a:r>
          </a:p>
          <a:p>
            <a:r>
              <a:rPr lang="en-US" altLang="en-US" sz="2000" b="1" i="1">
                <a:solidFill>
                  <a:srgbClr val="000066"/>
                </a:solidFill>
                <a:latin typeface="Transliteration Verdana" pitchFamily="34" charset="0"/>
              </a:rPr>
              <a:t>wa rahmatu allahi wa barakatuhu</a:t>
            </a:r>
          </a:p>
        </p:txBody>
      </p:sp>
    </p:spTree>
  </p:cSld>
  <p:clrMapOvr>
    <a:masterClrMapping/>
  </p:clrMapOvr>
  <p:transition advClick="0">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6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مَّا ٱلَّذِينَ آمَنُوٱ وَعَمِلُوٱ ٱلصَّالِحَاتِ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فَلَهُمْ جَنَّاتُ ٱلْمَاوَىٰ نُزُلاً بِمَا كَانُوٱ يَعْمَلُونَ.“</a:t>
            </a:r>
            <a:r>
              <a:rPr lang="en-US" altLang="en-US" sz="5400">
                <a:latin typeface="Times New Roman" panose="02020603050405020304" pitchFamily="18" charset="0"/>
                <a:cs typeface="Simplified Arabic" panose="02020603050405020304" pitchFamily="18" charset="-78"/>
              </a:rPr>
              <a:t> </a:t>
            </a:r>
          </a:p>
        </p:txBody>
      </p:sp>
      <p:sp>
        <p:nvSpPr>
          <p:cNvPr id="1986563"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As for those who believe and do good, </a:t>
            </a:r>
          </a:p>
          <a:p>
            <a:r>
              <a:rPr lang="en-US" altLang="en-US" sz="3200" b="1">
                <a:latin typeface="Arial" panose="020B0604020202020204" pitchFamily="34" charset="0"/>
                <a:ea typeface="MS Mincho" panose="02020609040205080304" pitchFamily="49" charset="-128"/>
              </a:rPr>
              <a:t>the gardens of Paradise are their abiding-place; an entertainment for what they did.</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19865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65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amma alladhina amanu wa `amilu alssalihati</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falahum jannatu alma'wa nuzulan bima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kanu ya`maluna </a:t>
            </a:r>
          </a:p>
        </p:txBody>
      </p:sp>
    </p:spTree>
  </p:cSld>
  <p:clrMapOvr>
    <a:masterClrMapping/>
  </p:clrMapOvr>
  <p:transition advClick="0">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75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وَنْتَ ٱلْمَخْصُوصُ بِعِلْمِ ٱلتَّنْزِيلِ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وَحُكْمِ ٱلتَّاوِيلِ</a:t>
            </a:r>
            <a:r>
              <a:rPr lang="en-US" altLang="en-US" sz="5400">
                <a:latin typeface="Times New Roman" panose="02020603050405020304" pitchFamily="18" charset="0"/>
                <a:cs typeface="Simplified Arabic" panose="02020603050405020304" pitchFamily="18" charset="-78"/>
              </a:rPr>
              <a:t> </a:t>
            </a:r>
          </a:p>
        </p:txBody>
      </p:sp>
      <p:sp>
        <p:nvSpPr>
          <p:cNvPr id="198758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It is you to whom the knowledge of the Divine Revelation is given exclusively </a:t>
            </a:r>
          </a:p>
          <a:p>
            <a:r>
              <a:rPr lang="en-US" altLang="en-US" sz="3200" b="1">
                <a:latin typeface="Arial" panose="020B0604020202020204" pitchFamily="34" charset="0"/>
                <a:ea typeface="MS Mincho" panose="02020609040205080304" pitchFamily="49" charset="-128"/>
              </a:rPr>
              <a:t>as well as the laws of true interpretation (of the Holy Qur'an) </a:t>
            </a:r>
          </a:p>
        </p:txBody>
      </p:sp>
      <p:sp>
        <p:nvSpPr>
          <p:cNvPr id="19875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75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anta almakhsusu bi`ilmi alttanzili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hukmi altta'wili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6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وَنَصِّ ٱلرَّسُولِ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وَلَكَ ٱلْمَوَاقِفُ ٱلْمَشْهُودَةُ</a:t>
            </a:r>
            <a:r>
              <a:rPr lang="en-US" altLang="en-US" sz="5400">
                <a:latin typeface="Times New Roman" panose="02020603050405020304" pitchFamily="18" charset="0"/>
                <a:cs typeface="Simplified Arabic" panose="02020603050405020304" pitchFamily="18" charset="-78"/>
              </a:rPr>
              <a:t> </a:t>
            </a:r>
          </a:p>
        </p:txBody>
      </p:sp>
      <p:sp>
        <p:nvSpPr>
          <p:cNvPr id="198861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the words of the Messenger.</a:t>
            </a:r>
          </a:p>
          <a:p>
            <a:r>
              <a:rPr lang="en-US" altLang="en-US" sz="3200" b="1">
                <a:latin typeface="Arial" panose="020B0604020202020204" pitchFamily="34" charset="0"/>
                <a:ea typeface="MS Mincho" panose="02020609040205080304" pitchFamily="49" charset="-128"/>
              </a:rPr>
              <a:t>You are known for your unforgettable situations,</a:t>
            </a:r>
          </a:p>
        </p:txBody>
      </p:sp>
      <p:sp>
        <p:nvSpPr>
          <p:cNvPr id="19886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86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nassi alrrasuli</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laka almawaqifu almashhudatu </a:t>
            </a:r>
          </a:p>
        </p:txBody>
      </p:sp>
    </p:spTree>
  </p:cSld>
  <p:clrMapOvr>
    <a:masterClrMapping/>
  </p:clrMapOvr>
  <p:transition advClick="0">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وَٱلْمَقَامَاتُ ٱلْمَشْهُورَةُ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وَٱليَّامُ ٱلْمَذْكُورَةُ</a:t>
            </a:r>
            <a:r>
              <a:rPr lang="en-US" altLang="en-US" sz="5400">
                <a:latin typeface="Times New Roman" panose="02020603050405020304" pitchFamily="18" charset="0"/>
                <a:cs typeface="Simplified Arabic" panose="02020603050405020304" pitchFamily="18" charset="-78"/>
              </a:rPr>
              <a:t> </a:t>
            </a:r>
          </a:p>
        </p:txBody>
      </p:sp>
      <p:sp>
        <p:nvSpPr>
          <p:cNvPr id="1989635"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renowned positions, </a:t>
            </a:r>
          </a:p>
          <a:p>
            <a:r>
              <a:rPr lang="en-US" altLang="en-US" sz="3200" b="1">
                <a:latin typeface="Arial" panose="020B0604020202020204" pitchFamily="34" charset="0"/>
                <a:ea typeface="MS Mincho" panose="02020609040205080304" pitchFamily="49" charset="-128"/>
              </a:rPr>
              <a:t>and memorable events, </a:t>
            </a:r>
          </a:p>
        </p:txBody>
      </p:sp>
      <p:sp>
        <p:nvSpPr>
          <p:cNvPr id="19896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96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2000" b="1" i="1">
                <a:solidFill>
                  <a:srgbClr val="000066"/>
                </a:solidFill>
                <a:latin typeface="Transliteration Verdana" pitchFamily="34" charset="0"/>
              </a:rPr>
              <a:t>walmaqamatu almashhuratu</a:t>
            </a:r>
          </a:p>
          <a:p>
            <a:r>
              <a:rPr lang="fr-FR" altLang="en-US" sz="2000" b="1" i="1">
                <a:solidFill>
                  <a:srgbClr val="000066"/>
                </a:solidFill>
                <a:latin typeface="Transliteration Verdana" pitchFamily="34" charset="0"/>
              </a:rPr>
              <a:t>wal-ayyamu almadhkuratu</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0658"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يَوْمَ بَدْرٍ وَيَوْمَ ٱلحْزَابِ:</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”إِذْ زَاغَتِ ٱلبْصَارُ وَبَلَغَتِ ٱلْقُلُوبُ ٱلْحَنَاجِرَ</a:t>
            </a:r>
            <a:r>
              <a:rPr lang="en-US" altLang="en-US" sz="5400">
                <a:latin typeface="Times New Roman" panose="02020603050405020304" pitchFamily="18" charset="0"/>
                <a:cs typeface="Simplified Arabic" panose="02020603050405020304" pitchFamily="18" charset="-78"/>
              </a:rPr>
              <a:t> </a:t>
            </a:r>
          </a:p>
        </p:txBody>
      </p:sp>
      <p:sp>
        <p:nvSpPr>
          <p:cNvPr id="199065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in the Battle of Badr and the Battle of the Allies (al-Ahzab):</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When the eyes turned dull, and the hearts rose up to the throats,</a:t>
            </a:r>
          </a:p>
        </p:txBody>
      </p:sp>
      <p:sp>
        <p:nvSpPr>
          <p:cNvPr id="19906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06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yawma badrin wa yawma al-ahzabi</a:t>
            </a:r>
          </a:p>
          <a:p>
            <a:r>
              <a:rPr lang="en-US" altLang="en-US" sz="2000" b="1" i="1">
                <a:solidFill>
                  <a:srgbClr val="000066"/>
                </a:solidFill>
                <a:latin typeface="Transliteration Verdana" pitchFamily="34" charset="0"/>
              </a:rPr>
              <a:t>idh zaghat al-absaru wa balaghat alqulubu alhanajira</a:t>
            </a:r>
          </a:p>
        </p:txBody>
      </p:sp>
    </p:spTree>
  </p:cSld>
  <p:clrMapOvr>
    <a:masterClrMapping/>
  </p:clrMapOvr>
  <p:transition advClick="0">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168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وَتَظُنّونَ بِٱللَّهِ ٱلظّنُونَٱ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هُنَالِكَ ٱبْتُلِيَ ٱلْمُؤْمِنُونَ وَزُلْزِلُوٱ زِلْزَالاً شَدِيداً.</a:t>
            </a:r>
            <a:r>
              <a:rPr lang="en-US" altLang="en-US" sz="5400">
                <a:latin typeface="Times New Roman" panose="02020603050405020304" pitchFamily="18" charset="0"/>
                <a:cs typeface="Simplified Arabic" panose="02020603050405020304" pitchFamily="18" charset="-78"/>
              </a:rPr>
              <a:t> </a:t>
            </a:r>
          </a:p>
        </p:txBody>
      </p:sp>
      <p:sp>
        <p:nvSpPr>
          <p:cNvPr id="199168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 began to think diverse thoughts of Allah.</a:t>
            </a:r>
          </a:p>
          <a:p>
            <a:r>
              <a:rPr lang="en-US" altLang="en-US" sz="3200" b="1">
                <a:latin typeface="Arial" panose="020B0604020202020204" pitchFamily="34" charset="0"/>
                <a:ea typeface="MS Mincho" panose="02020609040205080304" pitchFamily="49" charset="-128"/>
              </a:rPr>
              <a:t>There, the believers were tried and they were shaken with severe shaking.</a:t>
            </a:r>
          </a:p>
        </p:txBody>
      </p:sp>
      <p:sp>
        <p:nvSpPr>
          <p:cNvPr id="19916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16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tazunnuna billahi alzzununa</a:t>
            </a:r>
          </a:p>
          <a:p>
            <a:r>
              <a:rPr lang="en-US" altLang="en-US" sz="2000" b="1" i="1">
                <a:solidFill>
                  <a:srgbClr val="000066"/>
                </a:solidFill>
                <a:latin typeface="Transliteration Verdana" pitchFamily="34" charset="0"/>
              </a:rPr>
              <a:t>hunalika ibtuliya almu'minuna wa zulzilu zilzalan shadidan</a:t>
            </a:r>
          </a:p>
        </p:txBody>
      </p:sp>
    </p:spTree>
  </p:cSld>
  <p:clrMapOvr>
    <a:masterClrMapping/>
  </p:clrMapOvr>
  <p:transition advClick="0">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70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وَإِذْ يَقُولُ ٱلْمُنَافِقُونَ وَٱلَّذِينَ فِي قُلُوبِهِمْ مَرَضٌ:</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مَا وَعَدَنَا ٱللَّهُ وَرَسُولُهُ إِلاَّ غُرُوراً.</a:t>
            </a:r>
            <a:r>
              <a:rPr lang="en-US" altLang="en-US" sz="5400">
                <a:latin typeface="Times New Roman" panose="02020603050405020304" pitchFamily="18" charset="0"/>
                <a:cs typeface="Simplified Arabic" panose="02020603050405020304" pitchFamily="18" charset="-78"/>
              </a:rPr>
              <a:t> </a:t>
            </a:r>
          </a:p>
        </p:txBody>
      </p:sp>
      <p:sp>
        <p:nvSpPr>
          <p:cNvPr id="199270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when the hypocrites and those in whose hearts was a disease began to say:</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Allah and His Messenger did not promise us (victory) but only to deceive.</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p:txBody>
      </p:sp>
      <p:sp>
        <p:nvSpPr>
          <p:cNvPr id="19927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27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idh yaqulu almunafiquna walladhina fi qulubihim maradun</a:t>
            </a:r>
          </a:p>
          <a:p>
            <a:r>
              <a:rPr lang="en-US" altLang="en-US" sz="2000" b="1" i="1">
                <a:solidFill>
                  <a:srgbClr val="000066"/>
                </a:solidFill>
                <a:latin typeface="Transliteration Verdana" pitchFamily="34" charset="0"/>
              </a:rPr>
              <a:t>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wa`adana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allahu wa rasuluhu illa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ghururan</a:t>
            </a:r>
          </a:p>
        </p:txBody>
      </p:sp>
    </p:spTree>
  </p:cSld>
  <p:clrMapOvr>
    <a:masterClrMapping/>
  </p:clrMapOvr>
  <p:transition advClick="0">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37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وَإِذْ قَالَتْ طَائِفَةٌ مِنْهُمْ: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يَا هْلَ يَثْرِبَ لاَ مُقَامَ لَكُمْ فَٱرْجِعُوٱ</a:t>
            </a:r>
            <a:r>
              <a:rPr lang="en-US" altLang="en-US" sz="5400">
                <a:latin typeface="Times New Roman" panose="02020603050405020304" pitchFamily="18" charset="0"/>
                <a:cs typeface="Simplified Arabic" panose="02020603050405020304" pitchFamily="18" charset="-78"/>
              </a:rPr>
              <a:t> </a:t>
            </a:r>
          </a:p>
        </p:txBody>
      </p:sp>
      <p:sp>
        <p:nvSpPr>
          <p:cNvPr id="199373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when a party of them said,</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O people of Yathrib! There is no place to stand for you here; therefore, go back.</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p:txBody>
      </p:sp>
      <p:sp>
        <p:nvSpPr>
          <p:cNvPr id="19937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37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idh qalat ta'ifatun minhum</a:t>
            </a:r>
          </a:p>
          <a:p>
            <a:r>
              <a:rPr lang="es-ES" altLang="en-US" sz="2000" b="1" i="1">
                <a:solidFill>
                  <a:srgbClr val="000066"/>
                </a:solidFill>
                <a:latin typeface="Transliteration Verdana" pitchFamily="34" charset="0"/>
              </a:rPr>
              <a:t>ya ahla yathriba la muqama lakum farji`u</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47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وَيَسْتَاذِنُ فَرِيقٌ مِنْهُمُ ٱلنَّبِيَّ</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يَقُولُونَ إِنَّ بُيُوتَنَا عَوْرَةٌ</a:t>
            </a:r>
            <a:r>
              <a:rPr lang="en-US" altLang="en-US" sz="5400">
                <a:latin typeface="Times New Roman" panose="02020603050405020304" pitchFamily="18" charset="0"/>
                <a:cs typeface="Simplified Arabic" panose="02020603050405020304" pitchFamily="18" charset="-78"/>
              </a:rPr>
              <a:t> </a:t>
            </a:r>
          </a:p>
        </p:txBody>
      </p:sp>
      <p:sp>
        <p:nvSpPr>
          <p:cNvPr id="199475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a party of them asked permission of the prophet,</a:t>
            </a:r>
          </a:p>
          <a:p>
            <a:r>
              <a:rPr lang="en-US" altLang="en-US" sz="3200" b="1">
                <a:latin typeface="Arial" panose="020B0604020202020204" pitchFamily="34" charset="0"/>
                <a:ea typeface="MS Mincho" panose="02020609040205080304" pitchFamily="49" charset="-128"/>
              </a:rPr>
              <a:t>saying: </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Surely, our houses are exposed.</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p:txBody>
      </p:sp>
      <p:sp>
        <p:nvSpPr>
          <p:cNvPr id="19947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47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yasta'dhinu fariqun minhum alnnabiyya</a:t>
            </a:r>
          </a:p>
          <a:p>
            <a:r>
              <a:rPr lang="sv-SE" altLang="en-US" sz="2000" b="1" i="1">
                <a:solidFill>
                  <a:srgbClr val="000066"/>
                </a:solidFill>
                <a:latin typeface="Transliteration Verdana" pitchFamily="34" charset="0"/>
              </a:rPr>
              <a:t>yaquluna inna buyutana `awratun</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8" name="Rectangle 2"/>
          <p:cNvSpPr>
            <a:spLocks noGrp="1" noChangeArrowheads="1"/>
          </p:cNvSpPr>
          <p:nvPr>
            <p:ph type="ctrTitle"/>
          </p:nvPr>
        </p:nvSpPr>
        <p:spPr>
          <a:xfrm>
            <a:off x="250825" y="1073150"/>
            <a:ext cx="8569325" cy="20637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lnSpc>
                <a:spcPct val="80000"/>
              </a:lnSpc>
            </a:pPr>
            <a:r>
              <a:rPr lang="ar-SA" altLang="en-US" sz="5400">
                <a:latin typeface="Times New Roman" panose="02020603050405020304" pitchFamily="18" charset="0"/>
                <a:cs typeface="Simplified Arabic" panose="02020603050405020304" pitchFamily="18" charset="-78"/>
              </a:rPr>
              <a:t>وَمَا هِيَ بِعَوْرَةٍ إِنْ يُرِيدُونَ إِلاَّ فِرَاراً.“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وَقَالَ ٱللَّهُ تَعَالَىٰ:</a:t>
            </a:r>
            <a:r>
              <a:rPr lang="en-US" altLang="en-US" sz="5400">
                <a:latin typeface="Times New Roman" panose="02020603050405020304" pitchFamily="18" charset="0"/>
                <a:cs typeface="Simplified Arabic" panose="02020603050405020304" pitchFamily="18" charset="-78"/>
              </a:rPr>
              <a:t> </a:t>
            </a:r>
          </a:p>
        </p:txBody>
      </p:sp>
      <p:sp>
        <p:nvSpPr>
          <p:cNvPr id="199577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they were not exposed; they only desired to fly away.</a:t>
            </a:r>
          </a:p>
          <a:p>
            <a:r>
              <a:rPr lang="en-US" altLang="en-US" sz="3200" b="1">
                <a:latin typeface="Arial" panose="020B0604020202020204" pitchFamily="34" charset="0"/>
                <a:ea typeface="MS Mincho" panose="02020609040205080304" pitchFamily="49" charset="-128"/>
              </a:rPr>
              <a:t>Almighty Allah has also said:</a:t>
            </a:r>
          </a:p>
        </p:txBody>
      </p:sp>
      <p:sp>
        <p:nvSpPr>
          <p:cNvPr id="19957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57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ma hiya bi`awratin in yuriduna illa firaran</a:t>
            </a:r>
          </a:p>
          <a:p>
            <a:r>
              <a:rPr lang="sv-SE" altLang="en-US" sz="2000" b="1" i="1">
                <a:solidFill>
                  <a:srgbClr val="000066"/>
                </a:solidFill>
                <a:latin typeface="Transliteration Verdana" pitchFamily="34" charset="0"/>
              </a:rPr>
              <a:t>wa qala allahu ta`ala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886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اَلسَّلاَمُ عَلَيْكَ يَا مَوْلاَيَ يَا مِيرَ ٱلْمُؤْمِنِينَ</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يَا مِينَ ٱللَّهِ فِي رْضِهِ</a:t>
            </a:r>
            <a:endParaRPr lang="en-US" altLang="en-US" sz="5400">
              <a:latin typeface="Times New Roman" panose="02020603050405020304" pitchFamily="18" charset="0"/>
              <a:cs typeface="Simplified Arabic" panose="02020603050405020304" pitchFamily="18" charset="-78"/>
            </a:endParaRPr>
          </a:p>
        </p:txBody>
      </p:sp>
      <p:sp>
        <p:nvSpPr>
          <p:cNvPr id="182886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Peace be upon you, O my master, O Commander of the Faithful, </a:t>
            </a:r>
          </a:p>
          <a:p>
            <a:r>
              <a:rPr lang="en-US" altLang="en-US" sz="3200" b="1">
                <a:latin typeface="Arial" panose="020B0604020202020204" pitchFamily="34" charset="0"/>
                <a:ea typeface="MS Mincho" panose="02020609040205080304" pitchFamily="49" charset="-128"/>
              </a:rPr>
              <a:t>the trustee of Allah on His lands, </a:t>
            </a:r>
          </a:p>
        </p:txBody>
      </p:sp>
      <p:sp>
        <p:nvSpPr>
          <p:cNvPr id="18288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288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alssalamu `alayka ya mawlaya ya amira almu'minina</a:t>
            </a:r>
          </a:p>
          <a:p>
            <a:r>
              <a:rPr lang="it-IT" altLang="en-US" sz="2000" b="1" i="1">
                <a:solidFill>
                  <a:srgbClr val="000066"/>
                </a:solidFill>
                <a:latin typeface="Transliteration Verdana" pitchFamily="34" charset="0"/>
              </a:rPr>
              <a:t>ya amina allahi fi ardihi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”وَلَمَّا رَىٰ ٱلْمُؤْمِنُونَ ٱلحْزَابَ قَالُوٱ: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هٰذَا مَا وَعَدَنَا ٱللَّهُ وَرَسُولُهُ</a:t>
            </a:r>
            <a:r>
              <a:rPr lang="en-US" altLang="en-US" sz="5400">
                <a:latin typeface="Times New Roman" panose="02020603050405020304" pitchFamily="18" charset="0"/>
                <a:cs typeface="Simplified Arabic" panose="02020603050405020304" pitchFamily="18" charset="-78"/>
              </a:rPr>
              <a:t> </a:t>
            </a:r>
          </a:p>
        </p:txBody>
      </p:sp>
      <p:sp>
        <p:nvSpPr>
          <p:cNvPr id="199680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And when the believers saw the allies, they said:</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This is what Allah and His Messenger promised us.</a:t>
            </a:r>
          </a:p>
        </p:txBody>
      </p:sp>
      <p:sp>
        <p:nvSpPr>
          <p:cNvPr id="19968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68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lamma ra'a almu'minuna al-ahzaba qalu</a:t>
            </a:r>
          </a:p>
          <a:p>
            <a:r>
              <a:rPr lang="it-IT" altLang="en-US" sz="2000" b="1" i="1">
                <a:solidFill>
                  <a:srgbClr val="000066"/>
                </a:solidFill>
                <a:latin typeface="Transliteration Verdana" pitchFamily="34" charset="0"/>
              </a:rPr>
              <a:t>hadha ma wa`adana allahu wa rasuluhu</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782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وَصَدَقَ ٱللَّهُ وَرَسُولُهُ؛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وَمَا زَادَهُمْ إِلاَّ إِيـمَاناً وَتَسْلِيماً.“</a:t>
            </a:r>
            <a:r>
              <a:rPr lang="en-US" altLang="en-US" sz="5400">
                <a:latin typeface="Times New Roman" panose="02020603050405020304" pitchFamily="18" charset="0"/>
                <a:cs typeface="Simplified Arabic" panose="02020603050405020304" pitchFamily="18" charset="-78"/>
              </a:rPr>
              <a:t> </a:t>
            </a:r>
          </a:p>
        </p:txBody>
      </p:sp>
      <p:sp>
        <p:nvSpPr>
          <p:cNvPr id="199782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Allah and His Messenger spoke the truth.</a:t>
            </a:r>
          </a:p>
          <a:p>
            <a:r>
              <a:rPr lang="en-US" altLang="en-US" sz="3200" b="1">
                <a:latin typeface="Arial" panose="020B0604020202020204" pitchFamily="34" charset="0"/>
                <a:ea typeface="MS Mincho" panose="02020609040205080304" pitchFamily="49" charset="-128"/>
              </a:rPr>
              <a:t>And it only increased them in faith and submission.</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p:txBody>
      </p:sp>
      <p:sp>
        <p:nvSpPr>
          <p:cNvPr id="19978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78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sadaqa allahu wa rasuluhu</a:t>
            </a:r>
          </a:p>
          <a:p>
            <a:r>
              <a:rPr lang="sv-SE" altLang="en-US" sz="2000" b="1" i="1">
                <a:solidFill>
                  <a:srgbClr val="000066"/>
                </a:solidFill>
                <a:latin typeface="Transliteration Verdana" pitchFamily="34" charset="0"/>
              </a:rPr>
              <a:t>wa ma zadahum illa imanan wa tasliman</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885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فَقَتَلْتَ عَمْرَوهُمْ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وَهَزَمْتَ جَمْعَهُمْ</a:t>
            </a:r>
            <a:r>
              <a:rPr lang="en-US" altLang="en-US" sz="5400">
                <a:latin typeface="Times New Roman" panose="02020603050405020304" pitchFamily="18" charset="0"/>
                <a:cs typeface="Simplified Arabic" panose="02020603050405020304" pitchFamily="18" charset="-78"/>
              </a:rPr>
              <a:t> </a:t>
            </a:r>
          </a:p>
        </p:txBody>
      </p:sp>
      <p:sp>
        <p:nvSpPr>
          <p:cNvPr id="199885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On that day, you (O `Ali) killed their knight, `Amr (ibn `Abd-Wadd)</a:t>
            </a:r>
          </a:p>
          <a:p>
            <a:r>
              <a:rPr lang="en-US" altLang="en-US" sz="3200" b="1">
                <a:latin typeface="Arial" panose="020B0604020202020204" pitchFamily="34" charset="0"/>
                <a:ea typeface="MS Mincho" panose="02020609040205080304" pitchFamily="49" charset="-128"/>
              </a:rPr>
              <a:t>and defeated their allies:</a:t>
            </a:r>
          </a:p>
        </p:txBody>
      </p:sp>
      <p:sp>
        <p:nvSpPr>
          <p:cNvPr id="19988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88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faqatalta `amrahum</a:t>
            </a:r>
          </a:p>
          <a:p>
            <a:r>
              <a:rPr lang="sv-SE" altLang="en-US" sz="2000" b="1" i="1">
                <a:solidFill>
                  <a:srgbClr val="000066"/>
                </a:solidFill>
                <a:latin typeface="Transliteration Verdana" pitchFamily="34" charset="0"/>
              </a:rPr>
              <a:t>wa hazamta jam`ahum</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87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”وَرَدَّ ٱللَّهُ ٱلَّذِينَ كَفَرُوٱ بِغَيْظِهِمْ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لَمْ يَنَالُوٱ خَيْراً</a:t>
            </a:r>
            <a:r>
              <a:rPr lang="en-US" altLang="en-US" sz="5400">
                <a:latin typeface="Times New Roman" panose="02020603050405020304" pitchFamily="18" charset="0"/>
                <a:cs typeface="Simplified Arabic" panose="02020603050405020304" pitchFamily="18" charset="-78"/>
              </a:rPr>
              <a:t> </a:t>
            </a:r>
          </a:p>
        </p:txBody>
      </p:sp>
      <p:sp>
        <p:nvSpPr>
          <p:cNvPr id="199987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And Allah turned back the unbelievers in their rage.</a:t>
            </a:r>
          </a:p>
          <a:p>
            <a:r>
              <a:rPr lang="en-US" altLang="en-US" sz="3200" b="1">
                <a:latin typeface="Arial" panose="020B0604020202020204" pitchFamily="34" charset="0"/>
                <a:ea typeface="MS Mincho" panose="02020609040205080304" pitchFamily="49" charset="-128"/>
              </a:rPr>
              <a:t>They did not obtain any advantage.</a:t>
            </a:r>
          </a:p>
        </p:txBody>
      </p:sp>
      <p:sp>
        <p:nvSpPr>
          <p:cNvPr id="19998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98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radda allahu alladhina kafaru bighayzihim</a:t>
            </a:r>
          </a:p>
          <a:p>
            <a:r>
              <a:rPr lang="sv-SE" altLang="en-US" sz="2000" b="1" i="1">
                <a:solidFill>
                  <a:srgbClr val="000066"/>
                </a:solidFill>
                <a:latin typeface="Transliteration Verdana" pitchFamily="34" charset="0"/>
              </a:rPr>
              <a:t>lam yanalu khayran</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08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وَكَفَىٰ ٱللَّهُ ٱلْمُؤْمِنِينَ ٱلْقِتَالَ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وَكَانَ ٱللَّهُ قَوِيّاً عَزِيزاً.“</a:t>
            </a:r>
            <a:r>
              <a:rPr lang="en-US" altLang="en-US" sz="5400">
                <a:latin typeface="Times New Roman" panose="02020603050405020304" pitchFamily="18" charset="0"/>
                <a:cs typeface="Simplified Arabic" panose="02020603050405020304" pitchFamily="18" charset="-78"/>
              </a:rPr>
              <a:t> </a:t>
            </a:r>
          </a:p>
        </p:txBody>
      </p:sp>
      <p:sp>
        <p:nvSpPr>
          <p:cNvPr id="200089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Allah sufficed the believers in fighting.</a:t>
            </a:r>
          </a:p>
          <a:p>
            <a:r>
              <a:rPr lang="en-US" altLang="en-US" sz="3200" b="1">
                <a:latin typeface="Arial" panose="020B0604020202020204" pitchFamily="34" charset="0"/>
                <a:ea typeface="MS Mincho" panose="02020609040205080304" pitchFamily="49" charset="-128"/>
              </a:rPr>
              <a:t>And Allah is Strong, Mighty.</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p:txBody>
      </p:sp>
      <p:sp>
        <p:nvSpPr>
          <p:cNvPr id="20009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09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kafa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allahu almu'minina alqitala</a:t>
            </a:r>
          </a:p>
          <a:p>
            <a:r>
              <a:rPr lang="en-US" altLang="en-US" sz="2000" b="1" i="1">
                <a:solidFill>
                  <a:srgbClr val="000066"/>
                </a:solidFill>
                <a:latin typeface="Transliteration Verdana" pitchFamily="34" charset="0"/>
              </a:rPr>
              <a:t>wa kana allahu qawiyyan `azizan</a:t>
            </a:r>
          </a:p>
        </p:txBody>
      </p:sp>
    </p:spTree>
  </p:cSld>
  <p:clrMapOvr>
    <a:masterClrMapping/>
  </p:clrMapOvr>
  <p:transition advClick="0">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92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وَيَوْمَ احُدٍ: ”إِذْ يُصْعِدُونَ وَلاَ يَلْوُونَ عَلَىٰ حَدٍ</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وَٱلرَّسُولُ يَدْعُوهُمْ فِي اخْرَاهُمْ.“</a:t>
            </a:r>
            <a:r>
              <a:rPr lang="en-US" altLang="en-US" sz="5400">
                <a:latin typeface="Times New Roman" panose="02020603050405020304" pitchFamily="18" charset="0"/>
                <a:cs typeface="Simplified Arabic" panose="02020603050405020304" pitchFamily="18" charset="-78"/>
              </a:rPr>
              <a:t> </a:t>
            </a:r>
          </a:p>
        </p:txBody>
      </p:sp>
      <p:sp>
        <p:nvSpPr>
          <p:cNvPr id="200192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On the Battle of Uhud: </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When they ran off precipitately and did not wait for any one</a:t>
            </a:r>
          </a:p>
          <a:p>
            <a:r>
              <a:rPr lang="en-US" altLang="en-US" sz="3200" b="1">
                <a:latin typeface="Arial" panose="020B0604020202020204" pitchFamily="34" charset="0"/>
                <a:ea typeface="MS Mincho" panose="02020609040205080304" pitchFamily="49" charset="-128"/>
              </a:rPr>
              <a:t>and the Messenger was calling them from their rear.</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p:txBody>
      </p:sp>
      <p:sp>
        <p:nvSpPr>
          <p:cNvPr id="20019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19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yawma uhudin idh yus`iduna wa 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yalwuna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ahadin</a:t>
            </a:r>
          </a:p>
          <a:p>
            <a:r>
              <a:rPr lang="en-US" altLang="en-US" sz="2000" b="1" i="1">
                <a:solidFill>
                  <a:srgbClr val="000066"/>
                </a:solidFill>
                <a:latin typeface="Transliteration Verdana" pitchFamily="34" charset="0"/>
              </a:rPr>
              <a:t>walrrasulu yad`uhum fi ukhrahum</a:t>
            </a:r>
          </a:p>
        </p:txBody>
      </p:sp>
    </p:spTree>
  </p:cSld>
  <p:clrMapOvr>
    <a:masterClrMapping/>
  </p:clrMapOvr>
  <p:transition advClick="0">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294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وَنْتَ تَذُودُ بِهِمُ ٱلْمُشْرِكِينَ عَنِ ٱلنَّبِيِّ</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ذَاتَ ٱلْيَمِينِ وَذَاتَ ٱلشِّمَالِ</a:t>
            </a:r>
            <a:r>
              <a:rPr lang="en-US" altLang="en-US" sz="5400">
                <a:latin typeface="Times New Roman" panose="02020603050405020304" pitchFamily="18" charset="0"/>
                <a:cs typeface="Simplified Arabic" panose="02020603050405020304" pitchFamily="18" charset="-78"/>
              </a:rPr>
              <a:t> </a:t>
            </a:r>
          </a:p>
        </p:txBody>
      </p:sp>
      <p:sp>
        <p:nvSpPr>
          <p:cNvPr id="200294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 were engaged in preventing the polytheists from reaching the Prophet,</a:t>
            </a:r>
          </a:p>
          <a:p>
            <a:r>
              <a:rPr lang="en-US" altLang="en-US" sz="3200" b="1">
                <a:latin typeface="Arial" panose="020B0604020202020204" pitchFamily="34" charset="0"/>
                <a:ea typeface="MS Mincho" panose="02020609040205080304" pitchFamily="49" charset="-128"/>
              </a:rPr>
              <a:t>on both sides</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the right and the left,</a:t>
            </a:r>
          </a:p>
        </p:txBody>
      </p:sp>
      <p:sp>
        <p:nvSpPr>
          <p:cNvPr id="20029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29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anta tadhudu bihim almushrikina `an alnnabiyyi</a:t>
            </a:r>
          </a:p>
          <a:p>
            <a:r>
              <a:rPr lang="it-IT" altLang="en-US" sz="2000" b="1" i="1">
                <a:solidFill>
                  <a:srgbClr val="000066"/>
                </a:solidFill>
                <a:latin typeface="Transliteration Verdana" pitchFamily="34" charset="0"/>
              </a:rPr>
              <a:t>dhata alyamini wa dhata alshshimali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حَتَّىٰ رَدَّهُمُ ٱللَّهُ تَعَالَىٰ عَنْكُمَا خَائِفِينَ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وَنَصَرَ بِكَ ٱلْخَاذِلِينَ</a:t>
            </a:r>
            <a:r>
              <a:rPr lang="en-US" altLang="en-US" sz="5400">
                <a:latin typeface="Times New Roman" panose="02020603050405020304" pitchFamily="18" charset="0"/>
                <a:cs typeface="Simplified Arabic" panose="02020603050405020304" pitchFamily="18" charset="-78"/>
              </a:rPr>
              <a:t> </a:t>
            </a:r>
          </a:p>
        </p:txBody>
      </p:sp>
      <p:sp>
        <p:nvSpPr>
          <p:cNvPr id="200397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until Almighty Allah drove them back, full of fear.</a:t>
            </a:r>
          </a:p>
          <a:p>
            <a:r>
              <a:rPr lang="en-US" altLang="en-US" sz="3200" b="1">
                <a:latin typeface="Arial" panose="020B0604020202020204" pitchFamily="34" charset="0"/>
                <a:ea typeface="MS Mincho" panose="02020609040205080304" pitchFamily="49" charset="-128"/>
              </a:rPr>
              <a:t>Hence, He gave victory, by means of you, to the disappointing ones.</a:t>
            </a:r>
          </a:p>
        </p:txBody>
      </p:sp>
      <p:sp>
        <p:nvSpPr>
          <p:cNvPr id="20039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39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hatta raddahum allahu ta`ala `ankuma kha'ifina</a:t>
            </a:r>
          </a:p>
          <a:p>
            <a:r>
              <a:rPr lang="sv-SE" altLang="en-US" sz="2000" b="1" i="1">
                <a:solidFill>
                  <a:srgbClr val="000066"/>
                </a:solidFill>
                <a:latin typeface="Transliteration Verdana" pitchFamily="34" charset="0"/>
              </a:rPr>
              <a:t>wa nasara bika alkhadhilina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وَيَوْمَ حُنَيْنٍ عَلَىٰ مَا نَطَقَ بِهِ ٱلتَّنْزِيلُ: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”إِذْ عْجَبَتْكُمْ كَثْرَتُكُمْ فَلَمْ تُغْنِ عَنْكُمْ شَيْئاً</a:t>
            </a:r>
            <a:r>
              <a:rPr lang="en-US" altLang="en-US" sz="5400">
                <a:latin typeface="Times New Roman" panose="02020603050405020304" pitchFamily="18" charset="0"/>
                <a:cs typeface="Simplified Arabic" panose="02020603050405020304" pitchFamily="18" charset="-78"/>
              </a:rPr>
              <a:t> </a:t>
            </a:r>
          </a:p>
        </p:txBody>
      </p:sp>
      <p:sp>
        <p:nvSpPr>
          <p:cNvPr id="2004995"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On the Battle of Hunayn, as is accounted by the Divine Revelation:</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When your great numbers made you vain, but they availed you nothing. </a:t>
            </a:r>
          </a:p>
        </p:txBody>
      </p:sp>
      <p:sp>
        <p:nvSpPr>
          <p:cNvPr id="20049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49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yawma hunaynin `ala ma nataqa bihi alttanzilu</a:t>
            </a:r>
          </a:p>
          <a:p>
            <a:r>
              <a:rPr lang="en-US" altLang="en-US" sz="2000" b="1" i="1">
                <a:solidFill>
                  <a:srgbClr val="000066"/>
                </a:solidFill>
                <a:latin typeface="Transliteration Verdana" pitchFamily="34" charset="0"/>
              </a:rPr>
              <a:t>idh a`jabatkum kathratukum falam tughni `ankum shay'an</a:t>
            </a:r>
          </a:p>
        </p:txBody>
      </p:sp>
    </p:spTree>
  </p:cSld>
  <p:clrMapOvr>
    <a:masterClrMapping/>
  </p:clrMapOvr>
  <p:transition advClick="0">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60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وَضَاقَتْ عَلَيْكُمُ ٱلرْضُ بِمَا رَحُبَتْ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ثُمَّ وَلَّيْتُمْ مُدْبِرِينَ.</a:t>
            </a:r>
            <a:r>
              <a:rPr lang="en-US" altLang="en-US" sz="5400">
                <a:latin typeface="Times New Roman" panose="02020603050405020304" pitchFamily="18" charset="0"/>
                <a:cs typeface="Simplified Arabic" panose="02020603050405020304" pitchFamily="18" charset="-78"/>
              </a:rPr>
              <a:t> </a:t>
            </a:r>
          </a:p>
        </p:txBody>
      </p:sp>
      <p:sp>
        <p:nvSpPr>
          <p:cNvPr id="200601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the earth became strait to you notwithstanding its spaciousness,</a:t>
            </a:r>
          </a:p>
          <a:p>
            <a:r>
              <a:rPr lang="en-US" altLang="en-US" sz="3200" b="1">
                <a:latin typeface="Arial" panose="020B0604020202020204" pitchFamily="34" charset="0"/>
                <a:ea typeface="MS Mincho" panose="02020609040205080304" pitchFamily="49" charset="-128"/>
              </a:rPr>
              <a:t>then you turned back retreating.</a:t>
            </a:r>
          </a:p>
        </p:txBody>
      </p:sp>
      <p:sp>
        <p:nvSpPr>
          <p:cNvPr id="20060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60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daqat `alaykum al-ardu bima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rahubat</a:t>
            </a:r>
          </a:p>
          <a:p>
            <a:r>
              <a:rPr lang="sv-SE" altLang="en-US" sz="2000" b="1" i="1">
                <a:solidFill>
                  <a:srgbClr val="000066"/>
                </a:solidFill>
                <a:latin typeface="Transliteration Verdana" pitchFamily="34" charset="0"/>
              </a:rPr>
              <a:t>thumma wallaytum mudbirina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وَسَفِيرَهُ فِي خَلْقِهِ</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وَحُجَّتَهُ ٱلْبَالِغَةَ عَلَىٰ عِبَادِهِ </a:t>
            </a:r>
            <a:endParaRPr lang="en-US" altLang="en-US" sz="5400">
              <a:latin typeface="Times New Roman" panose="02020603050405020304" pitchFamily="18" charset="0"/>
              <a:cs typeface="Simplified Arabic" panose="02020603050405020304" pitchFamily="18" charset="-78"/>
            </a:endParaRPr>
          </a:p>
        </p:txBody>
      </p:sp>
      <p:sp>
        <p:nvSpPr>
          <p:cNvPr id="182989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 envoy of Him amongst His creatures, </a:t>
            </a:r>
          </a:p>
          <a:p>
            <a:r>
              <a:rPr lang="en-US" altLang="en-US" sz="3200" b="1">
                <a:latin typeface="Arial" panose="020B0604020202020204" pitchFamily="34" charset="0"/>
                <a:ea typeface="MS Mincho" panose="02020609040205080304" pitchFamily="49" charset="-128"/>
              </a:rPr>
              <a:t>and His conclusive argument against His servants. </a:t>
            </a:r>
          </a:p>
        </p:txBody>
      </p:sp>
      <p:sp>
        <p:nvSpPr>
          <p:cNvPr id="18298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298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safirahu fi khalqihi</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hujjatahu albalighata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`ibadihi </a:t>
            </a:r>
          </a:p>
        </p:txBody>
      </p:sp>
    </p:spTree>
  </p:cSld>
  <p:clrMapOvr>
    <a:masterClrMapping/>
  </p:clrMapOvr>
  <p:transition advClick="0">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ثُمَّ نْزَلَ ٱللَّهُ سَكِينَتَهُ عَلَىٰ رَسُولِهِ وَعَلَىٰ ٱلْمُؤْمِنِينَ.“</a:t>
            </a:r>
            <a:r>
              <a:rPr lang="en-US" altLang="en-US" sz="5400">
                <a:latin typeface="Times New Roman" panose="02020603050405020304" pitchFamily="18" charset="0"/>
                <a:cs typeface="Simplified Arabic" panose="02020603050405020304" pitchFamily="18" charset="-78"/>
              </a:rPr>
              <a:t> </a:t>
            </a:r>
          </a:p>
        </p:txBody>
      </p:sp>
      <p:sp>
        <p:nvSpPr>
          <p:cNvPr id="2007043" name="Rectangle 3"/>
          <p:cNvSpPr>
            <a:spLocks noGrp="1" noChangeArrowheads="1"/>
          </p:cNvSpPr>
          <p:nvPr>
            <p:ph type="subTitle" idx="1"/>
          </p:nvPr>
        </p:nvSpPr>
        <p:spPr>
          <a:xfrm>
            <a:off x="323850" y="3381375"/>
            <a:ext cx="8424863"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Then, Allah sent down His tranquility upon His Messenger and upon the believers.</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p:txBody>
      </p:sp>
      <p:sp>
        <p:nvSpPr>
          <p:cNvPr id="20070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70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thumma anzala allahu sakinatahu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rasulihi wa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almu'minina</a:t>
            </a:r>
          </a:p>
        </p:txBody>
      </p:sp>
    </p:spTree>
  </p:cSld>
  <p:clrMapOvr>
    <a:masterClrMapping/>
  </p:clrMapOvr>
  <p:transition advClick="0">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42"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وَٱلْمُؤْمِنُونَ نْتَ وَمَنْ يَلِيكَ</a:t>
            </a:r>
            <a:r>
              <a:rPr lang="en-US" altLang="en-US" sz="5400">
                <a:latin typeface="Times New Roman" panose="02020603050405020304" pitchFamily="18" charset="0"/>
                <a:cs typeface="Simplified Arabic" panose="02020603050405020304" pitchFamily="18" charset="-78"/>
              </a:rPr>
              <a:t> </a:t>
            </a:r>
          </a:p>
        </p:txBody>
      </p:sp>
      <p:sp>
        <p:nvSpPr>
          <p:cNvPr id="2263043" name="Rectangle 3"/>
          <p:cNvSpPr>
            <a:spLocks noGrp="1" noChangeArrowheads="1"/>
          </p:cNvSpPr>
          <p:nvPr>
            <p:ph type="subTitle" idx="1"/>
          </p:nvPr>
        </p:nvSpPr>
        <p:spPr>
          <a:xfrm>
            <a:off x="323850" y="3381375"/>
            <a:ext cx="8424863" cy="5794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The believers</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were you and your party.</a:t>
            </a:r>
          </a:p>
        </p:txBody>
      </p:sp>
      <p:sp>
        <p:nvSpPr>
          <p:cNvPr id="22630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630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000" b="1" i="1">
              <a:solidFill>
                <a:srgbClr val="000066"/>
              </a:solidFill>
              <a:latin typeface="Transliteration Verdana" pitchFamily="34" charset="0"/>
            </a:endParaRPr>
          </a:p>
          <a:p>
            <a:r>
              <a:rPr lang="sv-SE" altLang="en-US" sz="2000" b="1" i="1">
                <a:solidFill>
                  <a:srgbClr val="000066"/>
                </a:solidFill>
                <a:latin typeface="Transliteration Verdana" pitchFamily="34" charset="0"/>
              </a:rPr>
              <a:t>walmu'minuna anta wa man yalika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وَعَمُّكَ ٱلْعَبَّاسُ يُنَادِي ٱلْمُنْهَزِمِينَ: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يَا صْحَابَ سُورَةِ ٱلْبَقَرَةِ</a:t>
            </a:r>
            <a:r>
              <a:rPr lang="en-US" altLang="en-US" sz="5400">
                <a:latin typeface="Times New Roman" panose="02020603050405020304" pitchFamily="18" charset="0"/>
                <a:cs typeface="Simplified Arabic" panose="02020603050405020304" pitchFamily="18" charset="-78"/>
              </a:rPr>
              <a:t> </a:t>
            </a:r>
          </a:p>
        </p:txBody>
      </p:sp>
      <p:sp>
        <p:nvSpPr>
          <p:cNvPr id="200806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uncle, al-`Abbas, was calling at the defeated party:</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O companions of Surah al-Baqarah!</a:t>
            </a:r>
          </a:p>
        </p:txBody>
      </p:sp>
      <p:sp>
        <p:nvSpPr>
          <p:cNvPr id="20080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80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`ammuka al`abbasu yunadi almunhazimina</a:t>
            </a:r>
          </a:p>
          <a:p>
            <a:r>
              <a:rPr lang="es-ES" altLang="en-US" sz="2000" b="1" i="1">
                <a:solidFill>
                  <a:srgbClr val="000066"/>
                </a:solidFill>
                <a:latin typeface="Transliteration Verdana" pitchFamily="34" charset="0"/>
              </a:rPr>
              <a:t>ya ashaba surati albaqarati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909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يَا هْلَ بَيْعَةِ ٱلشَّجَرَةِ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حَتَّىٰ ٱسْتَجَابَ لَهُ قَوْمٌ قَدْ كَفَيْتَهُمُ ٱلْمَؤُونَةَ</a:t>
            </a:r>
            <a:r>
              <a:rPr lang="en-US" altLang="en-US" sz="5400">
                <a:latin typeface="Times New Roman" panose="02020603050405020304" pitchFamily="18" charset="0"/>
                <a:cs typeface="Simplified Arabic" panose="02020603050405020304" pitchFamily="18" charset="-78"/>
              </a:rPr>
              <a:t> </a:t>
            </a:r>
          </a:p>
        </p:txBody>
      </p:sp>
      <p:sp>
        <p:nvSpPr>
          <p:cNvPr id="200909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 owners of the Allegiance of the Tree!</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a:p>
            <a:r>
              <a:rPr lang="en-US" altLang="en-US" sz="3200" b="1">
                <a:latin typeface="Arial" panose="020B0604020202020204" pitchFamily="34" charset="0"/>
                <a:ea typeface="MS Mincho" panose="02020609040205080304" pitchFamily="49" charset="-128"/>
              </a:rPr>
              <a:t>He still shouted until a group responded to him, and it was you who replaced them in fighting,</a:t>
            </a:r>
          </a:p>
        </p:txBody>
      </p:sp>
      <p:sp>
        <p:nvSpPr>
          <p:cNvPr id="20090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90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ya ahla bay`ati alshshajarati</a:t>
            </a:r>
          </a:p>
          <a:p>
            <a:r>
              <a:rPr lang="en-US" altLang="en-US" sz="2000" b="1" i="1">
                <a:solidFill>
                  <a:srgbClr val="000066"/>
                </a:solidFill>
                <a:latin typeface="Transliteration Verdana" pitchFamily="34" charset="0"/>
              </a:rPr>
              <a:t>hatta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istajaba lahu qawmun qad kafaytahum alma'unata</a:t>
            </a:r>
          </a:p>
        </p:txBody>
      </p:sp>
    </p:spTree>
  </p:cSld>
  <p:clrMapOvr>
    <a:masterClrMapping/>
  </p:clrMapOvr>
  <p:transition advClick="0">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11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وَتَكَفَّلْتَ دُونَهُمُ ٱلْمَعُونَةَ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فَعَادُوٱ آيِسِينَ مِنَ ٱلْمَثُوبَةِ</a:t>
            </a:r>
            <a:r>
              <a:rPr lang="en-US" altLang="en-US" sz="5400">
                <a:latin typeface="Times New Roman" panose="02020603050405020304" pitchFamily="18" charset="0"/>
                <a:cs typeface="Simplified Arabic" panose="02020603050405020304" pitchFamily="18" charset="-78"/>
              </a:rPr>
              <a:t> </a:t>
            </a:r>
          </a:p>
        </p:txBody>
      </p:sp>
      <p:sp>
        <p:nvSpPr>
          <p:cNvPr id="201011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it was you who aided the Prophet instead of them.</a:t>
            </a:r>
          </a:p>
          <a:p>
            <a:r>
              <a:rPr lang="en-US" altLang="en-US" sz="3200" b="1">
                <a:latin typeface="Arial" panose="020B0604020202020204" pitchFamily="34" charset="0"/>
                <a:ea typeface="MS Mincho" panose="02020609040205080304" pitchFamily="49" charset="-128"/>
              </a:rPr>
              <a:t>They therefore returned free from reward,</a:t>
            </a:r>
          </a:p>
        </p:txBody>
      </p:sp>
      <p:sp>
        <p:nvSpPr>
          <p:cNvPr id="20101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01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takaffalta dunahum alma`unata</a:t>
            </a:r>
          </a:p>
          <a:p>
            <a:r>
              <a:rPr lang="it-IT" altLang="en-US" sz="2000" b="1" i="1">
                <a:solidFill>
                  <a:srgbClr val="000066"/>
                </a:solidFill>
                <a:latin typeface="Transliteration Verdana" pitchFamily="34" charset="0"/>
              </a:rPr>
              <a:t>fa`adu ayisina min almathubati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11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رَاجِينَ وَعْدَ ٱللَّهِ تَعَالَىٰ بِٱلتَّوْبَةِ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وَذٰلِكَ قَوْلُ ٱللَّهِ جَلَّ ذِكْرُهُ:</a:t>
            </a:r>
            <a:r>
              <a:rPr lang="en-US" altLang="en-US" sz="5400">
                <a:latin typeface="Times New Roman" panose="02020603050405020304" pitchFamily="18" charset="0"/>
                <a:cs typeface="Simplified Arabic" panose="02020603050405020304" pitchFamily="18" charset="-78"/>
              </a:rPr>
              <a:t> </a:t>
            </a:r>
          </a:p>
        </p:txBody>
      </p:sp>
      <p:sp>
        <p:nvSpPr>
          <p:cNvPr id="201113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hoping for repentance, as was promised by Almighty Allah.</a:t>
            </a:r>
          </a:p>
          <a:p>
            <a:r>
              <a:rPr lang="en-US" altLang="en-US" sz="3200" b="1">
                <a:latin typeface="Arial" panose="020B0604020202020204" pitchFamily="34" charset="0"/>
                <a:ea typeface="MS Mincho" panose="02020609040205080304" pitchFamily="49" charset="-128"/>
              </a:rPr>
              <a:t>He, majestic be His mention, says,</a:t>
            </a:r>
          </a:p>
        </p:txBody>
      </p:sp>
      <p:sp>
        <p:nvSpPr>
          <p:cNvPr id="20111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11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rajina wa`da allahi ta`ala bilttawbati</a:t>
            </a:r>
          </a:p>
          <a:p>
            <a:r>
              <a:rPr lang="en-US" altLang="en-US" sz="2000" b="1" i="1">
                <a:solidFill>
                  <a:srgbClr val="000066"/>
                </a:solidFill>
                <a:latin typeface="Transliteration Verdana" pitchFamily="34" charset="0"/>
              </a:rPr>
              <a:t>wa dhalika qawlu allahi jalla dhikruhu</a:t>
            </a:r>
          </a:p>
        </p:txBody>
      </p:sp>
    </p:spTree>
  </p:cSld>
  <p:clrMapOvr>
    <a:masterClrMapping/>
  </p:clrMapOvr>
  <p:transition advClick="0">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216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”ثُمَّ يَتُوبُ ٱللَّهُ مِنْ بَعْدِ ذٰلِكَ عَلَىٰ مَنْ يَشَاءُ.“</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وَنْتَ حَائِزٌ دَرَجَةَ ٱلصَّبْرِ</a:t>
            </a:r>
            <a:r>
              <a:rPr lang="en-US" altLang="en-US" sz="5400">
                <a:latin typeface="Times New Roman" panose="02020603050405020304" pitchFamily="18" charset="0"/>
                <a:cs typeface="Simplified Arabic" panose="02020603050405020304" pitchFamily="18" charset="-78"/>
              </a:rPr>
              <a:t> </a:t>
            </a:r>
          </a:p>
        </p:txBody>
      </p:sp>
      <p:sp>
        <p:nvSpPr>
          <p:cNvPr id="201216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Then will Allah, after this, turn mercifully to whom He pleases.</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a:p>
            <a:r>
              <a:rPr lang="en-US" altLang="en-US" sz="3200" b="1">
                <a:latin typeface="Arial" panose="020B0604020202020204" pitchFamily="34" charset="0"/>
                <a:ea typeface="MS Mincho" panose="02020609040205080304" pitchFamily="49" charset="-128"/>
              </a:rPr>
              <a:t>As for you, you were awarded the rank of steadfastness</a:t>
            </a:r>
          </a:p>
        </p:txBody>
      </p:sp>
      <p:sp>
        <p:nvSpPr>
          <p:cNvPr id="20121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21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thumma yatubu allahu min ba`di dhalika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man yasha'u</a:t>
            </a:r>
          </a:p>
          <a:p>
            <a:r>
              <a:rPr lang="it-IT" altLang="en-US" sz="2000" b="1" i="1">
                <a:solidFill>
                  <a:srgbClr val="000066"/>
                </a:solidFill>
                <a:latin typeface="Transliteration Verdana" pitchFamily="34" charset="0"/>
              </a:rPr>
              <a:t>wa anta ha'izun darajata alssabri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31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فَائِزٌ بِعَظِيمِ ٱلجْرِ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وَيَوْمَ خَيْبَرَ إِذْ ظْهَرَ ٱللَّهُ خَوَرَ ٱلْمُنَافِقِينَ</a:t>
            </a:r>
            <a:r>
              <a:rPr lang="en-US" altLang="en-US" sz="5400">
                <a:latin typeface="Times New Roman" panose="02020603050405020304" pitchFamily="18" charset="0"/>
                <a:cs typeface="Simplified Arabic" panose="02020603050405020304" pitchFamily="18" charset="-78"/>
              </a:rPr>
              <a:t> </a:t>
            </a:r>
          </a:p>
        </p:txBody>
      </p:sp>
      <p:sp>
        <p:nvSpPr>
          <p:cNvPr id="201318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prized the great reward.</a:t>
            </a:r>
          </a:p>
          <a:p>
            <a:r>
              <a:rPr lang="en-US" altLang="en-US" sz="3200" b="1">
                <a:latin typeface="Arial" panose="020B0604020202020204" pitchFamily="34" charset="0"/>
                <a:ea typeface="MS Mincho" panose="02020609040205080304" pitchFamily="49" charset="-128"/>
              </a:rPr>
              <a:t>On the Battle of Khaybar, when Allah exposed the cowardice of the hypocrites</a:t>
            </a:r>
          </a:p>
        </p:txBody>
      </p:sp>
      <p:sp>
        <p:nvSpPr>
          <p:cNvPr id="20131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31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fa'izun bi`azimi al-ajri</a:t>
            </a:r>
          </a:p>
          <a:p>
            <a:r>
              <a:rPr lang="en-US" altLang="en-US" sz="2000" b="1" i="1">
                <a:solidFill>
                  <a:srgbClr val="000066"/>
                </a:solidFill>
                <a:latin typeface="Transliteration Verdana" pitchFamily="34" charset="0"/>
              </a:rPr>
              <a:t>wa yawma khaybara idh azhara allahu khawara almunafiqina</a:t>
            </a:r>
          </a:p>
        </p:txBody>
      </p:sp>
    </p:spTree>
  </p:cSld>
  <p:clrMapOvr>
    <a:masterClrMapping/>
  </p:clrMapOvr>
  <p:transition advClick="0">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42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وَقَطَعَ دَابِرَ ٱلْكَافِرِينَ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وَٱلْحَمْدُ لِلَّهِ رَبِّ الْعَالَمِينَ:</a:t>
            </a:r>
            <a:r>
              <a:rPr lang="en-US" altLang="en-US" sz="5400">
                <a:latin typeface="Times New Roman" panose="02020603050405020304" pitchFamily="18" charset="0"/>
                <a:cs typeface="Simplified Arabic" panose="02020603050405020304" pitchFamily="18" charset="-78"/>
              </a:rPr>
              <a:t> </a:t>
            </a:r>
          </a:p>
        </p:txBody>
      </p:sp>
      <p:sp>
        <p:nvSpPr>
          <p:cNvPr id="201421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cut off the roots of the atheists,</a:t>
            </a:r>
          </a:p>
          <a:p>
            <a:r>
              <a:rPr lang="en-US" altLang="en-US" sz="3200" b="1">
                <a:latin typeface="Arial" panose="020B0604020202020204" pitchFamily="34" charset="0"/>
                <a:ea typeface="MS Mincho" panose="02020609040205080304" pitchFamily="49" charset="-128"/>
              </a:rPr>
              <a:t>so, all praise be to Allah, Lord of the worlds (for that):</a:t>
            </a:r>
          </a:p>
        </p:txBody>
      </p:sp>
      <p:sp>
        <p:nvSpPr>
          <p:cNvPr id="20142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42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qata`a dabira alkafirina</a:t>
            </a:r>
          </a:p>
          <a:p>
            <a:r>
              <a:rPr lang="it-IT" altLang="en-US" sz="2000" b="1" i="1">
                <a:solidFill>
                  <a:srgbClr val="000066"/>
                </a:solidFill>
                <a:latin typeface="Transliteration Verdana" pitchFamily="34" charset="0"/>
              </a:rPr>
              <a:t>walhamdu lillahi rabbi al`alamina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52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”وَلَقَدْ كَانُوٱ عَاهَدُوٱ ٱللَّهَ مِنْ قَبْلُ لاَ يُوَلُّونَ ٱلدْبَارَ</a:t>
            </a:r>
            <a:r>
              <a:rPr lang="en-US" altLang="en-US" sz="5400">
                <a:latin typeface="Times New Roman" panose="02020603050405020304" pitchFamily="18" charset="0"/>
                <a:cs typeface="Simplified Arabic" panose="02020603050405020304" pitchFamily="18" charset="-78"/>
              </a:rPr>
              <a:t> </a:t>
            </a:r>
          </a:p>
        </p:txBody>
      </p:sp>
      <p:sp>
        <p:nvSpPr>
          <p:cNvPr id="2015235"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And, certainly, they had made a covenant with Allah before, that they would not turn their backs. </a:t>
            </a:r>
          </a:p>
        </p:txBody>
      </p:sp>
      <p:sp>
        <p:nvSpPr>
          <p:cNvPr id="20152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523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laqad kanu `ahadu allaha min qablu 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yuwalluna al-adbara </a:t>
            </a:r>
          </a:p>
        </p:txBody>
      </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ChangeArrowheads="1"/>
          </p:cNvSpPr>
          <p:nvPr/>
        </p:nvSpPr>
        <p:spPr bwMode="auto">
          <a:xfrm>
            <a:off x="468313" y="949325"/>
            <a:ext cx="8280400" cy="5216525"/>
          </a:xfrm>
          <a:prstGeom prst="rect">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800" b="1">
                <a:solidFill>
                  <a:srgbClr val="FFFF00"/>
                </a:solidFill>
                <a:cs typeface="Traditional Arabic" panose="02020603050405020304" pitchFamily="18" charset="-78"/>
              </a:rPr>
              <a:t>Though authoritative chains, it is narrated that Imam `Ali ibn Muhammad al-Hadi (a.s) said the following form of ziyarah at the holy tomb of Imam `Ali Amir al-Mu'minin (a.s) on the Ghadir day when he was summoned by the `Abbasid ruler, al-Mu`tasim, to be present before him in Iraq:</a:t>
            </a:r>
          </a:p>
          <a:p>
            <a:r>
              <a:rPr lang="en-US" altLang="en-US" sz="2800" b="1">
                <a:solidFill>
                  <a:srgbClr val="FFFF00"/>
                </a:solidFill>
                <a:cs typeface="Traditional Arabic" panose="02020603050405020304" pitchFamily="18" charset="-78"/>
              </a:rPr>
              <a:t>With the intention of visiting the holy tomb of Imam `Ali (a.s), you may stop at the gate of the dome of the holy shrine and seek permission of entrance. However, Shaykh al-Mufid (a.r) says that you may wash yourself, put on the cleanest of your clothes, and say the following form of seeking permission:</a:t>
            </a:r>
          </a:p>
        </p:txBody>
      </p:sp>
      <p:sp>
        <p:nvSpPr>
          <p:cNvPr id="179207" name="Text Box 7"/>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091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اَلسَّلاَمُ عَلَيْكَ يَا دِينَ ٱللَّهِ ٱلْقَوِيمَ</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وَصِرَاطَهُ ٱلْمُسْتَقِيمَ </a:t>
            </a:r>
            <a:endParaRPr lang="en-US" altLang="en-US" sz="5400">
              <a:latin typeface="Times New Roman" panose="02020603050405020304" pitchFamily="18" charset="0"/>
              <a:cs typeface="Simplified Arabic" panose="02020603050405020304" pitchFamily="18" charset="-78"/>
            </a:endParaRPr>
          </a:p>
        </p:txBody>
      </p:sp>
      <p:sp>
        <p:nvSpPr>
          <p:cNvPr id="183091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Peace be upon you, O true religion of Allah </a:t>
            </a:r>
          </a:p>
          <a:p>
            <a:r>
              <a:rPr lang="en-US" altLang="en-US" sz="3200" b="1">
                <a:latin typeface="Arial" panose="020B0604020202020204" pitchFamily="34" charset="0"/>
                <a:ea typeface="MS Mincho" panose="02020609040205080304" pitchFamily="49" charset="-128"/>
              </a:rPr>
              <a:t>and the straight path of Him. </a:t>
            </a:r>
          </a:p>
        </p:txBody>
      </p:sp>
      <p:sp>
        <p:nvSpPr>
          <p:cNvPr id="18309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09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alssalamu `alayka ya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dina allahi alqawima </a:t>
            </a:r>
          </a:p>
          <a:p>
            <a:r>
              <a:rPr lang="sv-SE" altLang="en-US" sz="2000" b="1" i="1">
                <a:solidFill>
                  <a:srgbClr val="000066"/>
                </a:solidFill>
                <a:latin typeface="Transliteration Verdana" pitchFamily="34" charset="0"/>
              </a:rPr>
              <a:t>wa sira§ahu almustaqima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625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وَكَانَ عَهْدُ ٱللَّهِ مَسْؤُولاً.“ </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مَوْلاَيَ نْتَ ٱلْحُجَّةُ ٱلْبَالِغَةُ</a:t>
            </a:r>
            <a:r>
              <a:rPr lang="en-US" altLang="en-US" sz="5400">
                <a:latin typeface="Times New Roman" panose="02020603050405020304" pitchFamily="18" charset="0"/>
                <a:cs typeface="Simplified Arabic" panose="02020603050405020304" pitchFamily="18" charset="-78"/>
              </a:rPr>
              <a:t> </a:t>
            </a:r>
          </a:p>
        </p:txBody>
      </p:sp>
      <p:sp>
        <p:nvSpPr>
          <p:cNvPr id="201625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Allah's covenant shall be inquired of.</a:t>
            </a:r>
          </a:p>
          <a:p>
            <a:r>
              <a:rPr lang="en-US" altLang="en-US" sz="3200" b="1">
                <a:latin typeface="Arial" panose="020B0604020202020204" pitchFamily="34" charset="0"/>
                <a:ea typeface="MS Mincho" panose="02020609040205080304" pitchFamily="49" charset="-128"/>
              </a:rPr>
              <a:t>O master, you are the conclusive argument (of Allah),</a:t>
            </a:r>
          </a:p>
        </p:txBody>
      </p:sp>
      <p:sp>
        <p:nvSpPr>
          <p:cNvPr id="20162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62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kana `ahdu allahi mas'ulan</a:t>
            </a:r>
          </a:p>
          <a:p>
            <a:r>
              <a:rPr lang="sv-SE" altLang="en-US" sz="2000" b="1" i="1">
                <a:solidFill>
                  <a:srgbClr val="000066"/>
                </a:solidFill>
                <a:latin typeface="Transliteration Verdana" pitchFamily="34" charset="0"/>
              </a:rPr>
              <a:t>mawlaya anta alhujjatu albalighatu</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8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وَٱلْمَحَجَّةُ ٱلْوَاضِحَةُ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وَٱلنِّعْمَةُ ٱلسَّابِغَةُ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وَٱلْبُرْهَانُ ٱلْمُنِيرُ</a:t>
            </a:r>
            <a:r>
              <a:rPr lang="en-US" altLang="en-US" sz="5400">
                <a:latin typeface="Times New Roman" panose="02020603050405020304" pitchFamily="18" charset="0"/>
                <a:cs typeface="Simplified Arabic" panose="02020603050405020304" pitchFamily="18" charset="-78"/>
              </a:rPr>
              <a:t> </a:t>
            </a:r>
          </a:p>
        </p:txBody>
      </p:sp>
      <p:sp>
        <p:nvSpPr>
          <p:cNvPr id="2017283" name="Rectangle 3"/>
          <p:cNvSpPr>
            <a:spLocks noGrp="1" noChangeArrowheads="1"/>
          </p:cNvSpPr>
          <p:nvPr>
            <p:ph type="subTitle" idx="1"/>
          </p:nvPr>
        </p:nvSpPr>
        <p:spPr>
          <a:xfrm>
            <a:off x="323850" y="3381375"/>
            <a:ext cx="8424863" cy="17478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 clear course,</a:t>
            </a:r>
          </a:p>
          <a:p>
            <a:r>
              <a:rPr lang="en-US" altLang="en-US" sz="3200" b="1">
                <a:latin typeface="Arial" panose="020B0604020202020204" pitchFamily="34" charset="0"/>
                <a:ea typeface="MS Mincho" panose="02020609040205080304" pitchFamily="49" charset="-128"/>
              </a:rPr>
              <a:t>the poured grace,</a:t>
            </a:r>
          </a:p>
          <a:p>
            <a:r>
              <a:rPr lang="en-US" altLang="en-US" sz="3200" b="1">
                <a:latin typeface="Arial" panose="020B0604020202020204" pitchFamily="34" charset="0"/>
                <a:ea typeface="MS Mincho" panose="02020609040205080304" pitchFamily="49" charset="-128"/>
              </a:rPr>
              <a:t>and the radiant evidence.</a:t>
            </a:r>
          </a:p>
        </p:txBody>
      </p:sp>
      <p:sp>
        <p:nvSpPr>
          <p:cNvPr id="20172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72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walmahajjatu alwadihatu, walnni`matu alssabighatu, </a:t>
            </a:r>
            <a:r>
              <a:rPr lang="fr-FR" altLang="en-US" sz="2000" b="1" i="1">
                <a:solidFill>
                  <a:srgbClr val="000066"/>
                </a:solidFill>
                <a:latin typeface="Transliteration Verdana" pitchFamily="34" charset="0"/>
              </a:rPr>
              <a:t>walburhanu almuniru</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3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فَهَنِيئاً لَكَ بِمَا آتَاكَ ٱللَّهُ مِنْ فَضْلٍ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وَتَبّاً لِشَانِئِكَ ذِي ٱلْجَهْلِ</a:t>
            </a:r>
            <a:r>
              <a:rPr lang="en-US" altLang="en-US" sz="5400">
                <a:latin typeface="Times New Roman" panose="02020603050405020304" pitchFamily="18" charset="0"/>
                <a:cs typeface="Simplified Arabic" panose="02020603050405020304" pitchFamily="18" charset="-78"/>
              </a:rPr>
              <a:t> </a:t>
            </a:r>
          </a:p>
        </p:txBody>
      </p:sp>
      <p:sp>
        <p:nvSpPr>
          <p:cNvPr id="201830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So, congratulations, for the favors that Allah has given you.</a:t>
            </a:r>
          </a:p>
          <a:p>
            <a:r>
              <a:rPr lang="en-US" altLang="en-US" sz="3200" b="1">
                <a:latin typeface="Arial" panose="020B0604020202020204" pitchFamily="34" charset="0"/>
                <a:ea typeface="MS Mincho" panose="02020609040205080304" pitchFamily="49" charset="-128"/>
              </a:rPr>
              <a:t>perdition overtake your enemies, the ignorant!</a:t>
            </a:r>
          </a:p>
        </p:txBody>
      </p:sp>
      <p:sp>
        <p:nvSpPr>
          <p:cNvPr id="20183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83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fahani'an laka bima ataka allahu min fadlin</a:t>
            </a:r>
          </a:p>
          <a:p>
            <a:r>
              <a:rPr lang="en-US" altLang="en-US" sz="2000" b="1" i="1">
                <a:solidFill>
                  <a:srgbClr val="000066"/>
                </a:solidFill>
                <a:latin typeface="Transliteration Verdana" pitchFamily="34" charset="0"/>
              </a:rPr>
              <a:t>wa tabban lishani'ika dhi aljahli</a:t>
            </a:r>
          </a:p>
        </p:txBody>
      </p:sp>
    </p:spTree>
  </p:cSld>
  <p:clrMapOvr>
    <a:masterClrMapping/>
  </p:clrMapOvr>
  <p:transition advClick="0">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93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شَهِدْتَ مَعَ ٱلنَّبِيِّ صَلَّىٰ ٱللَّهُ عَلَيْهِ وَآلِهِ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جَمِيعَ حُرُوبِهِ وَمَغَازِيهِ</a:t>
            </a:r>
            <a:r>
              <a:rPr lang="en-US" altLang="en-US" sz="5400">
                <a:latin typeface="Times New Roman" panose="02020603050405020304" pitchFamily="18" charset="0"/>
                <a:cs typeface="Simplified Arabic" panose="02020603050405020304" pitchFamily="18" charset="-78"/>
              </a:rPr>
              <a:t> </a:t>
            </a:r>
          </a:p>
        </p:txBody>
      </p:sp>
      <p:sp>
        <p:nvSpPr>
          <p:cNvPr id="201933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presented yourself with the Prophet</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peace be upon him and his Household</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a:p>
            <a:r>
              <a:rPr lang="en-US" altLang="en-US" sz="3200" b="1">
                <a:latin typeface="Arial" panose="020B0604020202020204" pitchFamily="34" charset="0"/>
                <a:ea typeface="MS Mincho" panose="02020609040205080304" pitchFamily="49" charset="-128"/>
              </a:rPr>
              <a:t>during all battles and expeditions that he led;</a:t>
            </a:r>
          </a:p>
        </p:txBody>
      </p:sp>
      <p:sp>
        <p:nvSpPr>
          <p:cNvPr id="20193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93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shahidta ma`a alnnabiyyi salla allahu `alayhi wa alihi</a:t>
            </a:r>
          </a:p>
          <a:p>
            <a:r>
              <a:rPr lang="it-IT" altLang="en-US" sz="2000" b="1" i="1">
                <a:solidFill>
                  <a:srgbClr val="000066"/>
                </a:solidFill>
                <a:latin typeface="Transliteration Verdana" pitchFamily="34" charset="0"/>
              </a:rPr>
              <a:t>jami`a hurubihi wa maghazihi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03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تَحْمِلُ ٱلرَّايَةَ مَامَهُ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وَتَضْرِبُ بِٱلسَّيْفِ قُدَّامَهُ</a:t>
            </a:r>
            <a:r>
              <a:rPr lang="en-US" altLang="en-US" sz="5400">
                <a:latin typeface="Times New Roman" panose="02020603050405020304" pitchFamily="18" charset="0"/>
                <a:cs typeface="Simplified Arabic" panose="02020603050405020304" pitchFamily="18" charset="-78"/>
              </a:rPr>
              <a:t> </a:t>
            </a:r>
          </a:p>
        </p:txBody>
      </p:sp>
      <p:sp>
        <p:nvSpPr>
          <p:cNvPr id="202035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always carried the pennon with him</a:t>
            </a:r>
          </a:p>
          <a:p>
            <a:r>
              <a:rPr lang="en-US" altLang="en-US" sz="3200" b="1">
                <a:latin typeface="Arial" panose="020B0604020202020204" pitchFamily="34" charset="0"/>
                <a:ea typeface="MS Mincho" panose="02020609040205080304" pitchFamily="49" charset="-128"/>
              </a:rPr>
              <a:t>and stroke (the enemies) with your sword before him.</a:t>
            </a:r>
          </a:p>
        </p:txBody>
      </p:sp>
      <p:sp>
        <p:nvSpPr>
          <p:cNvPr id="20203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03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tahmilu alrrayata amamahu</a:t>
            </a:r>
          </a:p>
          <a:p>
            <a:r>
              <a:rPr lang="sv-SE" altLang="en-US" sz="2000" b="1" i="1">
                <a:solidFill>
                  <a:srgbClr val="000066"/>
                </a:solidFill>
                <a:latin typeface="Transliteration Verdana" pitchFamily="34" charset="0"/>
              </a:rPr>
              <a:t>wa tadribu bilssayfi quddamahu</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ثُمَّ لِحَزْمِكَ ٱلْمَشْهُورِ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وَبَصِيرَتِكَ فِي ٱلامُورِ</a:t>
            </a:r>
            <a:r>
              <a:rPr lang="en-US" altLang="en-US" sz="5400">
                <a:latin typeface="Times New Roman" panose="02020603050405020304" pitchFamily="18" charset="0"/>
                <a:cs typeface="Simplified Arabic" panose="02020603050405020304" pitchFamily="18" charset="-78"/>
              </a:rPr>
              <a:t> </a:t>
            </a:r>
          </a:p>
        </p:txBody>
      </p:sp>
      <p:sp>
        <p:nvSpPr>
          <p:cNvPr id="202137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Then, due to your prominent determination</a:t>
            </a:r>
          </a:p>
          <a:p>
            <a:r>
              <a:rPr lang="en-US" altLang="en-US" sz="3200" b="1">
                <a:latin typeface="Arial" panose="020B0604020202020204" pitchFamily="34" charset="0"/>
                <a:ea typeface="MS Mincho" panose="02020609040205080304" pitchFamily="49" charset="-128"/>
              </a:rPr>
              <a:t>and your sagacity in all affairs,</a:t>
            </a:r>
          </a:p>
        </p:txBody>
      </p:sp>
      <p:sp>
        <p:nvSpPr>
          <p:cNvPr id="20213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13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thumma lihazmika almashhuri</a:t>
            </a:r>
          </a:p>
          <a:p>
            <a:r>
              <a:rPr lang="it-IT" altLang="en-US" sz="2000" b="1" i="1">
                <a:solidFill>
                  <a:srgbClr val="000066"/>
                </a:solidFill>
                <a:latin typeface="Transliteration Verdana" pitchFamily="34" charset="0"/>
              </a:rPr>
              <a:t>wa basiratika fi al-umuri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مَّرَكَ فِي ٱلْمَوَاطِنِ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وَلَمْ يَكُنْ عَلَيْكَ مِيرٌ</a:t>
            </a:r>
            <a:r>
              <a:rPr lang="en-US" altLang="en-US" sz="5400">
                <a:latin typeface="Times New Roman" panose="02020603050405020304" pitchFamily="18" charset="0"/>
                <a:cs typeface="Simplified Arabic" panose="02020603050405020304" pitchFamily="18" charset="-78"/>
              </a:rPr>
              <a:t> </a:t>
            </a:r>
          </a:p>
        </p:txBody>
      </p:sp>
      <p:sp>
        <p:nvSpPr>
          <p:cNvPr id="202240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he (i.e. the Prophet) appointed you as the commander on all occasions,</a:t>
            </a:r>
          </a:p>
          <a:p>
            <a:r>
              <a:rPr lang="en-US" altLang="en-US" sz="3200" b="1">
                <a:latin typeface="Arial" panose="020B0604020202020204" pitchFamily="34" charset="0"/>
                <a:ea typeface="MS Mincho" panose="02020609040205080304" pitchFamily="49" charset="-128"/>
              </a:rPr>
              <a:t>and you were never under the commandment of another.</a:t>
            </a:r>
          </a:p>
        </p:txBody>
      </p:sp>
      <p:sp>
        <p:nvSpPr>
          <p:cNvPr id="20224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24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ammaraka fi almawatini</a:t>
            </a:r>
          </a:p>
          <a:p>
            <a:r>
              <a:rPr lang="en-US" altLang="en-US" sz="2000" b="1" i="1">
                <a:solidFill>
                  <a:srgbClr val="000066"/>
                </a:solidFill>
                <a:latin typeface="Transliteration Verdana" pitchFamily="34" charset="0"/>
              </a:rPr>
              <a:t>wa lam yakun `alayka amirun</a:t>
            </a:r>
          </a:p>
        </p:txBody>
      </p:sp>
    </p:spTree>
  </p:cSld>
  <p:clrMapOvr>
    <a:masterClrMapping/>
  </p:clrMapOvr>
  <p:transition advClick="0">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42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وَكَمْ مِنْ مْرٍ صَدَّكَ عَنْ إِمْضَاءِ عَزْمِكَ فِيهِ ٱلتُّقَىٰ</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وَٱتَّبَعَ غَيْرُكَ فِي مِثْلِهِ ٱلْهَوَىٰ</a:t>
            </a:r>
            <a:r>
              <a:rPr lang="en-US" altLang="en-US" sz="5400">
                <a:latin typeface="Times New Roman" panose="02020603050405020304" pitchFamily="18" charset="0"/>
                <a:cs typeface="Simplified Arabic" panose="02020603050405020304" pitchFamily="18" charset="-78"/>
              </a:rPr>
              <a:t> </a:t>
            </a:r>
          </a:p>
        </p:txBody>
      </p:sp>
      <p:sp>
        <p:nvSpPr>
          <p:cNvPr id="2023427"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On many occasions, your piety prevented you from doing what you had decided about a matter,</a:t>
            </a:r>
          </a:p>
          <a:p>
            <a:r>
              <a:rPr lang="en-US" altLang="en-US" sz="3200" b="1">
                <a:latin typeface="Arial" panose="020B0604020202020204" pitchFamily="34" charset="0"/>
                <a:ea typeface="MS Mincho" panose="02020609040205080304" pitchFamily="49" charset="-128"/>
              </a:rPr>
              <a:t>while your rival followed his (personal) lust and committed that matter.</a:t>
            </a:r>
          </a:p>
        </p:txBody>
      </p:sp>
      <p:sp>
        <p:nvSpPr>
          <p:cNvPr id="20234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34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kam min amrin saddaka `an imda'i `azmika fihi alttuqa</a:t>
            </a:r>
          </a:p>
          <a:p>
            <a:r>
              <a:rPr lang="sv-SE" altLang="en-US" sz="2000" b="1" i="1">
                <a:solidFill>
                  <a:srgbClr val="000066"/>
                </a:solidFill>
                <a:latin typeface="Transliteration Verdana" pitchFamily="34" charset="0"/>
              </a:rPr>
              <a:t>wattaba`a ghayruka fi mithlihi alhawa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445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فَظَنَّ ٱلْجَاهِلُونَ نَّكَ عَجَزْتَ عَمَّا إِلَيْهِ ٱنْتَهَىٰ</a:t>
            </a:r>
            <a:r>
              <a:rPr lang="en-US" altLang="en-US" sz="5400">
                <a:latin typeface="Times New Roman" panose="02020603050405020304" pitchFamily="18" charset="0"/>
                <a:cs typeface="Simplified Arabic" panose="02020603050405020304" pitchFamily="18" charset="-78"/>
              </a:rPr>
              <a:t> </a:t>
            </a:r>
          </a:p>
        </p:txBody>
      </p:sp>
      <p:sp>
        <p:nvSpPr>
          <p:cNvPr id="2024451"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Thus, the ignorant ones thought that you were incapable of doing that which had been done by your rival!</a:t>
            </a:r>
          </a:p>
        </p:txBody>
      </p:sp>
      <p:sp>
        <p:nvSpPr>
          <p:cNvPr id="20244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4453"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fazanna aljahiluna annaka `ajazta `amma ilayhi antaha</a:t>
            </a:r>
          </a:p>
        </p:txBody>
      </p:sp>
    </p:spTree>
  </p:cSld>
  <p:clrMapOvr>
    <a:masterClrMapping/>
  </p:clrMapOvr>
  <p:transition advClick="0">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994"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ضَلَّ وَٱللَّهِ الظَّانُّ لِذٰلِكَ وَمَا ٱهْتَدَىٰ</a:t>
            </a:r>
            <a:r>
              <a:rPr lang="en-US" altLang="en-US" sz="5400">
                <a:latin typeface="Times New Roman" panose="02020603050405020304" pitchFamily="18" charset="0"/>
                <a:cs typeface="Simplified Arabic" panose="02020603050405020304" pitchFamily="18" charset="-78"/>
              </a:rPr>
              <a:t> </a:t>
            </a:r>
          </a:p>
        </p:txBody>
      </p:sp>
      <p:sp>
        <p:nvSpPr>
          <p:cNvPr id="2260995"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I swear by Allah that any one who thought so had missed the right thing and had never found the true guidance.</a:t>
            </a:r>
          </a:p>
        </p:txBody>
      </p:sp>
      <p:sp>
        <p:nvSpPr>
          <p:cNvPr id="22609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6099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dalla wallahi alzzannu lidhalika wa 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ihtada</a:t>
            </a:r>
          </a:p>
        </p:txBody>
      </p:sp>
    </p:spTree>
  </p:cSld>
  <p:clrMapOvr>
    <a:masterClrMapping/>
  </p:clrMapOvr>
  <p:transition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19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اَلسَّلاَمُ عَلَيْكَ يُّهَا ٱلنَّبَا</a:t>
            </a:r>
            <a:r>
              <a:rPr lang="en-US" altLang="en-US" sz="5400">
                <a:latin typeface="Times New Roman" panose="02020603050405020304" pitchFamily="18" charset="0"/>
                <a:cs typeface="Simplified Arabic" panose="02020603050405020304" pitchFamily="18" charset="-78"/>
              </a:rPr>
              <a:t> </a:t>
            </a:r>
            <a:r>
              <a:rPr lang="ar-SA" altLang="en-US" sz="5400">
                <a:latin typeface="Times New Roman" panose="02020603050405020304" pitchFamily="18" charset="0"/>
                <a:cs typeface="Simplified Arabic" panose="02020603050405020304" pitchFamily="18" charset="-78"/>
              </a:rPr>
              <a:t>ٱلْعَظِيمُ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ٱلَّذِي هُمْ فِيهِ مُخْتَلِفُونَ </a:t>
            </a:r>
            <a:endParaRPr lang="en-US" altLang="en-US" sz="5400">
              <a:latin typeface="Times New Roman" panose="02020603050405020304" pitchFamily="18" charset="0"/>
              <a:cs typeface="Simplified Arabic" panose="02020603050405020304" pitchFamily="18" charset="-78"/>
            </a:endParaRPr>
          </a:p>
        </p:txBody>
      </p:sp>
      <p:sp>
        <p:nvSpPr>
          <p:cNvPr id="1831939"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Peace be upon you, O the Great News</a:t>
            </a:r>
          </a:p>
          <a:p>
            <a:r>
              <a:rPr lang="en-US" altLang="en-US" sz="3200" b="1">
                <a:latin typeface="Arial" panose="020B0604020202020204" pitchFamily="34" charset="0"/>
                <a:ea typeface="MS Mincho" panose="02020609040205080304" pitchFamily="49" charset="-128"/>
              </a:rPr>
              <a:t>about whom they differ</a:t>
            </a:r>
          </a:p>
        </p:txBody>
      </p:sp>
      <p:sp>
        <p:nvSpPr>
          <p:cNvPr id="18319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19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alssalamu `alayka ayyuha alnnaba'u al`azimu</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alladhi hum fihi mukhtalifuna </a:t>
            </a:r>
          </a:p>
        </p:txBody>
      </p:sp>
    </p:spTree>
  </p:cSld>
  <p:clrMapOvr>
    <a:masterClrMapping/>
  </p:clrMapOvr>
  <p:transition advClick="0">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547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وَلَقَدْ وْضَحْتَ مَا شْكَلَ مِنْ ذٰلِكَ لِمَنْ تَوَهَّمَ وَٱمْتَرَىٰ</a:t>
            </a:r>
            <a:r>
              <a:rPr lang="en-US" altLang="en-US" sz="5400">
                <a:latin typeface="Times New Roman" panose="02020603050405020304" pitchFamily="18" charset="0"/>
                <a:cs typeface="Simplified Arabic" panose="02020603050405020304" pitchFamily="18" charset="-78"/>
              </a:rPr>
              <a:t> </a:t>
            </a:r>
          </a:p>
        </p:txBody>
      </p:sp>
      <p:sp>
        <p:nvSpPr>
          <p:cNvPr id="2025475"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However, you clarified the misunderstanding in which those who fancied and doubted fell</a:t>
            </a:r>
          </a:p>
        </p:txBody>
      </p:sp>
      <p:sp>
        <p:nvSpPr>
          <p:cNvPr id="20254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54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laqad awdahta 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ashkala min dhalika liman tawahhama wamtara</a:t>
            </a:r>
          </a:p>
        </p:txBody>
      </p:sp>
    </p:spTree>
  </p:cSld>
  <p:clrMapOvr>
    <a:masterClrMapping/>
  </p:clrMapOvr>
  <p:transition advClick="0">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بِقَوْلِكَ صَلَّىٰ ٱللَّهُ عَلَيْكَ:</a:t>
            </a:r>
            <a:r>
              <a:rPr lang="en-US" altLang="en-US" sz="5400">
                <a:latin typeface="Times New Roman" panose="02020603050405020304" pitchFamily="18" charset="0"/>
                <a:cs typeface="Simplified Arabic" panose="02020603050405020304" pitchFamily="18" charset="-78"/>
              </a:rPr>
              <a:t> </a:t>
            </a:r>
          </a:p>
        </p:txBody>
      </p:sp>
      <p:sp>
        <p:nvSpPr>
          <p:cNvPr id="2264067" name="Rectangle 3"/>
          <p:cNvSpPr>
            <a:spLocks noGrp="1" noChangeArrowheads="1"/>
          </p:cNvSpPr>
          <p:nvPr>
            <p:ph type="subTitle" idx="1"/>
          </p:nvPr>
        </p:nvSpPr>
        <p:spPr>
          <a:xfrm>
            <a:off x="323850" y="3381375"/>
            <a:ext cx="8424863"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by your saying</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may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peace be upon you:</a:t>
            </a:r>
          </a:p>
        </p:txBody>
      </p:sp>
      <p:sp>
        <p:nvSpPr>
          <p:cNvPr id="22640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640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000" b="1" i="1">
              <a:solidFill>
                <a:srgbClr val="000066"/>
              </a:solidFill>
              <a:latin typeface="Transliteration Verdana" pitchFamily="34" charset="0"/>
            </a:endParaRPr>
          </a:p>
          <a:p>
            <a:r>
              <a:rPr lang="sv-SE" altLang="en-US" sz="2000" b="1" i="1">
                <a:solidFill>
                  <a:srgbClr val="000066"/>
                </a:solidFill>
                <a:latin typeface="Transliteration Verdana" pitchFamily="34" charset="0"/>
              </a:rPr>
              <a:t>biqawlika salla allahu `alayka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4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”قَدْ يَرَىٰ ٱلْحُوَّلُ ٱلْقُلَّبُ وَجْهَ ٱلْحِيلَةِ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وَدُونَهَا حَاجِزٌ مِنْ تَقْوَىٰ ٱللَّهِ</a:t>
            </a:r>
            <a:r>
              <a:rPr lang="en-US" altLang="en-US" sz="5400">
                <a:latin typeface="Times New Roman" panose="02020603050405020304" pitchFamily="18" charset="0"/>
                <a:cs typeface="Simplified Arabic" panose="02020603050405020304" pitchFamily="18" charset="-78"/>
              </a:rPr>
              <a:t> </a:t>
            </a:r>
          </a:p>
        </p:txBody>
      </p:sp>
      <p:sp>
        <p:nvSpPr>
          <p:cNvPr id="202649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One who has been through thick and thin of life finds the excuses </a:t>
            </a:r>
          </a:p>
          <a:p>
            <a:r>
              <a:rPr lang="en-US" altLang="en-US" sz="3200" b="1">
                <a:latin typeface="Arial" panose="020B0604020202020204" pitchFamily="34" charset="0"/>
                <a:ea typeface="MS Mincho" panose="02020609040205080304" pitchFamily="49" charset="-128"/>
              </a:rPr>
              <a:t>to be preventing him from orders and prohibitions of Allah, </a:t>
            </a:r>
          </a:p>
        </p:txBody>
      </p:sp>
      <p:sp>
        <p:nvSpPr>
          <p:cNvPr id="20265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65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qad yara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alhuwwalu alqullabu wajha alhilati</a:t>
            </a:r>
          </a:p>
          <a:p>
            <a:r>
              <a:rPr lang="en-US" altLang="en-US" sz="2000" b="1" i="1">
                <a:solidFill>
                  <a:srgbClr val="000066"/>
                </a:solidFill>
                <a:latin typeface="Transliteration Verdana" pitchFamily="34" charset="0"/>
              </a:rPr>
              <a:t>wa dunaha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hajizun min taqwa allahi</a:t>
            </a:r>
          </a:p>
        </p:txBody>
      </p:sp>
    </p:spTree>
  </p:cSld>
  <p:clrMapOvr>
    <a:masterClrMapping/>
  </p:clrMapOvr>
  <p:transition advClick="0">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2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فَيَدَعُهَا رَايَ ٱلْعَيْنِ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وَيَنْتَهِزُ فُرْصَتَهَا مَنْ لاَ حَرِيجَةَ لَهُ فِي ٱلدِّينِ.“</a:t>
            </a:r>
            <a:r>
              <a:rPr lang="en-US" altLang="en-US" sz="5400">
                <a:latin typeface="Times New Roman" panose="02020603050405020304" pitchFamily="18" charset="0"/>
                <a:cs typeface="Simplified Arabic" panose="02020603050405020304" pitchFamily="18" charset="-78"/>
              </a:rPr>
              <a:t> </a:t>
            </a:r>
          </a:p>
        </p:txBody>
      </p:sp>
      <p:sp>
        <p:nvSpPr>
          <p:cNvPr id="2027523" name="Rectangle 3"/>
          <p:cNvSpPr>
            <a:spLocks noGrp="1" noChangeArrowheads="1"/>
          </p:cNvSpPr>
          <p:nvPr>
            <p:ph type="subTitle" idx="1"/>
          </p:nvPr>
        </p:nvSpPr>
        <p:spPr>
          <a:xfrm>
            <a:off x="323850" y="3381375"/>
            <a:ext cx="8424863" cy="274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800" b="1">
                <a:latin typeface="Arial" panose="020B0604020202020204" pitchFamily="34" charset="0"/>
                <a:ea typeface="MS Mincho" panose="02020609040205080304" pitchFamily="49" charset="-128"/>
              </a:rPr>
              <a:t>but he disregards them despite capability (to succumb to them and instead follows the commands of Allah), </a:t>
            </a:r>
          </a:p>
          <a:p>
            <a:r>
              <a:rPr lang="en-US" altLang="en-US" sz="2800" b="1">
                <a:latin typeface="Arial" panose="020B0604020202020204" pitchFamily="34" charset="0"/>
                <a:ea typeface="MS Mincho" panose="02020609040205080304" pitchFamily="49" charset="-128"/>
              </a:rPr>
              <a:t>while one who has no restraints of religion seizes the opportunity (and accepts the excuses for not following the commands of Allah).</a:t>
            </a:r>
            <a:r>
              <a:rPr lang="en-US" altLang="en-US" sz="2800" b="1">
                <a:latin typeface="Al-Arial"/>
                <a:ea typeface="MS Mincho" panose="02020609040205080304" pitchFamily="49" charset="-128"/>
              </a:rPr>
              <a:t>”</a:t>
            </a:r>
            <a:endParaRPr lang="en-US" altLang="en-US" sz="2800" b="1">
              <a:latin typeface="Arial" panose="020B0604020202020204" pitchFamily="34" charset="0"/>
              <a:ea typeface="MS Mincho" panose="02020609040205080304" pitchFamily="49" charset="-128"/>
            </a:endParaRPr>
          </a:p>
        </p:txBody>
      </p:sp>
      <p:sp>
        <p:nvSpPr>
          <p:cNvPr id="20275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75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2000" b="1" i="1">
                <a:solidFill>
                  <a:srgbClr val="000066"/>
                </a:solidFill>
                <a:latin typeface="Transliteration Verdana" pitchFamily="34" charset="0"/>
              </a:rPr>
              <a:t>fayada`uha ra'ya al`ayni</a:t>
            </a:r>
          </a:p>
          <a:p>
            <a:r>
              <a:rPr lang="sv-SE" altLang="en-US" sz="2000" b="1" i="1">
                <a:solidFill>
                  <a:srgbClr val="000066"/>
                </a:solidFill>
                <a:latin typeface="Transliteration Verdana" pitchFamily="34" charset="0"/>
              </a:rPr>
              <a:t>wa yantahizu fursataha man la harijata lahu fi alddini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854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صَدَقْتَ وَٱللَّهِ وَخَسِرَ ٱلْمُبْطِلُونَ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وَإِذْ مَاكَرَكَ ٱلنَّاكِثَانِ</a:t>
            </a:r>
            <a:r>
              <a:rPr lang="en-US" altLang="en-US" sz="5400">
                <a:latin typeface="Times New Roman" panose="02020603050405020304" pitchFamily="18" charset="0"/>
                <a:cs typeface="Simplified Arabic" panose="02020603050405020304" pitchFamily="18" charset="-78"/>
              </a:rPr>
              <a:t> </a:t>
            </a:r>
          </a:p>
        </p:txBody>
      </p:sp>
      <p:sp>
        <p:nvSpPr>
          <p:cNvPr id="2028547"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have said the very truth; I swear it by Allah, and the followers of vanity are indeed losers.</a:t>
            </a:r>
          </a:p>
          <a:p>
            <a:r>
              <a:rPr lang="en-US" altLang="en-US" sz="3200" b="1">
                <a:latin typeface="Arial" panose="020B0604020202020204" pitchFamily="34" charset="0"/>
                <a:ea typeface="MS Mincho" panose="02020609040205080304" pitchFamily="49" charset="-128"/>
              </a:rPr>
              <a:t>And when the two preachers (of their allegiance) tried to deceive you;</a:t>
            </a:r>
          </a:p>
        </p:txBody>
      </p:sp>
      <p:sp>
        <p:nvSpPr>
          <p:cNvPr id="20285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85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sadaqta wallahi wa khasira almubtiluna</a:t>
            </a:r>
          </a:p>
          <a:p>
            <a:r>
              <a:rPr lang="sv-SE" altLang="en-US" sz="2000" b="1" i="1">
                <a:solidFill>
                  <a:srgbClr val="000066"/>
                </a:solidFill>
                <a:latin typeface="Transliteration Verdana" pitchFamily="34" charset="0"/>
              </a:rPr>
              <a:t>wa idh makaraka alnnakithani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95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فَقَالاَ: نُرِيدُ ٱلْعُمْرَةَ.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فَقُلْتَ لَهُمَا: لَعَمْرُكُمَا مَا تُرِيدَانِ ٱلْعُمْرَةَ</a:t>
            </a:r>
            <a:r>
              <a:rPr lang="en-US" altLang="en-US" sz="5400">
                <a:latin typeface="Times New Roman" panose="02020603050405020304" pitchFamily="18" charset="0"/>
                <a:cs typeface="Simplified Arabic" panose="02020603050405020304" pitchFamily="18" charset="-78"/>
              </a:rPr>
              <a:t> </a:t>
            </a:r>
          </a:p>
        </p:txBody>
      </p:sp>
      <p:sp>
        <p:nvSpPr>
          <p:cNvPr id="202957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said, </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We want to go on `umrah!</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a:p>
            <a:r>
              <a:rPr lang="en-US" altLang="en-US" sz="3200" b="1">
                <a:latin typeface="Arial" panose="020B0604020202020204" pitchFamily="34" charset="0"/>
                <a:ea typeface="MS Mincho" panose="02020609040205080304" pitchFamily="49" charset="-128"/>
              </a:rPr>
              <a:t>You thus answered them, </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I swear by your lives; you do not want to go on `umrah;</a:t>
            </a:r>
          </a:p>
        </p:txBody>
      </p:sp>
      <p:sp>
        <p:nvSpPr>
          <p:cNvPr id="20295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95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faqala nuridu al`umrata</a:t>
            </a:r>
          </a:p>
          <a:p>
            <a:r>
              <a:rPr lang="it-IT" altLang="en-US" sz="2000" b="1" i="1">
                <a:solidFill>
                  <a:srgbClr val="000066"/>
                </a:solidFill>
                <a:latin typeface="Transliteration Verdana" pitchFamily="34" charset="0"/>
              </a:rPr>
              <a:t>faqulta lahuma la`amrukuma ma turidani al`umrata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لكِنْ تُرِيدَانِ ٱلْغَدْرَةَ.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فَخَذْتَ ٱلْبَيْعَةَ عَلَيْهِمَا</a:t>
            </a:r>
            <a:r>
              <a:rPr lang="en-US" altLang="en-US" sz="5400">
                <a:latin typeface="Times New Roman" panose="02020603050405020304" pitchFamily="18" charset="0"/>
                <a:cs typeface="Simplified Arabic" panose="02020603050405020304" pitchFamily="18" charset="-78"/>
              </a:rPr>
              <a:t> </a:t>
            </a:r>
          </a:p>
        </p:txBody>
      </p:sp>
      <p:sp>
        <p:nvSpPr>
          <p:cNvPr id="203059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rather, you want to betray me!</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a:p>
            <a:r>
              <a:rPr lang="en-US" altLang="en-US" sz="3200" b="1">
                <a:latin typeface="Arial" panose="020B0604020202020204" pitchFamily="34" charset="0"/>
                <a:ea typeface="MS Mincho" panose="02020609040205080304" pitchFamily="49" charset="-128"/>
              </a:rPr>
              <a:t>Hence, you made covenant with them again</a:t>
            </a:r>
          </a:p>
        </p:txBody>
      </p:sp>
      <p:sp>
        <p:nvSpPr>
          <p:cNvPr id="20305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05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lakin turidani alghadrata</a:t>
            </a:r>
          </a:p>
          <a:p>
            <a:r>
              <a:rPr lang="sv-SE" altLang="en-US" sz="2000" b="1" i="1">
                <a:solidFill>
                  <a:srgbClr val="000066"/>
                </a:solidFill>
                <a:latin typeface="Transliteration Verdana" pitchFamily="34" charset="0"/>
              </a:rPr>
              <a:t>fa'akhadhta albay`ata `alayhima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وَجَدَّدْتَ ٱلْمِيثَاقَ</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فَجَدَّا فِي ٱلنِّفَاقِ</a:t>
            </a:r>
            <a:r>
              <a:rPr lang="en-US" altLang="en-US" sz="5400">
                <a:latin typeface="Times New Roman" panose="02020603050405020304" pitchFamily="18" charset="0"/>
                <a:cs typeface="Simplified Arabic" panose="02020603050405020304" pitchFamily="18" charset="-78"/>
              </a:rPr>
              <a:t> </a:t>
            </a:r>
          </a:p>
        </p:txBody>
      </p:sp>
      <p:sp>
        <p:nvSpPr>
          <p:cNvPr id="203161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 renewed their allegiance to you;</a:t>
            </a:r>
          </a:p>
          <a:p>
            <a:r>
              <a:rPr lang="en-US" altLang="en-US" sz="3200" b="1">
                <a:latin typeface="Arial" panose="020B0604020202020204" pitchFamily="34" charset="0"/>
                <a:ea typeface="MS Mincho" panose="02020609040205080304" pitchFamily="49" charset="-128"/>
              </a:rPr>
              <a:t>but they exerted all efforts to act hypocritically.</a:t>
            </a:r>
          </a:p>
        </p:txBody>
      </p:sp>
      <p:sp>
        <p:nvSpPr>
          <p:cNvPr id="20316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16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jaddadta almithaqa</a:t>
            </a:r>
          </a:p>
          <a:p>
            <a:r>
              <a:rPr lang="sv-SE" altLang="en-US" sz="2000" b="1" i="1">
                <a:solidFill>
                  <a:srgbClr val="000066"/>
                </a:solidFill>
                <a:latin typeface="Transliteration Verdana" pitchFamily="34" charset="0"/>
              </a:rPr>
              <a:t>fajadda fi alnnifaqi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فَلَمَّا نَبَّهْتَهُمَا عَلَىٰ فِعْلِهِمَا غْفَلاَ وَعَادَا وَمَا ٱنْتَفَعَا</a:t>
            </a:r>
            <a:r>
              <a:rPr lang="en-US" altLang="en-US" sz="5400">
                <a:latin typeface="Times New Roman" panose="02020603050405020304" pitchFamily="18" charset="0"/>
                <a:cs typeface="Simplified Arabic" panose="02020603050405020304" pitchFamily="18" charset="-78"/>
              </a:rPr>
              <a:t> </a:t>
            </a:r>
          </a:p>
        </p:txBody>
      </p:sp>
      <p:sp>
        <p:nvSpPr>
          <p:cNvPr id="2032643"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when you drew their attentions to this act, they neglected, redid it again, and did not follow your advice.</a:t>
            </a:r>
          </a:p>
        </p:txBody>
      </p:sp>
      <p:sp>
        <p:nvSpPr>
          <p:cNvPr id="20326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26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falamma nabbahtahuma `ala fi`lihima aghfala wa `ada wa ma intafa`a</a:t>
            </a:r>
          </a:p>
        </p:txBody>
      </p:sp>
    </p:spTree>
  </p:cSld>
  <p:clrMapOvr>
    <a:masterClrMapping/>
  </p:clrMapOvr>
  <p:transition advClick="0">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وَكَانَ عَاقِبَةُ مْرِهِمَا خُسْراً</a:t>
            </a:r>
            <a:r>
              <a:rPr lang="en-US" altLang="en-US" sz="5400">
                <a:latin typeface="Times New Roman" panose="02020603050405020304" pitchFamily="18" charset="0"/>
                <a:cs typeface="Simplified Arabic" panose="02020603050405020304" pitchFamily="18" charset="-78"/>
              </a:rPr>
              <a:t> </a:t>
            </a:r>
          </a:p>
        </p:txBody>
      </p:sp>
      <p:sp>
        <p:nvSpPr>
          <p:cNvPr id="2265091" name="Rectangle 3"/>
          <p:cNvSpPr>
            <a:spLocks noGrp="1" noChangeArrowheads="1"/>
          </p:cNvSpPr>
          <p:nvPr>
            <p:ph type="subTitle" idx="1"/>
          </p:nvPr>
        </p:nvSpPr>
        <p:spPr>
          <a:xfrm>
            <a:off x="323850" y="3381375"/>
            <a:ext cx="8424863" cy="5794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Thus, their end result was loss.</a:t>
            </a:r>
          </a:p>
        </p:txBody>
      </p:sp>
      <p:sp>
        <p:nvSpPr>
          <p:cNvPr id="22650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650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ltLang="en-US" sz="2000" b="1" i="1">
              <a:solidFill>
                <a:srgbClr val="000066"/>
              </a:solidFill>
              <a:latin typeface="Transliteration Verdana" pitchFamily="34" charset="0"/>
            </a:endParaRPr>
          </a:p>
          <a:p>
            <a:r>
              <a:rPr lang="en-US" altLang="en-US" sz="2000" b="1" i="1">
                <a:solidFill>
                  <a:srgbClr val="000066"/>
                </a:solidFill>
                <a:latin typeface="Transliteration Verdana" pitchFamily="34" charset="0"/>
              </a:rPr>
              <a:t>wa kana `aqibatu amrihima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khusran</a:t>
            </a:r>
          </a:p>
        </p:txBody>
      </p:sp>
    </p:spTree>
  </p:cSld>
  <p:clrMapOvr>
    <a:masterClrMapping/>
  </p:clrMapOvr>
  <p:transition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6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وَعَنْهُ يُسْلُونَ</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اَلسَّلاَمُ عَلَيْكَ يَا مِيرَ ٱلْمُؤْمِنِينَ</a:t>
            </a:r>
            <a:endParaRPr lang="en-US" altLang="en-US" sz="5400">
              <a:latin typeface="Times New Roman" panose="02020603050405020304" pitchFamily="18" charset="0"/>
              <a:cs typeface="Simplified Arabic" panose="02020603050405020304" pitchFamily="18" charset="-78"/>
            </a:endParaRPr>
          </a:p>
        </p:txBody>
      </p:sp>
      <p:sp>
        <p:nvSpPr>
          <p:cNvPr id="1832963"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they shall be asked.</a:t>
            </a:r>
          </a:p>
          <a:p>
            <a:r>
              <a:rPr lang="en-US" altLang="en-US" sz="3200" b="1">
                <a:latin typeface="Arial" panose="020B0604020202020204" pitchFamily="34" charset="0"/>
                <a:ea typeface="MS Mincho" panose="02020609040205080304" pitchFamily="49" charset="-128"/>
              </a:rPr>
              <a:t>Peace be upon you, O Commander of the Faithful.</a:t>
            </a:r>
          </a:p>
        </p:txBody>
      </p:sp>
      <p:sp>
        <p:nvSpPr>
          <p:cNvPr id="18329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29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`anhu yusaluna</a:t>
            </a:r>
          </a:p>
          <a:p>
            <a:r>
              <a:rPr lang="es-ES" altLang="en-US" sz="2000" b="1" i="1">
                <a:solidFill>
                  <a:srgbClr val="000066"/>
                </a:solidFill>
                <a:latin typeface="Transliteration Verdana" pitchFamily="34" charset="0"/>
              </a:rPr>
              <a:t>alssalamu `alayka ya amira almu'minina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66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ثُمَّ تَلاَهُمَا هْلُ ٱلشَّامِ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فَسِرْتَ إِلَيْهِمْ بَعْدَ ٱلإِعْذَارِ</a:t>
            </a:r>
            <a:r>
              <a:rPr lang="en-US" altLang="en-US" sz="5400">
                <a:latin typeface="Times New Roman" panose="02020603050405020304" pitchFamily="18" charset="0"/>
                <a:cs typeface="Simplified Arabic" panose="02020603050405020304" pitchFamily="18" charset="-78"/>
              </a:rPr>
              <a:t> </a:t>
            </a:r>
          </a:p>
        </p:txBody>
      </p:sp>
      <p:sp>
        <p:nvSpPr>
          <p:cNvPr id="203366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After them, the people of Syria (mutinied)! </a:t>
            </a:r>
          </a:p>
          <a:p>
            <a:r>
              <a:rPr lang="en-US" altLang="en-US" sz="3200" b="1">
                <a:latin typeface="Arial" panose="020B0604020202020204" pitchFamily="34" charset="0"/>
                <a:ea typeface="MS Mincho" panose="02020609040205080304" pitchFamily="49" charset="-128"/>
              </a:rPr>
              <a:t>So, you went to fight them after you had provided all excuses,</a:t>
            </a:r>
          </a:p>
        </p:txBody>
      </p:sp>
      <p:sp>
        <p:nvSpPr>
          <p:cNvPr id="20336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36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thumma talahuma ahlu alshshami</a:t>
            </a:r>
          </a:p>
          <a:p>
            <a:r>
              <a:rPr lang="it-IT" altLang="en-US" sz="2000" b="1" i="1">
                <a:solidFill>
                  <a:srgbClr val="000066"/>
                </a:solidFill>
                <a:latin typeface="Transliteration Verdana" pitchFamily="34" charset="0"/>
              </a:rPr>
              <a:t>fasirta ilayhim ba`da al-i`dhari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وَهُمْ لاَ يَدِينُونَ دِينَ ٱلْحَقِّ</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يَتَدَبَّرُونَ ٱلْقُرْآنَ</a:t>
            </a:r>
            <a:r>
              <a:rPr lang="en-US" altLang="en-US" sz="5400">
                <a:latin typeface="Times New Roman" panose="02020603050405020304" pitchFamily="18" charset="0"/>
                <a:cs typeface="Simplified Arabic" panose="02020603050405020304" pitchFamily="18" charset="-78"/>
              </a:rPr>
              <a:t> </a:t>
            </a:r>
          </a:p>
        </p:txBody>
      </p:sp>
      <p:sp>
        <p:nvSpPr>
          <p:cNvPr id="2034691"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while they did not follow the true religion</a:t>
            </a:r>
          </a:p>
          <a:p>
            <a:r>
              <a:rPr lang="en-US" altLang="en-US" sz="3200" b="1">
                <a:latin typeface="Arial" panose="020B0604020202020204" pitchFamily="34" charset="0"/>
                <a:ea typeface="MS Mincho" panose="02020609040205080304" pitchFamily="49" charset="-128"/>
              </a:rPr>
              <a:t>neither did they understand the Qur'an.</a:t>
            </a:r>
          </a:p>
        </p:txBody>
      </p:sp>
      <p:sp>
        <p:nvSpPr>
          <p:cNvPr id="20346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46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hum la yadinuna dina alhaqqi</a:t>
            </a:r>
          </a:p>
          <a:p>
            <a:r>
              <a:rPr lang="es-ES" altLang="en-US" sz="2000" b="1" i="1">
                <a:solidFill>
                  <a:srgbClr val="000066"/>
                </a:solidFill>
                <a:latin typeface="Transliteration Verdana" pitchFamily="34" charset="0"/>
              </a:rPr>
              <a:t>wa la yatadabbaruna alqur'ana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هَمَجٌ رُعَاعٌ ضَالُّونَ </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وَبِٱلَّذِي انْزِلَ عَلَىٰ مُحَمَّدٍ فِيكَ كَافِرُونَ</a:t>
            </a:r>
            <a:r>
              <a:rPr lang="en-US" altLang="en-US" sz="5400">
                <a:latin typeface="Times New Roman" panose="02020603050405020304" pitchFamily="18" charset="0"/>
                <a:cs typeface="Simplified Arabic" panose="02020603050405020304" pitchFamily="18" charset="-78"/>
              </a:rPr>
              <a:t> </a:t>
            </a:r>
          </a:p>
        </p:txBody>
      </p:sp>
      <p:sp>
        <p:nvSpPr>
          <p:cNvPr id="2035715"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They were rabble, rot, and deviants,</a:t>
            </a:r>
          </a:p>
          <a:p>
            <a:r>
              <a:rPr lang="en-US" altLang="en-US" sz="3200" b="1">
                <a:latin typeface="Arial" panose="020B0604020202020204" pitchFamily="34" charset="0"/>
                <a:ea typeface="MS Mincho" panose="02020609040205080304" pitchFamily="49" charset="-128"/>
              </a:rPr>
              <a:t>and they were unbelievers in what was revealed to Muhammad about your leadership,</a:t>
            </a:r>
          </a:p>
        </p:txBody>
      </p:sp>
      <p:sp>
        <p:nvSpPr>
          <p:cNvPr id="20357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57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hamajun ru`a`un dalluna</a:t>
            </a:r>
          </a:p>
          <a:p>
            <a:r>
              <a:rPr lang="sv-SE" altLang="en-US" sz="2000" b="1" i="1">
                <a:solidFill>
                  <a:srgbClr val="000066"/>
                </a:solidFill>
                <a:latin typeface="Transliteration Verdana" pitchFamily="34" charset="0"/>
              </a:rPr>
              <a:t>wa billadhi unzila `ala muhammadin fika kafiruna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7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وَلهْلِ ٱلْخِلاَفِ عَلَيْكَ نَاصِرُونَ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وَقَدْ مَرَ ٱللَّهُ تَعَالَىٰ بِٱتِّبَاعِكَ</a:t>
            </a:r>
            <a:r>
              <a:rPr lang="en-US" altLang="en-US" sz="5400">
                <a:latin typeface="Times New Roman" panose="02020603050405020304" pitchFamily="18" charset="0"/>
                <a:cs typeface="Simplified Arabic" panose="02020603050405020304" pitchFamily="18" charset="-78"/>
              </a:rPr>
              <a:t> </a:t>
            </a:r>
          </a:p>
        </p:txBody>
      </p:sp>
      <p:sp>
        <p:nvSpPr>
          <p:cNvPr id="203673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they were supporters of those who antagonized you.</a:t>
            </a:r>
          </a:p>
          <a:p>
            <a:r>
              <a:rPr lang="en-US" altLang="en-US" sz="3200" b="1">
                <a:latin typeface="Arial" panose="020B0604020202020204" pitchFamily="34" charset="0"/>
                <a:ea typeface="MS Mincho" panose="02020609040205080304" pitchFamily="49" charset="-128"/>
              </a:rPr>
              <a:t>While, Almighty Allah ordered everyone to follow you</a:t>
            </a:r>
          </a:p>
        </p:txBody>
      </p:sp>
      <p:sp>
        <p:nvSpPr>
          <p:cNvPr id="20367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67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li'ahli alkhilafi `alayka nasiruna</a:t>
            </a:r>
          </a:p>
          <a:p>
            <a:r>
              <a:rPr lang="sv-SE" altLang="en-US" sz="2000" b="1" i="1">
                <a:solidFill>
                  <a:srgbClr val="000066"/>
                </a:solidFill>
                <a:latin typeface="Transliteration Verdana" pitchFamily="34" charset="0"/>
              </a:rPr>
              <a:t>wa qad amara allahu ta`ala bittiba`ika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وَنَدَبَ ٱلْمُؤْمِنِينَ إِلَىٰ نَصْرِكَ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وَقَالَ عَزَّ وَجَلَّ:</a:t>
            </a:r>
            <a:r>
              <a:rPr lang="en-US" altLang="en-US" sz="5400">
                <a:latin typeface="Times New Roman" panose="02020603050405020304" pitchFamily="18" charset="0"/>
                <a:cs typeface="Simplified Arabic" panose="02020603050405020304" pitchFamily="18" charset="-78"/>
              </a:rPr>
              <a:t> </a:t>
            </a:r>
          </a:p>
        </p:txBody>
      </p:sp>
      <p:sp>
        <p:nvSpPr>
          <p:cNvPr id="203776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instructed the believers to support you.</a:t>
            </a:r>
          </a:p>
          <a:p>
            <a:r>
              <a:rPr lang="en-US" altLang="en-US" sz="3200" b="1">
                <a:latin typeface="Arial" panose="020B0604020202020204" pitchFamily="34" charset="0"/>
                <a:ea typeface="MS Mincho" panose="02020609040205080304" pitchFamily="49" charset="-128"/>
              </a:rPr>
              <a:t>He, the Almighty and All-majestic, has said in this respect:</a:t>
            </a:r>
          </a:p>
        </p:txBody>
      </p:sp>
      <p:sp>
        <p:nvSpPr>
          <p:cNvPr id="20377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77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wa nadaba almu'minina ila nasrika</a:t>
            </a:r>
          </a:p>
          <a:p>
            <a:r>
              <a:rPr lang="it-IT" altLang="en-US" sz="2000" b="1" i="1">
                <a:solidFill>
                  <a:srgbClr val="000066"/>
                </a:solidFill>
                <a:latin typeface="Transliteration Verdana" pitchFamily="34" charset="0"/>
              </a:rPr>
              <a:t>wa qala `azza wa jalla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en-US" altLang="en-US" sz="5400">
                <a:latin typeface="Arial" panose="020B0604020202020204" pitchFamily="34" charset="0"/>
                <a:cs typeface="Simplified Arabic" panose="02020603050405020304" pitchFamily="18" charset="-78"/>
              </a:rPr>
              <a:t>“</a:t>
            </a:r>
            <a:r>
              <a:rPr lang="ar-SA" altLang="en-US" sz="5400">
                <a:latin typeface="Times New Roman" panose="02020603050405020304" pitchFamily="18" charset="0"/>
                <a:cs typeface="Simplified Arabic" panose="02020603050405020304" pitchFamily="18" charset="-78"/>
              </a:rPr>
              <a:t>يَا يُّهَا ٱلَّذِينَ آمَنُوٱ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ٱتَّقُوٱ ٱللَّهَ وَكُونُوٱ مَعَ ٱلصَّادِقِينَ.“</a:t>
            </a:r>
            <a:r>
              <a:rPr lang="en-US" altLang="en-US" sz="5400">
                <a:latin typeface="Times New Roman" panose="02020603050405020304" pitchFamily="18" charset="0"/>
                <a:cs typeface="Simplified Arabic" panose="02020603050405020304" pitchFamily="18" charset="-78"/>
              </a:rPr>
              <a:t> </a:t>
            </a:r>
          </a:p>
        </p:txBody>
      </p:sp>
      <p:sp>
        <p:nvSpPr>
          <p:cNvPr id="203878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O you who believe!</a:t>
            </a:r>
          </a:p>
          <a:p>
            <a:r>
              <a:rPr lang="en-US" altLang="en-US" sz="3200" b="1">
                <a:latin typeface="Arial" panose="020B0604020202020204" pitchFamily="34" charset="0"/>
                <a:ea typeface="MS Mincho" panose="02020609040205080304" pitchFamily="49" charset="-128"/>
              </a:rPr>
              <a:t>Be careful of your duty to Allah, and be with the truthful.</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p:txBody>
      </p:sp>
      <p:sp>
        <p:nvSpPr>
          <p:cNvPr id="20387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87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ya ayyuha alladhina amanu</a:t>
            </a:r>
          </a:p>
          <a:p>
            <a:r>
              <a:rPr lang="en-US" altLang="en-US" sz="2000" b="1" i="1">
                <a:solidFill>
                  <a:srgbClr val="000066"/>
                </a:solidFill>
                <a:latin typeface="Transliteration Verdana" pitchFamily="34" charset="0"/>
              </a:rPr>
              <a:t>ittaqu allaha wa kunu ma`a alssadiqina</a:t>
            </a:r>
          </a:p>
        </p:txBody>
      </p:sp>
    </p:spTree>
  </p:cSld>
  <p:clrMapOvr>
    <a:masterClrMapping/>
  </p:clrMapOvr>
  <p:transition advClick="0">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مَوْلاَيَ بِكَ ظَهَرَ ٱلْحَقُّ</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وَقَدْ نَبَذَهُ ٱلْخَلْقُ</a:t>
            </a:r>
            <a:r>
              <a:rPr lang="en-US" altLang="en-US" sz="5400">
                <a:latin typeface="Times New Roman" panose="02020603050405020304" pitchFamily="18" charset="0"/>
                <a:cs typeface="Simplified Arabic" panose="02020603050405020304" pitchFamily="18" charset="-78"/>
              </a:rPr>
              <a:t> </a:t>
            </a:r>
          </a:p>
        </p:txBody>
      </p:sp>
      <p:sp>
        <p:nvSpPr>
          <p:cNvPr id="203981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 master, through you did the right manifest itself,</a:t>
            </a:r>
          </a:p>
          <a:p>
            <a:r>
              <a:rPr lang="en-US" altLang="en-US" sz="3200" b="1">
                <a:latin typeface="Arial" panose="020B0604020202020204" pitchFamily="34" charset="0"/>
                <a:ea typeface="MS Mincho" panose="02020609040205080304" pitchFamily="49" charset="-128"/>
              </a:rPr>
              <a:t>but the people discarded it.</a:t>
            </a:r>
          </a:p>
        </p:txBody>
      </p:sp>
      <p:sp>
        <p:nvSpPr>
          <p:cNvPr id="20398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98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mawlaya bika zahara alhaqqu</a:t>
            </a:r>
          </a:p>
          <a:p>
            <a:r>
              <a:rPr lang="sv-SE" altLang="en-US" sz="2000" b="1" i="1">
                <a:solidFill>
                  <a:srgbClr val="000066"/>
                </a:solidFill>
                <a:latin typeface="Transliteration Verdana" pitchFamily="34" charset="0"/>
              </a:rPr>
              <a:t>wa qad nabadhahu alkhalqu</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وَوْضَحْتَ ٱلسُّنَنَ بَعْدَ ٱلدُّرُوسِ وَٱلطَّمْسِ</a:t>
            </a:r>
            <a:r>
              <a:rPr lang="en-US" altLang="en-US" sz="5400">
                <a:latin typeface="Times New Roman" panose="02020603050405020304" pitchFamily="18" charset="0"/>
                <a:cs typeface="Simplified Arabic" panose="02020603050405020304" pitchFamily="18" charset="-78"/>
              </a:rPr>
              <a:t> </a:t>
            </a:r>
          </a:p>
        </p:txBody>
      </p:sp>
      <p:sp>
        <p:nvSpPr>
          <p:cNvPr id="2040835"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 made clear the (Prophetic) traditions after they had been eradicated and confused.</a:t>
            </a:r>
          </a:p>
        </p:txBody>
      </p:sp>
      <p:sp>
        <p:nvSpPr>
          <p:cNvPr id="20408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0837" name="Text Box 5"/>
          <p:cNvSpPr txBox="1">
            <a:spLocks noChangeArrowheads="1"/>
          </p:cNvSpPr>
          <p:nvPr/>
        </p:nvSpPr>
        <p:spPr bwMode="auto">
          <a:xfrm>
            <a:off x="250825" y="6272213"/>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awdahta alssunana ba`da alddurusi walttamsi</a:t>
            </a:r>
          </a:p>
        </p:txBody>
      </p:sp>
    </p:spTree>
  </p:cSld>
  <p:clrMapOvr>
    <a:masterClrMapping/>
  </p:clrMapOvr>
  <p:transition advClick="0">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71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فَلَكَ سَابِقَةُ ٱلْجِهَادِ عَلَىٰ تَصْدِيقِ ٱلتَّنْزِيلِ</a:t>
            </a:r>
            <a:r>
              <a:rPr lang="en-US" altLang="en-US" sz="5400">
                <a:latin typeface="Times New Roman" panose="02020603050405020304" pitchFamily="18" charset="0"/>
                <a:cs typeface="Simplified Arabic" panose="02020603050405020304" pitchFamily="18" charset="-78"/>
              </a:rPr>
              <a:t> </a:t>
            </a:r>
          </a:p>
        </p:txBody>
      </p:sp>
      <p:sp>
        <p:nvSpPr>
          <p:cNvPr id="2267139"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Hence, you enjoy the priority of struggling for the sake of confirming the Divine Revelation,</a:t>
            </a:r>
          </a:p>
        </p:txBody>
      </p:sp>
      <p:sp>
        <p:nvSpPr>
          <p:cNvPr id="22671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67141" name="Text Box 5"/>
          <p:cNvSpPr txBox="1">
            <a:spLocks noChangeArrowheads="1"/>
          </p:cNvSpPr>
          <p:nvPr/>
        </p:nvSpPr>
        <p:spPr bwMode="auto">
          <a:xfrm>
            <a:off x="250825" y="6272213"/>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falaka sabiqatu aljihadi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tasdiqi alttanzili</a:t>
            </a:r>
          </a:p>
        </p:txBody>
      </p:sp>
    </p:spTree>
  </p:cSld>
  <p:clrMapOvr>
    <a:masterClrMapping/>
  </p:clrMapOvr>
  <p:transition advClick="0">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6114" name="Rectangle 2"/>
          <p:cNvSpPr>
            <a:spLocks noGrp="1" noChangeArrowheads="1"/>
          </p:cNvSpPr>
          <p:nvPr>
            <p:ph type="ctrTitle"/>
          </p:nvPr>
        </p:nvSpPr>
        <p:spPr>
          <a:xfrm>
            <a:off x="250825" y="1662113"/>
            <a:ext cx="8569325" cy="88423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200">
                <a:latin typeface="Times New Roman" panose="02020603050405020304" pitchFamily="18" charset="0"/>
                <a:cs typeface="Simplified Arabic" panose="02020603050405020304" pitchFamily="18" charset="-78"/>
              </a:rPr>
              <a:t>وَوْضَحْتَ ٱلسُّنَنَ بَعْدَ ٱلدُّرُوسِ وَٱلطَّمْسِ</a:t>
            </a:r>
            <a:r>
              <a:rPr lang="en-US" altLang="en-US" sz="5200">
                <a:latin typeface="Times New Roman" panose="02020603050405020304" pitchFamily="18" charset="0"/>
                <a:cs typeface="Simplified Arabic" panose="02020603050405020304" pitchFamily="18" charset="-78"/>
              </a:rPr>
              <a:t> </a:t>
            </a:r>
          </a:p>
        </p:txBody>
      </p:sp>
      <p:sp>
        <p:nvSpPr>
          <p:cNvPr id="2266115"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 made clear the (Prophetic) traditions after they had been eradicated and confused.</a:t>
            </a:r>
          </a:p>
        </p:txBody>
      </p:sp>
      <p:sp>
        <p:nvSpPr>
          <p:cNvPr id="22661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66117" name="Text Box 5"/>
          <p:cNvSpPr txBox="1">
            <a:spLocks noChangeArrowheads="1"/>
          </p:cNvSpPr>
          <p:nvPr/>
        </p:nvSpPr>
        <p:spPr bwMode="auto">
          <a:xfrm>
            <a:off x="250825" y="630872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awdahta alssunana ba`da alddurusi walttamsi</a:t>
            </a:r>
          </a:p>
        </p:txBody>
      </p:sp>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9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آمَنْتَ بِٱللَّهِ وَهُمْ مُشْرِكُونَ</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وَصَدَّقْتَ بِٱلْحَقِّ وَهُمْ مُكَذِّبُونَ</a:t>
            </a:r>
            <a:endParaRPr lang="en-US" altLang="en-US" sz="5400">
              <a:latin typeface="Times New Roman" panose="02020603050405020304" pitchFamily="18" charset="0"/>
              <a:cs typeface="Simplified Arabic" panose="02020603050405020304" pitchFamily="18" charset="-78"/>
            </a:endParaRPr>
          </a:p>
        </p:txBody>
      </p:sp>
      <p:sp>
        <p:nvSpPr>
          <p:cNvPr id="183398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believed in Allah while they were polytheists,</a:t>
            </a:r>
          </a:p>
          <a:p>
            <a:r>
              <a:rPr lang="en-US" altLang="en-US" sz="3200" b="1">
                <a:latin typeface="Arial" panose="020B0604020202020204" pitchFamily="34" charset="0"/>
                <a:ea typeface="MS Mincho" panose="02020609040205080304" pitchFamily="49" charset="-128"/>
              </a:rPr>
              <a:t>accepted the truth while they belied it,</a:t>
            </a:r>
          </a:p>
        </p:txBody>
      </p:sp>
      <p:sp>
        <p:nvSpPr>
          <p:cNvPr id="18339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39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amanta billahi wa hum mushrikuna</a:t>
            </a:r>
          </a:p>
          <a:p>
            <a:r>
              <a:rPr lang="en-US" altLang="en-US" sz="2000" b="1" i="1">
                <a:solidFill>
                  <a:srgbClr val="000066"/>
                </a:solidFill>
                <a:latin typeface="Transliteration Verdana" pitchFamily="34" charset="0"/>
              </a:rPr>
              <a:t>wa saddaqta bilhaqqi wa hum mukadhdhibuna</a:t>
            </a:r>
          </a:p>
        </p:txBody>
      </p:sp>
    </p:spTree>
  </p:cSld>
  <p:clrMapOvr>
    <a:masterClrMapping/>
  </p:clrMapOvr>
  <p:transition advClick="0">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8162" name="Rectangle 2"/>
          <p:cNvSpPr>
            <a:spLocks noGrp="1" noChangeArrowheads="1"/>
          </p:cNvSpPr>
          <p:nvPr>
            <p:ph type="ctrTitle"/>
          </p:nvPr>
        </p:nvSpPr>
        <p:spPr>
          <a:xfrm>
            <a:off x="250825" y="1662113"/>
            <a:ext cx="8569325" cy="88423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200">
                <a:latin typeface="Times New Roman" panose="02020603050405020304" pitchFamily="18" charset="0"/>
                <a:cs typeface="Simplified Arabic" panose="02020603050405020304" pitchFamily="18" charset="-78"/>
              </a:rPr>
              <a:t>فَلَكَ سَابِقَةُ ٱلْجِهَادِ عَلَىٰ تَصْدِيقِ ٱلتَّنْزِيلِ</a:t>
            </a:r>
            <a:r>
              <a:rPr lang="en-US" altLang="en-US" sz="5200">
                <a:latin typeface="Times New Roman" panose="02020603050405020304" pitchFamily="18" charset="0"/>
                <a:cs typeface="Simplified Arabic" panose="02020603050405020304" pitchFamily="18" charset="-78"/>
              </a:rPr>
              <a:t> </a:t>
            </a:r>
          </a:p>
        </p:txBody>
      </p:sp>
      <p:sp>
        <p:nvSpPr>
          <p:cNvPr id="2268163"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Hence, you enjoy the priority of struggling for the sake of confirming the Divine Revelation,</a:t>
            </a:r>
          </a:p>
        </p:txBody>
      </p:sp>
      <p:sp>
        <p:nvSpPr>
          <p:cNvPr id="22681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68165" name="Text Box 5"/>
          <p:cNvSpPr txBox="1">
            <a:spLocks noChangeArrowheads="1"/>
          </p:cNvSpPr>
          <p:nvPr/>
        </p:nvSpPr>
        <p:spPr bwMode="auto">
          <a:xfrm>
            <a:off x="250825" y="630872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falaka sabiqatu aljihadi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tasdiqi alttanzili</a:t>
            </a:r>
          </a:p>
        </p:txBody>
      </p:sp>
    </p:spTree>
  </p:cSld>
  <p:clrMapOvr>
    <a:masterClrMapping/>
  </p:clrMapOvr>
  <p:transition advClick="0">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وَلَكَ فَضِيلَةُ ٱلْجِهَادِ عَلَىٰ تَحْقِيقِ ٱلتَّاوِيلِ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وَعَدُوُّكَ عَدُوُّ ٱللَّهِ جَاحِدٌ لِرَسُولِ ٱللَّهِ</a:t>
            </a:r>
            <a:r>
              <a:rPr lang="en-US" altLang="en-US" sz="5400">
                <a:latin typeface="Times New Roman" panose="02020603050405020304" pitchFamily="18" charset="0"/>
                <a:cs typeface="Simplified Arabic" panose="02020603050405020304" pitchFamily="18" charset="-78"/>
              </a:rPr>
              <a:t> </a:t>
            </a:r>
          </a:p>
        </p:txBody>
      </p:sp>
      <p:sp>
        <p:nvSpPr>
          <p:cNvPr id="2041859"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 enjoy the virtue of struggling for the sake of confirming the true interpretation (of the Divine Revelation).</a:t>
            </a:r>
          </a:p>
          <a:p>
            <a:r>
              <a:rPr lang="en-US" altLang="en-US" sz="3200" b="1">
                <a:latin typeface="Arial" panose="020B0604020202020204" pitchFamily="34" charset="0"/>
                <a:ea typeface="MS Mincho" panose="02020609040205080304" pitchFamily="49" charset="-128"/>
              </a:rPr>
              <a:t>Your enemy is in fact the enemy of Allah and the denier of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Messenger.</a:t>
            </a:r>
          </a:p>
        </p:txBody>
      </p:sp>
      <p:sp>
        <p:nvSpPr>
          <p:cNvPr id="20418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18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laka fadilatu aljihadi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tahqiqi altta'wili</a:t>
            </a:r>
          </a:p>
          <a:p>
            <a:r>
              <a:rPr lang="en-US" altLang="en-US" sz="2000" b="1" i="1">
                <a:solidFill>
                  <a:srgbClr val="000066"/>
                </a:solidFill>
                <a:latin typeface="Transliteration Verdana" pitchFamily="34" charset="0"/>
              </a:rPr>
              <a:t>wa `aduwwuka `aduwwu allahi jahidun lirasuli allahi</a:t>
            </a:r>
          </a:p>
        </p:txBody>
      </p:sp>
    </p:spTree>
  </p:cSld>
  <p:clrMapOvr>
    <a:masterClrMapping/>
  </p:clrMapOvr>
  <p:transition advClick="0">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88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يَدْعُو بَاطِلاً وَيَحْكُمُ جَائِراً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وَيَتَمَّرُ غَاصِباً وَيَدْعُو حِزْبَهُ إِلَىٰ ٱلنَّارِ</a:t>
            </a:r>
            <a:r>
              <a:rPr lang="en-US" altLang="en-US" sz="5400">
                <a:latin typeface="Times New Roman" panose="02020603050405020304" pitchFamily="18" charset="0"/>
                <a:cs typeface="Simplified Arabic" panose="02020603050405020304" pitchFamily="18" charset="-78"/>
              </a:rPr>
              <a:t> </a:t>
            </a:r>
          </a:p>
        </p:txBody>
      </p:sp>
      <p:sp>
        <p:nvSpPr>
          <p:cNvPr id="204288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Your enemy thus calls for vanity, judges unfairly,</a:t>
            </a:r>
          </a:p>
          <a:p>
            <a:r>
              <a:rPr lang="en-US" altLang="en-US" sz="3200" b="1">
                <a:latin typeface="Arial" panose="020B0604020202020204" pitchFamily="34" charset="0"/>
                <a:ea typeface="MS Mincho" panose="02020609040205080304" pitchFamily="49" charset="-128"/>
              </a:rPr>
              <a:t>usurps the position of rule, and drives his fans to Hellfire.</a:t>
            </a:r>
          </a:p>
        </p:txBody>
      </p:sp>
      <p:sp>
        <p:nvSpPr>
          <p:cNvPr id="20428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28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yad`u batilan wa yahkumu ja'iran</a:t>
            </a:r>
          </a:p>
          <a:p>
            <a:r>
              <a:rPr lang="en-US" altLang="en-US" sz="2000" b="1" i="1">
                <a:solidFill>
                  <a:srgbClr val="000066"/>
                </a:solidFill>
                <a:latin typeface="Transliteration Verdana" pitchFamily="34" charset="0"/>
              </a:rPr>
              <a:t>wa yata'ammaru ghasiban wa yad`u hizbahu ila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alnnari</a:t>
            </a:r>
          </a:p>
        </p:txBody>
      </p:sp>
    </p:spTree>
  </p:cSld>
  <p:clrMapOvr>
    <a:masterClrMapping/>
  </p:clrMapOvr>
  <p:transition advClick="0">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9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وَعَمَّارٌ يُجَاهِدُ وَيُنَادِي بَيْنَ ٱلصَّفَّيْنِ: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”الرَّوَاحَ ٱلرَّوَاحَ إِلَىٰ ٱلْجَنَّةِ.“</a:t>
            </a:r>
            <a:r>
              <a:rPr lang="en-US" altLang="en-US" sz="5400">
                <a:latin typeface="Times New Roman" panose="02020603050405020304" pitchFamily="18" charset="0"/>
                <a:cs typeface="Simplified Arabic" panose="02020603050405020304" pitchFamily="18" charset="-78"/>
              </a:rPr>
              <a:t> </a:t>
            </a:r>
          </a:p>
        </p:txBody>
      </p:sp>
      <p:sp>
        <p:nvSpPr>
          <p:cNvPr id="204390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While `Ammar (ibn Yasir) strove and called at the two parties (of the battle):</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How eager I am to join Paradise!</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p:txBody>
      </p:sp>
      <p:sp>
        <p:nvSpPr>
          <p:cNvPr id="20439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39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`ammarun yujahidu wa yunadi bayna alssaffayni</a:t>
            </a:r>
          </a:p>
          <a:p>
            <a:r>
              <a:rPr lang="sv-SE" altLang="en-US" sz="2000" b="1" i="1">
                <a:solidFill>
                  <a:srgbClr val="000066"/>
                </a:solidFill>
                <a:latin typeface="Transliteration Verdana" pitchFamily="34" charset="0"/>
              </a:rPr>
              <a:t>alrrawaha alrrawaha ila aljannati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93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وَلَمَّا ٱسْتَسْقَىٰ فَسُقِيَ ٱللَّبَنَ كَبَّرَ وَقَالَ: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”قَالَ لِي رَسُولُ ٱللَّهِ صَلَّىٰ ٱللَّهُ عَلَيْهِ وَآلِهِ:</a:t>
            </a:r>
            <a:r>
              <a:rPr lang="en-US" altLang="en-US" sz="5400">
                <a:latin typeface="Times New Roman" panose="02020603050405020304" pitchFamily="18" charset="0"/>
                <a:cs typeface="Simplified Arabic" panose="02020603050405020304" pitchFamily="18" charset="-78"/>
              </a:rPr>
              <a:t> </a:t>
            </a:r>
          </a:p>
        </p:txBody>
      </p:sp>
      <p:sp>
        <p:nvSpPr>
          <p:cNvPr id="2044931" name="Rectangle 3"/>
          <p:cNvSpPr>
            <a:spLocks noGrp="1" noChangeArrowheads="1"/>
          </p:cNvSpPr>
          <p:nvPr>
            <p:ph type="subTitle" idx="1"/>
          </p:nvPr>
        </p:nvSpPr>
        <p:spPr>
          <a:xfrm>
            <a:off x="323850" y="3381375"/>
            <a:ext cx="8424863" cy="24701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000" b="1">
                <a:latin typeface="Arial" panose="020B0604020202020204" pitchFamily="34" charset="0"/>
                <a:ea typeface="MS Mincho" panose="02020609040205080304" pitchFamily="49" charset="-128"/>
              </a:rPr>
              <a:t>When he then asked for a drink, he was served with a drink of milk; he thus shouted, glorifying Allah, and said:</a:t>
            </a:r>
          </a:p>
          <a:p>
            <a:r>
              <a:rPr lang="en-US" altLang="en-US" sz="3000" b="1">
                <a:latin typeface="Al-Arial"/>
                <a:ea typeface="MS Mincho" panose="02020609040205080304" pitchFamily="49" charset="-128"/>
              </a:rPr>
              <a:t>“</a:t>
            </a:r>
            <a:r>
              <a:rPr lang="en-US" altLang="en-US" sz="3000" b="1">
                <a:latin typeface="Arial" panose="020B0604020202020204" pitchFamily="34" charset="0"/>
                <a:ea typeface="MS Mincho" panose="02020609040205080304" pitchFamily="49" charset="-128"/>
              </a:rPr>
              <a:t>The Messenger of Allah</a:t>
            </a:r>
            <a:r>
              <a:rPr lang="en-US" altLang="en-US" sz="3000" b="1">
                <a:latin typeface="Al-Arial"/>
                <a:ea typeface="MS Mincho" panose="02020609040205080304" pitchFamily="49" charset="-128"/>
              </a:rPr>
              <a:t>—</a:t>
            </a:r>
            <a:r>
              <a:rPr lang="en-US" altLang="en-US" sz="3000" b="1">
                <a:latin typeface="Arial" panose="020B0604020202020204" pitchFamily="34" charset="0"/>
                <a:ea typeface="MS Mincho" panose="02020609040205080304" pitchFamily="49" charset="-128"/>
              </a:rPr>
              <a:t>peace of Allah be upon him and his Household</a:t>
            </a:r>
            <a:r>
              <a:rPr lang="en-US" altLang="en-US" sz="3000" b="1">
                <a:latin typeface="Al-Arial"/>
                <a:ea typeface="MS Mincho" panose="02020609040205080304" pitchFamily="49" charset="-128"/>
              </a:rPr>
              <a:t>—</a:t>
            </a:r>
            <a:r>
              <a:rPr lang="en-US" altLang="en-US" sz="3000" b="1">
                <a:latin typeface="Arial" panose="020B0604020202020204" pitchFamily="34" charset="0"/>
                <a:ea typeface="MS Mincho" panose="02020609040205080304" pitchFamily="49" charset="-128"/>
              </a:rPr>
              <a:t>did say to me:</a:t>
            </a:r>
          </a:p>
        </p:txBody>
      </p:sp>
      <p:sp>
        <p:nvSpPr>
          <p:cNvPr id="20449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49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lamma istasqa fasuqiya allabana kabbara wa qala</a:t>
            </a:r>
          </a:p>
          <a:p>
            <a:r>
              <a:rPr lang="it-IT" altLang="en-US" sz="2000" b="1" i="1">
                <a:solidFill>
                  <a:srgbClr val="000066"/>
                </a:solidFill>
                <a:latin typeface="Transliteration Verdana" pitchFamily="34" charset="0"/>
              </a:rPr>
              <a:t>qala li rasulu allahi salla allahu `alayhi wa alihi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’آخِرُ شَرَابِكَ مِنَ ٱلدُّنْيَا ضَيَاحٌ مِنْ لَبَنٍ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وَتَقْتُلُكَ ٱلْفِئَةُ ٱلْبَاغِيَةُ.‘“</a:t>
            </a:r>
            <a:r>
              <a:rPr lang="en-US" altLang="en-US" sz="5400">
                <a:latin typeface="Times New Roman" panose="02020603050405020304" pitchFamily="18" charset="0"/>
                <a:cs typeface="Simplified Arabic" panose="02020603050405020304" pitchFamily="18" charset="-78"/>
              </a:rPr>
              <a:t> </a:t>
            </a:r>
          </a:p>
        </p:txBody>
      </p:sp>
      <p:sp>
        <p:nvSpPr>
          <p:cNvPr id="204595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The last drink that you will have in this world is a cup of milk,</a:t>
            </a:r>
          </a:p>
          <a:p>
            <a:r>
              <a:rPr lang="en-US" altLang="en-US" sz="3200" b="1">
                <a:latin typeface="Arial" panose="020B0604020202020204" pitchFamily="34" charset="0"/>
                <a:ea typeface="MS Mincho" panose="02020609040205080304" pitchFamily="49" charset="-128"/>
              </a:rPr>
              <a:t>and the transgressing party will kill you.</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p:txBody>
      </p:sp>
      <p:sp>
        <p:nvSpPr>
          <p:cNvPr id="2045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59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akhiru sharabika min alddunya dayahun min labanin</a:t>
            </a:r>
          </a:p>
          <a:p>
            <a:r>
              <a:rPr lang="sv-SE" altLang="en-US" sz="2000" b="1" i="1">
                <a:solidFill>
                  <a:srgbClr val="000066"/>
                </a:solidFill>
                <a:latin typeface="Transliteration Verdana" pitchFamily="34" charset="0"/>
              </a:rPr>
              <a:t>wa taqtuluka alfi'atu albaghiyatu</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69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فَٱعْتَرَضَهُ بُو ٱلْعَادِيَةِ ٱلْفَزَارِيُّ فَقَتَلَهُ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فَعَلَىٰ بِي ٱلْعَادِيَةِ لَعْنَةُ ٱللَّهِ</a:t>
            </a:r>
            <a:r>
              <a:rPr lang="en-US" altLang="en-US" sz="5400">
                <a:latin typeface="Times New Roman" panose="02020603050405020304" pitchFamily="18" charset="0"/>
                <a:cs typeface="Simplified Arabic" panose="02020603050405020304" pitchFamily="18" charset="-78"/>
              </a:rPr>
              <a:t> </a:t>
            </a:r>
          </a:p>
        </p:txBody>
      </p:sp>
      <p:sp>
        <p:nvSpPr>
          <p:cNvPr id="204697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Thus, Abu</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l-Adiyah al-Fazari faced and killed him.</a:t>
            </a:r>
          </a:p>
          <a:p>
            <a:r>
              <a:rPr lang="en-US" altLang="en-US" sz="3200" b="1">
                <a:latin typeface="Arial" panose="020B0604020202020204" pitchFamily="34" charset="0"/>
                <a:ea typeface="MS Mincho" panose="02020609040205080304" pitchFamily="49" charset="-128"/>
              </a:rPr>
              <a:t>The curse of Allah</a:t>
            </a:r>
          </a:p>
        </p:txBody>
      </p:sp>
      <p:sp>
        <p:nvSpPr>
          <p:cNvPr id="20469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69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fa`taradahu abul`adiyati alfazariyyu faqatalahu</a:t>
            </a:r>
          </a:p>
          <a:p>
            <a:r>
              <a:rPr lang="it-IT" altLang="en-US" sz="2000" b="1" i="1">
                <a:solidFill>
                  <a:srgbClr val="000066"/>
                </a:solidFill>
                <a:latin typeface="Transliteration Verdana" pitchFamily="34" charset="0"/>
              </a:rPr>
              <a:t>fa`ala abil`adiyati la`natu allahi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وَلَعْنَةُ مَلاَئِكَتِهِ وَرُسُلِهِ جْمَعِينَ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وَعَلَىٰ مَنْ سَلَّ سَيْفَهُ عَلَيْكَ</a:t>
            </a:r>
            <a:r>
              <a:rPr lang="en-US" altLang="en-US" sz="5400">
                <a:latin typeface="Times New Roman" panose="02020603050405020304" pitchFamily="18" charset="0"/>
                <a:cs typeface="Simplified Arabic" panose="02020603050405020304" pitchFamily="18" charset="-78"/>
              </a:rPr>
              <a:t> </a:t>
            </a:r>
          </a:p>
        </p:txBody>
      </p:sp>
      <p:sp>
        <p:nvSpPr>
          <p:cNvPr id="204800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the curse of all His angels and Messengers be upon this Abu</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l-Adiyah,</a:t>
            </a:r>
          </a:p>
          <a:p>
            <a:r>
              <a:rPr lang="en-US" altLang="en-US" sz="3200" b="1">
                <a:latin typeface="Arial" panose="020B0604020202020204" pitchFamily="34" charset="0"/>
                <a:ea typeface="MS Mincho" panose="02020609040205080304" pitchFamily="49" charset="-128"/>
              </a:rPr>
              <a:t>upon any one who unsheathed a sword against you,</a:t>
            </a:r>
          </a:p>
        </p:txBody>
      </p:sp>
      <p:sp>
        <p:nvSpPr>
          <p:cNvPr id="20480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80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la`natu mala'ikatihi wa rusulihi ajma`ina</a:t>
            </a:r>
          </a:p>
          <a:p>
            <a:r>
              <a:rPr lang="sv-SE" altLang="en-US" sz="2000" b="1" i="1">
                <a:solidFill>
                  <a:srgbClr val="000066"/>
                </a:solidFill>
                <a:latin typeface="Transliteration Verdana" pitchFamily="34" charset="0"/>
              </a:rPr>
              <a:t>wa `ala man salla sayfahu `alayka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2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وَسَلَلْتَ سَيْفَكَ عَلَيْهِ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يَا مِيرَ ٱلْمُؤْمِنِينَ</a:t>
            </a:r>
            <a:r>
              <a:rPr lang="en-US" altLang="en-US" sz="5400">
                <a:latin typeface="Times New Roman" panose="02020603050405020304" pitchFamily="18" charset="0"/>
                <a:cs typeface="Simplified Arabic" panose="02020603050405020304" pitchFamily="18" charset="-78"/>
              </a:rPr>
              <a:t> </a:t>
            </a:r>
          </a:p>
        </p:txBody>
      </p:sp>
      <p:sp>
        <p:nvSpPr>
          <p:cNvPr id="204902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upon any one against whom you unsheathed your sword</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a:p>
            <a:r>
              <a:rPr lang="en-US" altLang="en-US" sz="3200" b="1">
                <a:latin typeface="Arial" panose="020B0604020202020204" pitchFamily="34" charset="0"/>
                <a:ea typeface="MS Mincho" panose="02020609040205080304" pitchFamily="49" charset="-128"/>
              </a:rPr>
              <a:t>O Commander of the Faithful</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p:txBody>
      </p:sp>
      <p:sp>
        <p:nvSpPr>
          <p:cNvPr id="20490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90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salalta sayfaka `alayhi</a:t>
            </a:r>
          </a:p>
          <a:p>
            <a:r>
              <a:rPr lang="sv-SE" altLang="en-US" sz="2000" b="1" i="1">
                <a:solidFill>
                  <a:srgbClr val="000066"/>
                </a:solidFill>
                <a:latin typeface="Transliteration Verdana" pitchFamily="34" charset="0"/>
              </a:rPr>
              <a:t>ya amira almu'minina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05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مِنَ ٱلْمُشْرِكِينَ وَٱلْمُنَافِقِينَ إِلَىٰ يَوْمِ ٱلدِّينِ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وَعَلَىٰ مَنْ رَضِيَ بِمَا سَاءَكَ</a:t>
            </a:r>
            <a:r>
              <a:rPr lang="en-US" altLang="en-US" sz="5400">
                <a:latin typeface="Times New Roman" panose="02020603050405020304" pitchFamily="18" charset="0"/>
                <a:cs typeface="Simplified Arabic" panose="02020603050405020304" pitchFamily="18" charset="-78"/>
              </a:rPr>
              <a:t> </a:t>
            </a:r>
          </a:p>
        </p:txBody>
      </p:sp>
      <p:sp>
        <p:nvSpPr>
          <p:cNvPr id="205005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(Curse be upon) the polytheists and the hypocrites up to the Religion Day.</a:t>
            </a:r>
          </a:p>
          <a:p>
            <a:r>
              <a:rPr lang="en-US" altLang="en-US" sz="3200" b="1">
                <a:latin typeface="Arial" panose="020B0604020202020204" pitchFamily="34" charset="0"/>
                <a:ea typeface="MS Mincho" panose="02020609040205080304" pitchFamily="49" charset="-128"/>
              </a:rPr>
              <a:t>Curse be also upon any one whom is pleased by whatever upsets you,</a:t>
            </a:r>
          </a:p>
        </p:txBody>
      </p:sp>
      <p:sp>
        <p:nvSpPr>
          <p:cNvPr id="20500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00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min almushrikina walmunafiqina ila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yawmi alddini</a:t>
            </a:r>
          </a:p>
          <a:p>
            <a:r>
              <a:rPr lang="sv-SE" altLang="en-US" sz="2000" b="1" i="1">
                <a:solidFill>
                  <a:srgbClr val="000066"/>
                </a:solidFill>
                <a:latin typeface="Transliteration Verdana" pitchFamily="34" charset="0"/>
              </a:rPr>
              <a:t>wa `ala man radiya bima sa'aka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0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وَجَاهَدْتَ فِي ٱللَّهِ وَهُمْ مُحْجِمُونَ</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وَعَبَدْتَ ٱللَّهَ مُخْلِصاً لَهُ ٱلدِّينَ</a:t>
            </a:r>
            <a:endParaRPr lang="en-US" altLang="en-US" sz="5400">
              <a:latin typeface="Times New Roman" panose="02020603050405020304" pitchFamily="18" charset="0"/>
              <a:cs typeface="Simplified Arabic" panose="02020603050405020304" pitchFamily="18" charset="-78"/>
            </a:endParaRPr>
          </a:p>
        </p:txBody>
      </p:sp>
      <p:sp>
        <p:nvSpPr>
          <p:cNvPr id="183501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strove for the sake of Allah while they refrained,</a:t>
            </a:r>
          </a:p>
          <a:p>
            <a:r>
              <a:rPr lang="en-US" altLang="en-US" sz="3200" b="1">
                <a:latin typeface="Arial" panose="020B0604020202020204" pitchFamily="34" charset="0"/>
                <a:ea typeface="MS Mincho" panose="02020609040205080304" pitchFamily="49" charset="-128"/>
              </a:rPr>
              <a:t>and worshipped Allah with full sincerity to Him in obedience </a:t>
            </a:r>
          </a:p>
        </p:txBody>
      </p:sp>
      <p:sp>
        <p:nvSpPr>
          <p:cNvPr id="18350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50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jahadta fi allahi wa hum muhjimuna</a:t>
            </a:r>
          </a:p>
          <a:p>
            <a:r>
              <a:rPr lang="en-US" altLang="en-US" sz="2000" b="1" i="1">
                <a:solidFill>
                  <a:srgbClr val="000066"/>
                </a:solidFill>
                <a:latin typeface="Transliteration Verdana" pitchFamily="34" charset="0"/>
              </a:rPr>
              <a:t>wa `abadta allaha mukhlisan lahu alddina</a:t>
            </a:r>
          </a:p>
        </p:txBody>
      </p:sp>
    </p:spTree>
  </p:cSld>
  <p:clrMapOvr>
    <a:masterClrMapping/>
  </p:clrMapOvr>
  <p:transition advClick="0">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07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وَلَمْ يَكْرَهْهُ وَغْمَضَ عَيْنَهُ وَلَمْ يُنْكِرْ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 عَانَ عَلَيْكَ بِيَدٍ وْ لِسَانٍ</a:t>
            </a:r>
            <a:r>
              <a:rPr lang="en-US" altLang="en-US" sz="5400">
                <a:latin typeface="Times New Roman" panose="02020603050405020304" pitchFamily="18" charset="0"/>
                <a:cs typeface="Simplified Arabic" panose="02020603050405020304" pitchFamily="18" charset="-78"/>
              </a:rPr>
              <a:t> </a:t>
            </a:r>
          </a:p>
        </p:txBody>
      </p:sp>
      <p:sp>
        <p:nvSpPr>
          <p:cNvPr id="2051075"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curse be upon any one who is not passive for whatever upsets you and upon any one who bypasses and does not deny,</a:t>
            </a:r>
          </a:p>
          <a:p>
            <a:r>
              <a:rPr lang="en-US" altLang="en-US" sz="3200" b="1">
                <a:latin typeface="Arial" panose="020B0604020202020204" pitchFamily="34" charset="0"/>
                <a:ea typeface="MS Mincho" panose="02020609040205080304" pitchFamily="49" charset="-128"/>
              </a:rPr>
              <a:t>and upon any one who supports your rivals by deeds or words,</a:t>
            </a:r>
          </a:p>
        </p:txBody>
      </p:sp>
      <p:sp>
        <p:nvSpPr>
          <p:cNvPr id="20510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10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lam yakrahhu wa aghmada `aynahu wa lam yunkir</a:t>
            </a:r>
          </a:p>
          <a:p>
            <a:r>
              <a:rPr lang="sv-SE" altLang="en-US" sz="2000" b="1" i="1">
                <a:solidFill>
                  <a:srgbClr val="000066"/>
                </a:solidFill>
                <a:latin typeface="Transliteration Verdana" pitchFamily="34" charset="0"/>
              </a:rPr>
              <a:t>aw a`ana `alayka biyadin aw lisanin</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0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 قَعَدَ عَنْ نَصْرِكَ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 خَذَلَ عَنِ ٱلْجِهَادِ مَعَكَ</a:t>
            </a:r>
            <a:r>
              <a:rPr lang="en-US" altLang="en-US" sz="5400">
                <a:latin typeface="Times New Roman" panose="02020603050405020304" pitchFamily="18" charset="0"/>
                <a:cs typeface="Simplified Arabic" panose="02020603050405020304" pitchFamily="18" charset="-78"/>
              </a:rPr>
              <a:t> </a:t>
            </a:r>
          </a:p>
        </p:txBody>
      </p:sp>
      <p:sp>
        <p:nvSpPr>
          <p:cNvPr id="205209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upon any one who fails to support you,</a:t>
            </a:r>
          </a:p>
          <a:p>
            <a:r>
              <a:rPr lang="en-US" altLang="en-US" sz="3200" b="1">
                <a:latin typeface="Arial" panose="020B0604020202020204" pitchFamily="34" charset="0"/>
                <a:ea typeface="MS Mincho" panose="02020609040205080304" pitchFamily="49" charset="-128"/>
              </a:rPr>
              <a:t>and upon any one who slackens to fight with you,</a:t>
            </a:r>
          </a:p>
        </p:txBody>
      </p:sp>
      <p:sp>
        <p:nvSpPr>
          <p:cNvPr id="20521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21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aw qa`ada `an nasrika</a:t>
            </a:r>
          </a:p>
          <a:p>
            <a:r>
              <a:rPr lang="sv-SE" altLang="en-US" sz="2000" b="1" i="1">
                <a:solidFill>
                  <a:srgbClr val="000066"/>
                </a:solidFill>
                <a:latin typeface="Transliteration Verdana" pitchFamily="34" charset="0"/>
              </a:rPr>
              <a:t>aw khadhala `an aljihadi ma`aka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12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 غَمَطَ فَضْلَكَ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وَجَحَدَ حَقَّكَ</a:t>
            </a:r>
            <a:r>
              <a:rPr lang="en-US" altLang="en-US" sz="5400">
                <a:latin typeface="Times New Roman" panose="02020603050405020304" pitchFamily="18" charset="0"/>
                <a:cs typeface="Simplified Arabic" panose="02020603050405020304" pitchFamily="18" charset="-78"/>
              </a:rPr>
              <a:t> </a:t>
            </a:r>
          </a:p>
        </p:txBody>
      </p:sp>
      <p:sp>
        <p:nvSpPr>
          <p:cNvPr id="2053123"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upon any one who despises your merits,</a:t>
            </a:r>
          </a:p>
          <a:p>
            <a:r>
              <a:rPr lang="en-US" altLang="en-US" sz="3200" b="1">
                <a:latin typeface="Arial" panose="020B0604020202020204" pitchFamily="34" charset="0"/>
                <a:ea typeface="MS Mincho" panose="02020609040205080304" pitchFamily="49" charset="-128"/>
              </a:rPr>
              <a:t>and upon any one who denies your right,</a:t>
            </a:r>
          </a:p>
        </p:txBody>
      </p:sp>
      <p:sp>
        <p:nvSpPr>
          <p:cNvPr id="20531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31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aw ghamata fadlaka</a:t>
            </a:r>
          </a:p>
          <a:p>
            <a:r>
              <a:rPr lang="sv-SE" altLang="en-US" sz="2000" b="1" i="1">
                <a:solidFill>
                  <a:srgbClr val="000066"/>
                </a:solidFill>
                <a:latin typeface="Transliteration Verdana" pitchFamily="34" charset="0"/>
              </a:rPr>
              <a:t>wa jahada haqqaka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146" name="Rectangle 2"/>
          <p:cNvSpPr>
            <a:spLocks noGrp="1" noChangeArrowheads="1"/>
          </p:cNvSpPr>
          <p:nvPr>
            <p:ph type="ctrTitle"/>
          </p:nvPr>
        </p:nvSpPr>
        <p:spPr>
          <a:xfrm>
            <a:off x="250825" y="892175"/>
            <a:ext cx="8569325" cy="24257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100">
                <a:latin typeface="Times New Roman" panose="02020603050405020304" pitchFamily="18" charset="0"/>
                <a:cs typeface="Simplified Arabic" panose="02020603050405020304" pitchFamily="18" charset="-78"/>
              </a:rPr>
              <a:t>وْ عَدَلَ بِكَ مَنْ جَعَلَكَ ٱللَّهُ وْلَىٰ بِهِ مِنْ نَفْسِهِ</a:t>
            </a:r>
            <a:r>
              <a:rPr lang="en-US" altLang="en-US" sz="5100">
                <a:latin typeface="Times New Roman" panose="02020603050405020304" pitchFamily="18" charset="0"/>
                <a:cs typeface="Simplified Arabic" panose="02020603050405020304" pitchFamily="18" charset="-78"/>
              </a:rPr>
              <a:t> </a:t>
            </a:r>
            <a:br>
              <a:rPr lang="en-US" altLang="en-US" sz="5100">
                <a:latin typeface="Times New Roman" panose="02020603050405020304" pitchFamily="18" charset="0"/>
                <a:cs typeface="Simplified Arabic" panose="02020603050405020304" pitchFamily="18" charset="-78"/>
              </a:rPr>
            </a:br>
            <a:r>
              <a:rPr lang="ar-SA" altLang="en-US" sz="5100">
                <a:latin typeface="Times New Roman" panose="02020603050405020304" pitchFamily="18" charset="0"/>
                <a:cs typeface="Simplified Arabic" panose="02020603050405020304" pitchFamily="18" charset="-78"/>
              </a:rPr>
              <a:t>وَصَلَوَاتُ ٱللَّهِ عَلَيْكَ وَرَحْمَةُ ٱللَّهِ وَبَرَكَاتُهُ</a:t>
            </a:r>
            <a:r>
              <a:rPr lang="en-US" altLang="en-US" sz="5100">
                <a:latin typeface="Times New Roman" panose="02020603050405020304" pitchFamily="18" charset="0"/>
                <a:cs typeface="Simplified Arabic" panose="02020603050405020304" pitchFamily="18" charset="-78"/>
              </a:rPr>
              <a:t> </a:t>
            </a:r>
          </a:p>
        </p:txBody>
      </p:sp>
      <p:sp>
        <p:nvSpPr>
          <p:cNvPr id="205414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upon any one who leaves you and joins one upon whom Almighty Allah has given you priority.</a:t>
            </a:r>
          </a:p>
          <a:p>
            <a:r>
              <a:rPr lang="en-US" altLang="en-US" sz="3200" b="1">
                <a:latin typeface="Arial" panose="020B0604020202020204" pitchFamily="34" charset="0"/>
                <a:ea typeface="MS Mincho" panose="02020609040205080304" pitchFamily="49" charset="-128"/>
              </a:rPr>
              <a:t>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peace, mercy, and blessings,</a:t>
            </a:r>
          </a:p>
        </p:txBody>
      </p:sp>
      <p:sp>
        <p:nvSpPr>
          <p:cNvPr id="20541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41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aw `adala bika man ja`alaka allahu awla bihi min nafsihi</a:t>
            </a:r>
          </a:p>
          <a:p>
            <a:r>
              <a:rPr lang="en-US" altLang="en-US" sz="2000" b="1" i="1">
                <a:solidFill>
                  <a:srgbClr val="000066"/>
                </a:solidFill>
                <a:latin typeface="Transliteration Verdana" pitchFamily="34" charset="0"/>
              </a:rPr>
              <a:t>wa salawatu allahi `alayka wa rahmatu allahi wa barakatuhu</a:t>
            </a:r>
          </a:p>
        </p:txBody>
      </p:sp>
    </p:spTree>
  </p:cSld>
  <p:clrMapOvr>
    <a:masterClrMapping/>
  </p:clrMapOvr>
  <p:transition advClick="0">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1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وَسَلامُهُ وَتَحِيَّاتُهُ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وَعَلَىٰ ٱلئِمَّةِ مِنْ آلِكَ ٱلطَّاهِرِينَ</a:t>
            </a:r>
            <a:r>
              <a:rPr lang="en-US" altLang="en-US" sz="5400">
                <a:latin typeface="Times New Roman" panose="02020603050405020304" pitchFamily="18" charset="0"/>
                <a:cs typeface="Simplified Arabic" panose="02020603050405020304" pitchFamily="18" charset="-78"/>
              </a:rPr>
              <a:t> </a:t>
            </a:r>
          </a:p>
        </p:txBody>
      </p:sp>
      <p:sp>
        <p:nvSpPr>
          <p:cNvPr id="205517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compliments, and greetings</a:t>
            </a:r>
          </a:p>
          <a:p>
            <a:r>
              <a:rPr lang="en-US" altLang="en-US" sz="3200" b="1">
                <a:latin typeface="Arial" panose="020B0604020202020204" pitchFamily="34" charset="0"/>
                <a:ea typeface="MS Mincho" panose="02020609040205080304" pitchFamily="49" charset="-128"/>
              </a:rPr>
              <a:t>be upon you and upon the Imams from your Immaculate Household.</a:t>
            </a:r>
          </a:p>
        </p:txBody>
      </p:sp>
      <p:sp>
        <p:nvSpPr>
          <p:cNvPr id="20551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51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salamuhu wa tahiyyatuhu</a:t>
            </a:r>
          </a:p>
          <a:p>
            <a:r>
              <a:rPr lang="it-IT" altLang="en-US" sz="2000" b="1" i="1">
                <a:solidFill>
                  <a:srgbClr val="000066"/>
                </a:solidFill>
                <a:latin typeface="Transliteration Verdana" pitchFamily="34" charset="0"/>
              </a:rPr>
              <a:t>wa `ala al-a'immati min alika alttahirina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194"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إِنَّهُ حَمِيدٌ مَجِيدٌ. </a:t>
            </a:r>
            <a:endParaRPr lang="en-US" altLang="en-US" sz="5400">
              <a:latin typeface="Times New Roman" panose="02020603050405020304" pitchFamily="18" charset="0"/>
              <a:cs typeface="Simplified Arabic" panose="02020603050405020304" pitchFamily="18" charset="-78"/>
            </a:endParaRPr>
          </a:p>
        </p:txBody>
      </p:sp>
      <p:sp>
        <p:nvSpPr>
          <p:cNvPr id="2056195" name="Rectangle 3"/>
          <p:cNvSpPr>
            <a:spLocks noGrp="1" noChangeArrowheads="1"/>
          </p:cNvSpPr>
          <p:nvPr>
            <p:ph type="subTitle" idx="1"/>
          </p:nvPr>
        </p:nvSpPr>
        <p:spPr>
          <a:xfrm>
            <a:off x="323850" y="3381375"/>
            <a:ext cx="8424863" cy="5794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Verily, Allah is Praised and Glorious. </a:t>
            </a:r>
          </a:p>
        </p:txBody>
      </p:sp>
      <p:sp>
        <p:nvSpPr>
          <p:cNvPr id="20561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619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innahu hamidun majidun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2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وَالمْرُ ٱلعْجَبُ</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وَٱلْخَطْبُ ٱلفْظَعُ بَعْدَ جَحْدِكَ حَقَّكَ</a:t>
            </a:r>
            <a:r>
              <a:rPr lang="en-US" altLang="en-US" sz="5400">
                <a:latin typeface="Times New Roman" panose="02020603050405020304" pitchFamily="18" charset="0"/>
                <a:cs typeface="Simplified Arabic" panose="02020603050405020304" pitchFamily="18" charset="-78"/>
              </a:rPr>
              <a:t> </a:t>
            </a:r>
          </a:p>
        </p:txBody>
      </p:sp>
      <p:sp>
        <p:nvSpPr>
          <p:cNvPr id="205721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What is more astounding</a:t>
            </a:r>
          </a:p>
          <a:p>
            <a:r>
              <a:rPr lang="en-US" altLang="en-US" sz="3200" b="1">
                <a:latin typeface="Arial" panose="020B0604020202020204" pitchFamily="34" charset="0"/>
                <a:ea typeface="MS Mincho" panose="02020609040205080304" pitchFamily="49" charset="-128"/>
              </a:rPr>
              <a:t>and more horrible than usurping your right</a:t>
            </a:r>
          </a:p>
        </p:txBody>
      </p:sp>
      <p:sp>
        <p:nvSpPr>
          <p:cNvPr id="20572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72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wal-amru al-a`jabu</a:t>
            </a:r>
          </a:p>
          <a:p>
            <a:r>
              <a:rPr lang="es-ES" altLang="en-US" sz="2000" b="1" i="1">
                <a:solidFill>
                  <a:srgbClr val="000066"/>
                </a:solidFill>
                <a:latin typeface="Transliteration Verdana" pitchFamily="34" charset="0"/>
              </a:rPr>
              <a:t>walkhatbu al-afza`u ba`da jahdika haqqaka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4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غَصْبُ ٱلصِّدِّيقَةِ ٱلطَّاهِرَةِ ٱلزَّهْرَاءِ سَيِّدَةِ ٱلنِّسَاءِ فَدَكاً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وَرَدُّ شَهَادَتِكَ وَشَهَادَةِ ٱلسَّيِّدَيْنِ سُلالَتِكَ</a:t>
            </a:r>
            <a:r>
              <a:rPr lang="en-US" altLang="en-US" sz="5400">
                <a:latin typeface="Times New Roman" panose="02020603050405020304" pitchFamily="18" charset="0"/>
                <a:cs typeface="Simplified Arabic" panose="02020603050405020304" pitchFamily="18" charset="-78"/>
              </a:rPr>
              <a:t> </a:t>
            </a:r>
          </a:p>
        </p:txBody>
      </p:sp>
      <p:sp>
        <p:nvSpPr>
          <p:cNvPr id="2058243" name="Rectangle 3"/>
          <p:cNvSpPr>
            <a:spLocks noGrp="1" noChangeArrowheads="1"/>
          </p:cNvSpPr>
          <p:nvPr>
            <p:ph type="subTitle" idx="1"/>
          </p:nvPr>
        </p:nvSpPr>
        <p:spPr>
          <a:xfrm>
            <a:off x="323850" y="3381375"/>
            <a:ext cx="8424863" cy="28289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900" b="1">
                <a:latin typeface="Arial" panose="020B0604020202020204" pitchFamily="34" charset="0"/>
                <a:ea typeface="MS Mincho" panose="02020609040205080304" pitchFamily="49" charset="-128"/>
              </a:rPr>
              <a:t>is the usurpation of Fadak from the veracious, pure, and luminous Lady, the doyenne of the women of the world!</a:t>
            </a:r>
          </a:p>
          <a:p>
            <a:r>
              <a:rPr lang="en-US" altLang="en-US" sz="2900" b="1">
                <a:latin typeface="Arial" panose="020B0604020202020204" pitchFamily="34" charset="0"/>
                <a:ea typeface="MS Mincho" panose="02020609040205080304" pitchFamily="49" charset="-128"/>
              </a:rPr>
              <a:t>As well as the rejection of your testimony and the testimonies of the two masters</a:t>
            </a:r>
            <a:r>
              <a:rPr lang="en-US" altLang="en-US" sz="2900" b="1">
                <a:latin typeface="Al-Arial"/>
                <a:ea typeface="MS Mincho" panose="02020609040205080304" pitchFamily="49" charset="-128"/>
              </a:rPr>
              <a:t>—</a:t>
            </a:r>
            <a:r>
              <a:rPr lang="en-US" altLang="en-US" sz="2900" b="1">
                <a:latin typeface="Arial" panose="020B0604020202020204" pitchFamily="34" charset="0"/>
                <a:ea typeface="MS Mincho" panose="02020609040205080304" pitchFamily="49" charset="-128"/>
              </a:rPr>
              <a:t>your descendants,</a:t>
            </a:r>
          </a:p>
        </p:txBody>
      </p:sp>
      <p:sp>
        <p:nvSpPr>
          <p:cNvPr id="20582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82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ghasbu alssiddiqati alttahirati alzzahra'i sayyidati alnnisa'i fadakan</a:t>
            </a:r>
          </a:p>
          <a:p>
            <a:r>
              <a:rPr lang="en-US" altLang="en-US" sz="2000" b="1" i="1">
                <a:solidFill>
                  <a:srgbClr val="000066"/>
                </a:solidFill>
                <a:latin typeface="Transliteration Verdana" pitchFamily="34" charset="0"/>
              </a:rPr>
              <a:t>wa raddu shahadatika wa shahadati alssayyidayni sulalatika</a:t>
            </a:r>
          </a:p>
        </p:txBody>
      </p:sp>
    </p:spTree>
  </p:cSld>
  <p:clrMapOvr>
    <a:masterClrMapping/>
  </p:clrMapOvr>
  <p:transition advClick="0">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26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وَعِتْرَةِ ٱلْمُصْطَفَىٰ صَلَّىٰ ٱللَّهُ عَلَيْكُمْ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وَقَدْ عْلَىٰ ٱللَّهُ تَعَالَىٰ عَلَىٰ ٱلامَّةِ دَرَجَتَكُمْ</a:t>
            </a:r>
            <a:r>
              <a:rPr lang="en-US" altLang="en-US" sz="5400">
                <a:latin typeface="Times New Roman" panose="02020603050405020304" pitchFamily="18" charset="0"/>
                <a:cs typeface="Simplified Arabic" panose="02020603050405020304" pitchFamily="18" charset="-78"/>
              </a:rPr>
              <a:t> </a:t>
            </a:r>
          </a:p>
        </p:txBody>
      </p:sp>
      <p:sp>
        <p:nvSpPr>
          <p:cNvPr id="205926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the Household of the Chosen Prophet, may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peace be upon you all.</a:t>
            </a:r>
          </a:p>
          <a:p>
            <a:r>
              <a:rPr lang="en-US" altLang="en-US" sz="3200" b="1">
                <a:latin typeface="Arial" panose="020B0604020202020204" pitchFamily="34" charset="0"/>
                <a:ea typeface="MS Mincho" panose="02020609040205080304" pitchFamily="49" charset="-128"/>
              </a:rPr>
              <a:t>Whereas Almighty Allah has elevated you in rank over the nation,</a:t>
            </a:r>
          </a:p>
        </p:txBody>
      </p:sp>
      <p:sp>
        <p:nvSpPr>
          <p:cNvPr id="20592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92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`itrati almustafa salla allahu `alaykum</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qad a`la allahu ta`ala `ala al-ummati darajatakum</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29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وَرَفَعَ مَنْزِلَتَكُمْ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وَبَانَ فَضْلَكُمْ وَشَرَفَكُمْ عَلَىٰ ٱلْعَالَمِينَ</a:t>
            </a:r>
            <a:r>
              <a:rPr lang="en-US" altLang="en-US" sz="5400">
                <a:latin typeface="Times New Roman" panose="02020603050405020304" pitchFamily="18" charset="0"/>
                <a:cs typeface="Simplified Arabic" panose="02020603050405020304" pitchFamily="18" charset="-78"/>
              </a:rPr>
              <a:t> </a:t>
            </a:r>
          </a:p>
        </p:txBody>
      </p:sp>
      <p:sp>
        <p:nvSpPr>
          <p:cNvPr id="206029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raised your positions,</a:t>
            </a:r>
          </a:p>
          <a:p>
            <a:r>
              <a:rPr lang="en-US" altLang="en-US" sz="3200" b="1">
                <a:latin typeface="Arial" panose="020B0604020202020204" pitchFamily="34" charset="0"/>
                <a:ea typeface="MS Mincho" panose="02020609040205080304" pitchFamily="49" charset="-128"/>
              </a:rPr>
              <a:t>and demonstrated your preference and honorable favorability over all the created beings.</a:t>
            </a:r>
          </a:p>
        </p:txBody>
      </p:sp>
      <p:sp>
        <p:nvSpPr>
          <p:cNvPr id="20602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02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rafa`a manzilatakum</a:t>
            </a:r>
          </a:p>
          <a:p>
            <a:r>
              <a:rPr lang="it-IT" altLang="en-US" sz="2000" b="1" i="1">
                <a:solidFill>
                  <a:srgbClr val="000066"/>
                </a:solidFill>
                <a:latin typeface="Transliteration Verdana" pitchFamily="34" charset="0"/>
              </a:rPr>
              <a:t>wa abana fadlakum wa sharafakum `ala al`alamina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60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صَابِراً مُحْتَسِباً حَتَّىٰ تَاكَ ٱلْيَقِينُ</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لاَ لَعْنَةُ ٱللَّهِ عَلَىٰ ٱلظَّالِمِينَ </a:t>
            </a:r>
            <a:endParaRPr lang="en-US" altLang="en-US" sz="5400">
              <a:latin typeface="Times New Roman" panose="02020603050405020304" pitchFamily="18" charset="0"/>
              <a:cs typeface="Simplified Arabic" panose="02020603050405020304" pitchFamily="18" charset="-78"/>
            </a:endParaRPr>
          </a:p>
        </p:txBody>
      </p:sp>
      <p:sp>
        <p:nvSpPr>
          <p:cNvPr id="1836035"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while you were steadfast, depending upon Him totally, until death came upon you.</a:t>
            </a:r>
          </a:p>
          <a:p>
            <a:r>
              <a:rPr lang="en-US" altLang="en-US" sz="3200" b="1">
                <a:latin typeface="Arial" panose="020B0604020202020204" pitchFamily="34" charset="0"/>
                <a:ea typeface="MS Mincho" panose="02020609040205080304" pitchFamily="49" charset="-128"/>
              </a:rPr>
              <a:t>Verily, curse of Allah be upon the wrongdoers.</a:t>
            </a:r>
          </a:p>
        </p:txBody>
      </p:sp>
      <p:sp>
        <p:nvSpPr>
          <p:cNvPr id="18360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60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sabiran muhtasiban hatta ataka alyaqinu</a:t>
            </a:r>
          </a:p>
          <a:p>
            <a:r>
              <a:rPr lang="it-IT" altLang="en-US" sz="2000" b="1" i="1">
                <a:solidFill>
                  <a:srgbClr val="000066"/>
                </a:solidFill>
                <a:latin typeface="Transliteration Verdana" pitchFamily="34" charset="0"/>
              </a:rPr>
              <a:t>ala la`natu allahi `ala alaaalimina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31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فَذْهَبَ عَنْكُمُ ٱلرِّجْسَ وَطَهَّرَكُمْ تَطْهِيراً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قَالَ ٱللَّهُ عَزَّ وَجَلَّ:</a:t>
            </a:r>
            <a:r>
              <a:rPr lang="en-US" altLang="en-US" sz="5400">
                <a:latin typeface="Times New Roman" panose="02020603050405020304" pitchFamily="18" charset="0"/>
                <a:cs typeface="Simplified Arabic" panose="02020603050405020304" pitchFamily="18" charset="-78"/>
              </a:rPr>
              <a:t> </a:t>
            </a:r>
          </a:p>
        </p:txBody>
      </p:sp>
      <p:sp>
        <p:nvSpPr>
          <p:cNvPr id="2061315"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He thus removed away filth from you and purified you with the most thorough purification.</a:t>
            </a:r>
          </a:p>
          <a:p>
            <a:r>
              <a:rPr lang="en-US" altLang="en-US" sz="3200" b="1">
                <a:latin typeface="Arial" panose="020B0604020202020204" pitchFamily="34" charset="0"/>
                <a:ea typeface="MS Mincho" panose="02020609040205080304" pitchFamily="49" charset="-128"/>
              </a:rPr>
              <a:t>Allah the Almighty and All-majestic says:</a:t>
            </a:r>
          </a:p>
        </p:txBody>
      </p:sp>
      <p:sp>
        <p:nvSpPr>
          <p:cNvPr id="20613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13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fa'adhhaba `ankum alrrijsa wa tahharakum tathiran</a:t>
            </a:r>
          </a:p>
          <a:p>
            <a:r>
              <a:rPr lang="it-IT" altLang="en-US" sz="2000" b="1" i="1">
                <a:solidFill>
                  <a:srgbClr val="000066"/>
                </a:solidFill>
                <a:latin typeface="Transliteration Verdana" pitchFamily="34" charset="0"/>
              </a:rPr>
              <a:t>qala allahu `azza wa jalla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3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”إِنَّ ٱلإِنْسَانَ خُلِقَ هَلُوعاً.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إِذَا مَسَّهُ ٱلشَّرُّ جَزُوعاً.</a:t>
            </a:r>
            <a:r>
              <a:rPr lang="en-US" altLang="en-US" sz="5400">
                <a:latin typeface="Times New Roman" panose="02020603050405020304" pitchFamily="18" charset="0"/>
                <a:cs typeface="Simplified Arabic" panose="02020603050405020304" pitchFamily="18" charset="-78"/>
              </a:rPr>
              <a:t> </a:t>
            </a:r>
          </a:p>
        </p:txBody>
      </p:sp>
      <p:sp>
        <p:nvSpPr>
          <p:cNvPr id="206233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Indeed, man is created of a hasty temperament.</a:t>
            </a:r>
          </a:p>
          <a:p>
            <a:r>
              <a:rPr lang="en-US" altLang="en-US" sz="3200" b="1">
                <a:latin typeface="Arial" panose="020B0604020202020204" pitchFamily="34" charset="0"/>
                <a:ea typeface="MS Mincho" panose="02020609040205080304" pitchFamily="49" charset="-128"/>
              </a:rPr>
              <a:t>Being greatly grieved when evil afflicts him</a:t>
            </a:r>
          </a:p>
        </p:txBody>
      </p:sp>
      <p:sp>
        <p:nvSpPr>
          <p:cNvPr id="20623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23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inna al-insana khuliqa halu`an</a:t>
            </a:r>
          </a:p>
          <a:p>
            <a:r>
              <a:rPr lang="en-US" altLang="en-US" sz="2000" b="1" i="1">
                <a:solidFill>
                  <a:srgbClr val="000066"/>
                </a:solidFill>
                <a:latin typeface="Transliteration Verdana" pitchFamily="34" charset="0"/>
              </a:rPr>
              <a:t>idha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massahu alshsharru jazu`an</a:t>
            </a:r>
          </a:p>
        </p:txBody>
      </p:sp>
    </p:spTree>
  </p:cSld>
  <p:clrMapOvr>
    <a:masterClrMapping/>
  </p:clrMapOvr>
  <p:transition advClick="0">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36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وَإِذَا مَسَّهُ ٱلْخَيْرُ مَنُوعاً.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إِلاَّ ٱلْمُصَلِّينَ.“</a:t>
            </a:r>
            <a:r>
              <a:rPr lang="en-US" altLang="en-US" sz="5400">
                <a:latin typeface="Times New Roman" panose="02020603050405020304" pitchFamily="18" charset="0"/>
                <a:cs typeface="Simplified Arabic" panose="02020603050405020304" pitchFamily="18" charset="-78"/>
              </a:rPr>
              <a:t> </a:t>
            </a:r>
          </a:p>
        </p:txBody>
      </p:sp>
      <p:sp>
        <p:nvSpPr>
          <p:cNvPr id="2063363"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niggardly when good befalls him,</a:t>
            </a:r>
          </a:p>
          <a:p>
            <a:r>
              <a:rPr lang="en-US" altLang="en-US" sz="3200" b="1">
                <a:latin typeface="Arial" panose="020B0604020202020204" pitchFamily="34" charset="0"/>
                <a:ea typeface="MS Mincho" panose="02020609040205080304" pitchFamily="49" charset="-128"/>
              </a:rPr>
              <a:t>except those who pray.</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p:txBody>
      </p:sp>
      <p:sp>
        <p:nvSpPr>
          <p:cNvPr id="20633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33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idha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massahu alkhayru manu`an</a:t>
            </a:r>
          </a:p>
          <a:p>
            <a:r>
              <a:rPr lang="sv-SE" altLang="en-US" sz="2000" b="1" i="1">
                <a:solidFill>
                  <a:srgbClr val="000066"/>
                </a:solidFill>
                <a:latin typeface="Transliteration Verdana" pitchFamily="34" charset="0"/>
              </a:rPr>
              <a:t>illa almusallina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3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فَٱسْتَثْنَىٰ ٱللَّهُ تَعَالَىٰ نَبِيَّهُ ٱلْمُصْطَفَىٰ</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وَنْتَ يَا سَيِّدَ ٱلوْصِيَاءِ مِنْ جَمِيعِ ٱلْخَلْقِ</a:t>
            </a:r>
            <a:r>
              <a:rPr lang="en-US" altLang="en-US" sz="5400">
                <a:latin typeface="Times New Roman" panose="02020603050405020304" pitchFamily="18" charset="0"/>
                <a:cs typeface="Simplified Arabic" panose="02020603050405020304" pitchFamily="18" charset="-78"/>
              </a:rPr>
              <a:t> </a:t>
            </a:r>
          </a:p>
        </p:txBody>
      </p:sp>
      <p:sp>
        <p:nvSpPr>
          <p:cNvPr id="206438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Hence, Almighty Allah has excluded His Chosen Prophet</a:t>
            </a:r>
          </a:p>
          <a:p>
            <a:r>
              <a:rPr lang="en-US" altLang="en-US" sz="3200" b="1">
                <a:latin typeface="Arial" panose="020B0604020202020204" pitchFamily="34" charset="0"/>
                <a:ea typeface="MS Mincho" panose="02020609040205080304" pitchFamily="49" charset="-128"/>
              </a:rPr>
              <a:t>you, the chief of the Prophets</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successors, from among all His beings.</a:t>
            </a:r>
          </a:p>
        </p:txBody>
      </p:sp>
      <p:sp>
        <p:nvSpPr>
          <p:cNvPr id="20643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43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fastathna allahu ta`ala nabiyyahu almustafa</a:t>
            </a:r>
          </a:p>
          <a:p>
            <a:r>
              <a:rPr lang="sv-SE" altLang="en-US" sz="2000" b="1" i="1">
                <a:solidFill>
                  <a:srgbClr val="000066"/>
                </a:solidFill>
                <a:latin typeface="Transliteration Verdana" pitchFamily="34" charset="0"/>
              </a:rPr>
              <a:t>wa anta ya sayyida al-awsiya'i min jami`i alkhalqi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4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فَمَا عْمَهَ مَنْ ظَلَمَكَ عَنِ ٱلْحَقِّ</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ثُمَّ فْرَضُوكَ سَهْمَ ذَوِي ٱلْقُرْبَىٰ مَكْراً</a:t>
            </a:r>
            <a:r>
              <a:rPr lang="en-US" altLang="en-US" sz="5400">
                <a:latin typeface="Times New Roman" panose="02020603050405020304" pitchFamily="18" charset="0"/>
                <a:cs typeface="Simplified Arabic" panose="02020603050405020304" pitchFamily="18" charset="-78"/>
              </a:rPr>
              <a:t> </a:t>
            </a:r>
          </a:p>
        </p:txBody>
      </p:sp>
      <p:sp>
        <p:nvSpPr>
          <p:cNvPr id="206541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How deviant from the right he who has wronged you is! </a:t>
            </a:r>
          </a:p>
          <a:p>
            <a:r>
              <a:rPr lang="en-US" altLang="en-US" sz="3200" b="1">
                <a:latin typeface="Arial" panose="020B0604020202020204" pitchFamily="34" charset="0"/>
                <a:ea typeface="MS Mincho" panose="02020609040205080304" pitchFamily="49" charset="-128"/>
              </a:rPr>
              <a:t>They then deceptively decided the share of </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Near of Kin</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to be for you, </a:t>
            </a:r>
          </a:p>
        </p:txBody>
      </p:sp>
      <p:sp>
        <p:nvSpPr>
          <p:cNvPr id="20654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54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fama a`maha man zalamaka `an alhaqqi</a:t>
            </a:r>
          </a:p>
          <a:p>
            <a:r>
              <a:rPr lang="en-US" altLang="en-US" sz="2000" b="1" i="1">
                <a:solidFill>
                  <a:srgbClr val="000066"/>
                </a:solidFill>
                <a:latin typeface="Transliteration Verdana" pitchFamily="34" charset="0"/>
              </a:rPr>
              <a:t>thumma afraduka sahma dhawi alqurba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makran</a:t>
            </a:r>
          </a:p>
        </p:txBody>
      </p:sp>
    </p:spTree>
  </p:cSld>
  <p:clrMapOvr>
    <a:masterClrMapping/>
  </p:clrMapOvr>
  <p:transition advClick="0">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43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وَحَادُوهُ عَنْ هْلِهِ جَوْراً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فَلَمَّا آلَ ٱلمْرُ إِلَيْكَ جْرَيْتَهُمْ عَلَىٰ مَا جْرَيَا</a:t>
            </a:r>
            <a:r>
              <a:rPr lang="en-US" altLang="en-US" sz="5400">
                <a:latin typeface="Times New Roman" panose="02020603050405020304" pitchFamily="18" charset="0"/>
                <a:cs typeface="Simplified Arabic" panose="02020603050405020304" pitchFamily="18" charset="-78"/>
              </a:rPr>
              <a:t> </a:t>
            </a:r>
          </a:p>
        </p:txBody>
      </p:sp>
      <p:sp>
        <p:nvSpPr>
          <p:cNvPr id="2066435"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after they wrongly deprived its meritorious people of it.</a:t>
            </a:r>
          </a:p>
          <a:p>
            <a:r>
              <a:rPr lang="en-US" altLang="en-US" sz="3200" b="1">
                <a:latin typeface="Arial" panose="020B0604020202020204" pitchFamily="34" charset="0"/>
                <a:ea typeface="MS Mincho" panose="02020609040205080304" pitchFamily="49" charset="-128"/>
              </a:rPr>
              <a:t>When the matter (of rule) was returned to you, you continued carrying out what they had decided, </a:t>
            </a:r>
          </a:p>
        </p:txBody>
      </p:sp>
      <p:sp>
        <p:nvSpPr>
          <p:cNvPr id="20664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64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ahaduhu `an ahlihi jawran</a:t>
            </a:r>
          </a:p>
          <a:p>
            <a:r>
              <a:rPr lang="en-US" altLang="en-US" sz="2000" b="1" i="1">
                <a:solidFill>
                  <a:srgbClr val="000066"/>
                </a:solidFill>
                <a:latin typeface="Transliteration Verdana" pitchFamily="34" charset="0"/>
              </a:rPr>
              <a:t>falamma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ala al-amru ilayka ajraytahum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ajraya</a:t>
            </a:r>
          </a:p>
        </p:txBody>
      </p:sp>
    </p:spTree>
  </p:cSld>
  <p:clrMapOvr>
    <a:masterClrMapping/>
  </p:clrMapOvr>
  <p:transition advClick="0">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458"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رَغْبَةً عَنْهُمَا بِمَا عِنْدَ ٱللَّهِ لَكَ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فَشْبَهَتْ مِحْنَتُكَ بِهِمَا مِحَنَ ٱلنْبِيَاءِ عَلَيْهِمُ ٱلسَّلاَمُ</a:t>
            </a:r>
            <a:r>
              <a:rPr lang="en-US" altLang="en-US" sz="5400">
                <a:latin typeface="Times New Roman" panose="02020603050405020304" pitchFamily="18" charset="0"/>
                <a:cs typeface="Simplified Arabic" panose="02020603050405020304" pitchFamily="18" charset="-78"/>
              </a:rPr>
              <a:t> </a:t>
            </a:r>
          </a:p>
        </p:txBody>
      </p:sp>
      <p:sp>
        <p:nvSpPr>
          <p:cNvPr id="2067459"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because you desired for what is stored by Allah for you.</a:t>
            </a:r>
          </a:p>
          <a:p>
            <a:r>
              <a:rPr lang="en-US" altLang="en-US" sz="3200" b="1">
                <a:latin typeface="Arial" panose="020B0604020202020204" pitchFamily="34" charset="0"/>
                <a:ea typeface="MS Mincho" panose="02020609040205080304" pitchFamily="49" charset="-128"/>
              </a:rPr>
              <a:t>Your ordeals are thus similar to the ordeals encountered by the Prophets, peace be upon them,</a:t>
            </a:r>
          </a:p>
        </p:txBody>
      </p:sp>
      <p:sp>
        <p:nvSpPr>
          <p:cNvPr id="20674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7461" name="Text Box 5"/>
          <p:cNvSpPr txBox="1">
            <a:spLocks noChangeArrowheads="1"/>
          </p:cNvSpPr>
          <p:nvPr/>
        </p:nvSpPr>
        <p:spPr bwMode="auto">
          <a:xfrm>
            <a:off x="-288925" y="5984875"/>
            <a:ext cx="96853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raghbatan `anhuma bima `inda allahi laka</a:t>
            </a:r>
          </a:p>
          <a:p>
            <a:r>
              <a:rPr lang="en-US" altLang="en-US" sz="2000" b="1" i="1">
                <a:solidFill>
                  <a:srgbClr val="000066"/>
                </a:solidFill>
                <a:latin typeface="Transliteration Verdana" pitchFamily="34" charset="0"/>
              </a:rPr>
              <a:t>fa'ashbahat mihnatuka bihima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mihana al-anbiya'i alayhimu alssalamu</a:t>
            </a:r>
          </a:p>
        </p:txBody>
      </p:sp>
    </p:spTree>
  </p:cSld>
  <p:clrMapOvr>
    <a:masterClrMapping/>
  </p:clrMapOvr>
  <p:transition advClick="0">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82"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عِنْدَ ٱلْوَحْدَةِ وَعَدَمِ ٱلنْصَارِ</a:t>
            </a:r>
            <a:r>
              <a:rPr lang="en-US" altLang="en-US" sz="5400">
                <a:latin typeface="Times New Roman" panose="02020603050405020304" pitchFamily="18" charset="0"/>
                <a:cs typeface="Simplified Arabic" panose="02020603050405020304" pitchFamily="18" charset="-78"/>
              </a:rPr>
              <a:t> </a:t>
            </a:r>
          </a:p>
        </p:txBody>
      </p:sp>
      <p:sp>
        <p:nvSpPr>
          <p:cNvPr id="2068483" name="Rectangle 3"/>
          <p:cNvSpPr>
            <a:spLocks noGrp="1" noChangeArrowheads="1"/>
          </p:cNvSpPr>
          <p:nvPr>
            <p:ph type="subTitle" idx="1"/>
          </p:nvPr>
        </p:nvSpPr>
        <p:spPr>
          <a:xfrm>
            <a:off x="323850" y="3381375"/>
            <a:ext cx="8424863"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who also faced loneliness and absence of supporters. </a:t>
            </a:r>
          </a:p>
        </p:txBody>
      </p:sp>
      <p:sp>
        <p:nvSpPr>
          <p:cNvPr id="20684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8485"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`inda alwahdati wa `adami al-ansari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5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وَشْبَهْتَ فِي ٱلْبَيَاتِ عَلَىٰ الْفِرَاشِ ٱلذَّبِيحَ عَلَيْهِ ٱلسَّلاَمُ</a:t>
            </a:r>
            <a:r>
              <a:rPr lang="en-US" altLang="en-US" sz="5400">
                <a:latin typeface="Times New Roman" panose="02020603050405020304" pitchFamily="18" charset="0"/>
                <a:cs typeface="Simplified Arabic" panose="02020603050405020304" pitchFamily="18" charset="-78"/>
              </a:rPr>
              <a:t> </a:t>
            </a:r>
          </a:p>
        </p:txBody>
      </p:sp>
      <p:sp>
        <p:nvSpPr>
          <p:cNvPr id="2069507" name="Rectangle 3"/>
          <p:cNvSpPr>
            <a:spLocks noGrp="1" noChangeArrowheads="1"/>
          </p:cNvSpPr>
          <p:nvPr>
            <p:ph type="subTitle" idx="1"/>
          </p:nvPr>
        </p:nvSpPr>
        <p:spPr>
          <a:xfrm>
            <a:off x="323850" y="3381375"/>
            <a:ext cx="8424863" cy="252888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As you replaced the Prophet by spending that night on his bed instead of him, this situation was similar to the situation of the self-sacrificing Prophet, peace be upon him. </a:t>
            </a:r>
          </a:p>
        </p:txBody>
      </p:sp>
      <p:sp>
        <p:nvSpPr>
          <p:cNvPr id="20695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95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ashbahta fi albayati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alfirashi aldhdhabiha `alayhi alssalamu </a:t>
            </a:r>
          </a:p>
        </p:txBody>
      </p:sp>
    </p:spTree>
  </p:cSld>
  <p:clrMapOvr>
    <a:masterClrMapping/>
  </p:clrMapOvr>
  <p:transition advClick="0">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530"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إِذْ جَبْتَ كَمَا جَابَ</a:t>
            </a:r>
            <a:r>
              <a:rPr lang="en-US" altLang="en-US" sz="5400">
                <a:latin typeface="Times New Roman" panose="02020603050405020304" pitchFamily="18" charset="0"/>
                <a:cs typeface="Simplified Arabic" panose="02020603050405020304" pitchFamily="18" charset="-78"/>
              </a:rPr>
              <a:t> </a:t>
            </a:r>
          </a:p>
        </p:txBody>
      </p:sp>
      <p:sp>
        <p:nvSpPr>
          <p:cNvPr id="2070531" name="Rectangle 3"/>
          <p:cNvSpPr>
            <a:spLocks noGrp="1" noChangeArrowheads="1"/>
          </p:cNvSpPr>
          <p:nvPr>
            <p:ph type="subTitle" idx="1"/>
          </p:nvPr>
        </p:nvSpPr>
        <p:spPr>
          <a:xfrm>
            <a:off x="323850" y="3381375"/>
            <a:ext cx="8424863" cy="20415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Because you responded (to the Prophet</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order) in the same way as he (i.e. Prophet Isma`il) responded (to his father</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request), </a:t>
            </a:r>
          </a:p>
        </p:txBody>
      </p:sp>
      <p:sp>
        <p:nvSpPr>
          <p:cNvPr id="20705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0533"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idh ajabta kama ajaba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705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اَلسَّلاَمُ عَلَيْكَ يَا سَيِّدَ ٱلْمُسْلِمِينَ</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وَيَعْسُوبَ ٱلْمُؤْمِنِينَ</a:t>
            </a:r>
            <a:endParaRPr lang="en-US" altLang="en-US" sz="5400">
              <a:latin typeface="Times New Roman" panose="02020603050405020304" pitchFamily="18" charset="0"/>
              <a:cs typeface="Simplified Arabic" panose="02020603050405020304" pitchFamily="18" charset="-78"/>
            </a:endParaRPr>
          </a:p>
        </p:txBody>
      </p:sp>
      <p:sp>
        <p:nvSpPr>
          <p:cNvPr id="183705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Peace be upon you, O chief of the Muslims,</a:t>
            </a:r>
          </a:p>
          <a:p>
            <a:r>
              <a:rPr lang="en-US" altLang="en-US" sz="3200" b="1">
                <a:latin typeface="Arial" panose="020B0604020202020204" pitchFamily="34" charset="0"/>
                <a:ea typeface="MS Mincho" panose="02020609040205080304" pitchFamily="49" charset="-128"/>
              </a:rPr>
              <a:t>head of the believers,</a:t>
            </a:r>
          </a:p>
        </p:txBody>
      </p:sp>
      <p:sp>
        <p:nvSpPr>
          <p:cNvPr id="18370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70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alssalamu `alayka ya sayyida almuslimina</a:t>
            </a:r>
          </a:p>
          <a:p>
            <a:r>
              <a:rPr lang="es-ES" altLang="en-US" sz="2000" b="1" i="1">
                <a:solidFill>
                  <a:srgbClr val="000066"/>
                </a:solidFill>
                <a:latin typeface="Transliteration Verdana" pitchFamily="34" charset="0"/>
              </a:rPr>
              <a:t>wa ya`suba almu'minina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5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وَطَعْتَ كَمَا طَاعَ إِسْمَاعِيلُ صَابِراً مُحْتَسِباً</a:t>
            </a:r>
            <a:r>
              <a:rPr lang="en-US" altLang="en-US" sz="5400">
                <a:latin typeface="Times New Roman" panose="02020603050405020304" pitchFamily="18" charset="0"/>
                <a:cs typeface="Simplified Arabic" panose="02020603050405020304" pitchFamily="18" charset="-78"/>
              </a:rPr>
              <a:t> </a:t>
            </a:r>
          </a:p>
        </p:txBody>
      </p:sp>
      <p:sp>
        <p:nvSpPr>
          <p:cNvPr id="2071555"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 obeyed the Prophet in the same way as (Prophet) Isma`il obeyed with steadfastness and reliance upon Allah. </a:t>
            </a:r>
          </a:p>
        </p:txBody>
      </p:sp>
      <p:sp>
        <p:nvSpPr>
          <p:cNvPr id="20715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155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wa ata`ta kama ata`a isma`ilu sabiran muhtasiban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5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إِذْ قَالَ لَهُ: يَا بُنَيَّ إِنِّي رَىٰ فِي ٱلْمَنَامِ نِّي ذْبَحُكَ</a:t>
            </a:r>
            <a:r>
              <a:rPr lang="en-US" altLang="en-US" sz="5400">
                <a:latin typeface="Times New Roman" panose="02020603050405020304" pitchFamily="18" charset="0"/>
                <a:cs typeface="Simplified Arabic" panose="02020603050405020304" pitchFamily="18" charset="-78"/>
              </a:rPr>
              <a:t> </a:t>
            </a:r>
          </a:p>
        </p:txBody>
      </p:sp>
      <p:sp>
        <p:nvSpPr>
          <p:cNvPr id="2072579"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Hence, when his father said to him, </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O my son! Surely, I have seen in a dream that I should sacrifice you; </a:t>
            </a:r>
          </a:p>
        </p:txBody>
      </p:sp>
      <p:sp>
        <p:nvSpPr>
          <p:cNvPr id="20725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2581"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idh qala lahu ya bunayya inni ara fi almanami anni adhbahuka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6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فَٱنْظُرْ مَاذَا تَرَىٰ.</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قَالَ: يَا بَتِ ٱفْعَلْ مَا تُؤْمَرُ</a:t>
            </a:r>
            <a:r>
              <a:rPr lang="en-US" altLang="en-US" sz="5400">
                <a:latin typeface="Times New Roman" panose="02020603050405020304" pitchFamily="18" charset="0"/>
                <a:cs typeface="Simplified Arabic" panose="02020603050405020304" pitchFamily="18" charset="-78"/>
              </a:rPr>
              <a:t> </a:t>
            </a:r>
          </a:p>
        </p:txBody>
      </p:sp>
      <p:sp>
        <p:nvSpPr>
          <p:cNvPr id="2073603"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consider then what you see.</a:t>
            </a:r>
          </a:p>
          <a:p>
            <a:r>
              <a:rPr lang="en-US" altLang="en-US" sz="3200" b="1">
                <a:latin typeface="Arial" panose="020B0604020202020204" pitchFamily="34" charset="0"/>
                <a:ea typeface="MS Mincho" panose="02020609040205080304" pitchFamily="49" charset="-128"/>
              </a:rPr>
              <a:t>He said, </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O my father! Do what you are commanded;</a:t>
            </a:r>
          </a:p>
        </p:txBody>
      </p:sp>
      <p:sp>
        <p:nvSpPr>
          <p:cNvPr id="20736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36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fanzur madha tara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qala ya abati if`al ma tu'maru</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626"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سَتَجِدُنِي إِنْ شَاءَ ٱللَّهُ مِنَ ٱلصَّابِرِينَ.</a:t>
            </a:r>
            <a:r>
              <a:rPr lang="en-US" altLang="en-US" sz="5400">
                <a:latin typeface="Times New Roman" panose="02020603050405020304" pitchFamily="18" charset="0"/>
                <a:cs typeface="Simplified Arabic" panose="02020603050405020304" pitchFamily="18" charset="-78"/>
              </a:rPr>
              <a:t> </a:t>
            </a:r>
          </a:p>
        </p:txBody>
      </p:sp>
      <p:sp>
        <p:nvSpPr>
          <p:cNvPr id="2074627" name="Rectangle 3"/>
          <p:cNvSpPr>
            <a:spLocks noGrp="1" noChangeArrowheads="1"/>
          </p:cNvSpPr>
          <p:nvPr>
            <p:ph type="subTitle" idx="1"/>
          </p:nvPr>
        </p:nvSpPr>
        <p:spPr>
          <a:xfrm>
            <a:off x="323850" y="3381375"/>
            <a:ext cx="8424863"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if Allah please, you will find me of the patient ones.</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20746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4629"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satajiduni in sha'a allahu min alssabirina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565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وَكَذٰلِكَ نْتَ لَمَّا بَاتَكَ ٱلنَّبِيُّ صَلَّىٰ ٱللَّهُ عَلَيْهِ وَآلِهِ</a:t>
            </a:r>
            <a:r>
              <a:rPr lang="en-US" altLang="en-US" sz="5400">
                <a:latin typeface="Times New Roman" panose="02020603050405020304" pitchFamily="18" charset="0"/>
                <a:cs typeface="Simplified Arabic" panose="02020603050405020304" pitchFamily="18" charset="-78"/>
              </a:rPr>
              <a:t> </a:t>
            </a:r>
          </a:p>
        </p:txBody>
      </p:sp>
      <p:sp>
        <p:nvSpPr>
          <p:cNvPr id="2075651"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 same situation with you, when the Prophet</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peace be upon him and his Household</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chose you to replace him, </a:t>
            </a:r>
          </a:p>
        </p:txBody>
      </p:sp>
      <p:sp>
        <p:nvSpPr>
          <p:cNvPr id="20756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56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kadhalika anta lamma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abataka alnnabiyyu salla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allahu `alayhi wa alihi </a:t>
            </a:r>
          </a:p>
        </p:txBody>
      </p:sp>
    </p:spTree>
  </p:cSld>
  <p:clrMapOvr>
    <a:masterClrMapping/>
  </p:clrMapOvr>
  <p:transition advClick="0">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67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وَمَرَكَ نْ تَضْجَعَ فِي مَرْقَدِهِ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وَاقِياً لَهُ بِنَفْسِكَ</a:t>
            </a:r>
            <a:r>
              <a:rPr lang="en-US" altLang="en-US" sz="5400">
                <a:latin typeface="Times New Roman" panose="02020603050405020304" pitchFamily="18" charset="0"/>
                <a:cs typeface="Simplified Arabic" panose="02020603050405020304" pitchFamily="18" charset="-78"/>
              </a:rPr>
              <a:t> </a:t>
            </a:r>
          </a:p>
        </p:txBody>
      </p:sp>
      <p:sp>
        <p:nvSpPr>
          <p:cNvPr id="2076675"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ordered you to sleep in his bed instead of him</a:t>
            </a:r>
          </a:p>
          <a:p>
            <a:r>
              <a:rPr lang="en-US" altLang="en-US" sz="3200" b="1">
                <a:latin typeface="Arial" panose="020B0604020202020204" pitchFamily="34" charset="0"/>
                <a:ea typeface="MS Mincho" panose="02020609040205080304" pitchFamily="49" charset="-128"/>
              </a:rPr>
              <a:t>so that you should protect him by sacrificing yourself for him,</a:t>
            </a:r>
          </a:p>
        </p:txBody>
      </p:sp>
      <p:sp>
        <p:nvSpPr>
          <p:cNvPr id="20766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66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amaraka an tadja`a fi marqadihi</a:t>
            </a:r>
          </a:p>
          <a:p>
            <a:r>
              <a:rPr lang="sv-SE" altLang="en-US" sz="2000" b="1" i="1">
                <a:solidFill>
                  <a:srgbClr val="000066"/>
                </a:solidFill>
                <a:latin typeface="Transliteration Verdana" pitchFamily="34" charset="0"/>
              </a:rPr>
              <a:t>waqiyan lahu binafsika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سْرَعْتَ إِلَىٰ إِجَابَتِهِ مُطِيعاً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وَلِنَفْسِكَ عَلَىٰ الْقَتْلِ مُوَطِّناً</a:t>
            </a:r>
            <a:r>
              <a:rPr lang="en-US" altLang="en-US" sz="5400">
                <a:latin typeface="Times New Roman" panose="02020603050405020304" pitchFamily="18" charset="0"/>
                <a:cs typeface="Simplified Arabic" panose="02020603050405020304" pitchFamily="18" charset="-78"/>
              </a:rPr>
              <a:t> </a:t>
            </a:r>
          </a:p>
        </p:txBody>
      </p:sp>
      <p:sp>
        <p:nvSpPr>
          <p:cNvPr id="207769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quickly responded to his request with obedience,</a:t>
            </a:r>
          </a:p>
          <a:p>
            <a:r>
              <a:rPr lang="en-US" altLang="en-US" sz="3200" b="1">
                <a:latin typeface="Arial" panose="020B0604020202020204" pitchFamily="34" charset="0"/>
                <a:ea typeface="MS Mincho" panose="02020609040205080304" pitchFamily="49" charset="-128"/>
              </a:rPr>
              <a:t>by exposing yourself to killing fearlessly.</a:t>
            </a:r>
          </a:p>
        </p:txBody>
      </p:sp>
      <p:sp>
        <p:nvSpPr>
          <p:cNvPr id="20777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77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asra`ta ila ijabatihi muti`an</a:t>
            </a:r>
          </a:p>
          <a:p>
            <a:r>
              <a:rPr lang="sv-SE" altLang="en-US" sz="2000" b="1" i="1">
                <a:solidFill>
                  <a:srgbClr val="000066"/>
                </a:solidFill>
                <a:latin typeface="Transliteration Verdana" pitchFamily="34" charset="0"/>
              </a:rPr>
              <a:t>wa linafsika `ala alqatli muwattinan</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فَشَكَرَ ٱللَّهُ تَعَالَىٰ طَاعَتَكَ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وَبَانَ عَنْ جَمِيلِ فِعْلِكَ بِقَوْلِهِ جَلَّ ذِكْرُهُ:</a:t>
            </a:r>
            <a:r>
              <a:rPr lang="en-US" altLang="en-US" sz="5400">
                <a:latin typeface="Times New Roman" panose="02020603050405020304" pitchFamily="18" charset="0"/>
                <a:cs typeface="Simplified Arabic" panose="02020603050405020304" pitchFamily="18" charset="-78"/>
              </a:rPr>
              <a:t> </a:t>
            </a:r>
          </a:p>
        </p:txBody>
      </p:sp>
      <p:sp>
        <p:nvSpPr>
          <p:cNvPr id="207872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So, Allah the All-exalted appreciated this obedience to him</a:t>
            </a:r>
          </a:p>
          <a:p>
            <a:r>
              <a:rPr lang="en-US" altLang="en-US" sz="3200" b="1">
                <a:latin typeface="Arial" panose="020B0604020202020204" pitchFamily="34" charset="0"/>
                <a:ea typeface="MS Mincho" panose="02020609040205080304" pitchFamily="49" charset="-128"/>
              </a:rPr>
              <a:t>and He, majestic be His mention, declared your excellent deed by saying:</a:t>
            </a:r>
          </a:p>
        </p:txBody>
      </p:sp>
      <p:sp>
        <p:nvSpPr>
          <p:cNvPr id="20787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87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fashakara allahu ta`ala ta`ataka</a:t>
            </a:r>
          </a:p>
          <a:p>
            <a:r>
              <a:rPr lang="en-US" altLang="en-US" sz="2000" b="1" i="1">
                <a:solidFill>
                  <a:srgbClr val="000066"/>
                </a:solidFill>
                <a:latin typeface="Transliteration Verdana" pitchFamily="34" charset="0"/>
              </a:rPr>
              <a:t>wa abana `an jamili fi`lika biqawlihi jalla dhikruhu</a:t>
            </a:r>
          </a:p>
        </p:txBody>
      </p:sp>
    </p:spTree>
  </p:cSld>
  <p:clrMapOvr>
    <a:masterClrMapping/>
  </p:clrMapOvr>
  <p:transition advClick="0">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74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”وَمِنَ ٱلنَّاسِ مَنْ يَشْرِي نَفْسَهُ ٱبْتِغَاءَ مَرْضَاةِ ٱللَّهِ.“</a:t>
            </a:r>
            <a:r>
              <a:rPr lang="en-US" altLang="en-US" sz="5400">
                <a:latin typeface="Times New Roman" panose="02020603050405020304" pitchFamily="18" charset="0"/>
                <a:cs typeface="Simplified Arabic" panose="02020603050405020304" pitchFamily="18" charset="-78"/>
              </a:rPr>
              <a:t> </a:t>
            </a:r>
          </a:p>
        </p:txBody>
      </p:sp>
      <p:sp>
        <p:nvSpPr>
          <p:cNvPr id="2079747" name="Rectangle 3"/>
          <p:cNvSpPr>
            <a:spLocks noGrp="1" noChangeArrowheads="1"/>
          </p:cNvSpPr>
          <p:nvPr>
            <p:ph type="subTitle" idx="1"/>
          </p:nvPr>
        </p:nvSpPr>
        <p:spPr>
          <a:xfrm>
            <a:off x="323850" y="3381375"/>
            <a:ext cx="8424863"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And among men is he who sells himself to seek the pleasure of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20797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9749"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min alnnasi man yashri nafsahu ibtigha'a mardati allahi </a:t>
            </a:r>
          </a:p>
        </p:txBody>
      </p:sp>
    </p:spTree>
  </p:cSld>
  <p:clrMapOvr>
    <a:masterClrMapping/>
  </p:clrMapOvr>
  <p:transition advClick="0">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07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ثُمَّ مِحْنَتُكَ يَوْمَ صِفِّينَ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وَقَدْ رُفِعَتِ ٱلْمَصَاحِفُ حِيلَةً وَمَكْراً</a:t>
            </a:r>
            <a:r>
              <a:rPr lang="en-US" altLang="en-US" sz="5400">
                <a:latin typeface="Times New Roman" panose="02020603050405020304" pitchFamily="18" charset="0"/>
                <a:cs typeface="Simplified Arabic" panose="02020603050405020304" pitchFamily="18" charset="-78"/>
              </a:rPr>
              <a:t> </a:t>
            </a:r>
          </a:p>
        </p:txBody>
      </p:sp>
      <p:sp>
        <p:nvSpPr>
          <p:cNvPr id="208077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Then, your ordeal on the Battle of Siffin,</a:t>
            </a:r>
          </a:p>
          <a:p>
            <a:r>
              <a:rPr lang="en-US" altLang="en-US" sz="3200" b="1">
                <a:latin typeface="Arial" panose="020B0604020202020204" pitchFamily="34" charset="0"/>
                <a:ea typeface="MS Mincho" panose="02020609040205080304" pitchFamily="49" charset="-128"/>
              </a:rPr>
              <a:t>when books of the Qur'an were raised (on spearheads) out of trickery and deception,</a:t>
            </a:r>
          </a:p>
        </p:txBody>
      </p:sp>
      <p:sp>
        <p:nvSpPr>
          <p:cNvPr id="20807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07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thumma mihnatuka yawma siffina</a:t>
            </a:r>
          </a:p>
          <a:p>
            <a:r>
              <a:rPr lang="en-US" altLang="en-US" sz="2000" b="1" i="1">
                <a:solidFill>
                  <a:srgbClr val="000066"/>
                </a:solidFill>
                <a:latin typeface="Transliteration Verdana" pitchFamily="34" charset="0"/>
              </a:rPr>
              <a:t>wa qad rufi`at almasahifu hilatan wa makran</a:t>
            </a:r>
          </a:p>
        </p:txBody>
      </p:sp>
    </p:spTree>
  </p:cSld>
  <p:clrMapOvr>
    <a:masterClrMapping/>
  </p:clrMapOvr>
  <p:transition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808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وَإِمَامَ ٱلْمُتَّقِينَ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وَقَائِدَ ٱلْغُرِّ ٱلْمُحَجَّلِينَ</a:t>
            </a:r>
            <a:r>
              <a:rPr lang="en-US" altLang="en-US" sz="5400">
                <a:latin typeface="Times New Roman" panose="02020603050405020304" pitchFamily="18" charset="0"/>
                <a:cs typeface="Simplified Arabic" panose="02020603050405020304" pitchFamily="18" charset="-78"/>
              </a:rPr>
              <a:t> </a:t>
            </a:r>
          </a:p>
        </p:txBody>
      </p:sp>
      <p:sp>
        <p:nvSpPr>
          <p:cNvPr id="1838083"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guide of the pious ones, </a:t>
            </a:r>
          </a:p>
          <a:p>
            <a:r>
              <a:rPr lang="en-US" altLang="en-US" sz="3200" b="1">
                <a:latin typeface="Arial" panose="020B0604020202020204" pitchFamily="34" charset="0"/>
                <a:ea typeface="MS Mincho" panose="02020609040205080304" pitchFamily="49" charset="-128"/>
              </a:rPr>
              <a:t>and leader of the white-forehead ones. </a:t>
            </a:r>
          </a:p>
        </p:txBody>
      </p:sp>
      <p:sp>
        <p:nvSpPr>
          <p:cNvPr id="18380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80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imama almuttaqina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qa'ida alghurri almuhajjalina</a:t>
            </a:r>
          </a:p>
        </p:txBody>
      </p:sp>
    </p:spTree>
  </p:cSld>
  <p:clrMapOvr>
    <a:masterClrMapping/>
  </p:clrMapOvr>
  <p:transition advClick="0">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79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فَعْرَضَ ٱلشَّكُّ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وَعُزِفَ ٱلْحَقُّ</a:t>
            </a:r>
            <a:r>
              <a:rPr lang="en-US" altLang="en-US" sz="5400">
                <a:latin typeface="Times New Roman" panose="02020603050405020304" pitchFamily="18" charset="0"/>
                <a:cs typeface="Simplified Arabic" panose="02020603050405020304" pitchFamily="18" charset="-78"/>
              </a:rPr>
              <a:t> </a:t>
            </a:r>
          </a:p>
        </p:txBody>
      </p:sp>
      <p:sp>
        <p:nvSpPr>
          <p:cNvPr id="2081795"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causing doubt to be aroused,</a:t>
            </a:r>
          </a:p>
          <a:p>
            <a:r>
              <a:rPr lang="en-US" altLang="en-US" sz="3200" b="1">
                <a:latin typeface="Arial" panose="020B0604020202020204" pitchFamily="34" charset="0"/>
                <a:ea typeface="MS Mincho" panose="02020609040205080304" pitchFamily="49" charset="-128"/>
              </a:rPr>
              <a:t>the truth to be neglected,</a:t>
            </a:r>
          </a:p>
        </p:txBody>
      </p:sp>
      <p:sp>
        <p:nvSpPr>
          <p:cNvPr id="20817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17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fa'a`rada alshshakku</a:t>
            </a:r>
          </a:p>
          <a:p>
            <a:r>
              <a:rPr lang="sv-SE" altLang="en-US" sz="2000" b="1" i="1">
                <a:solidFill>
                  <a:srgbClr val="000066"/>
                </a:solidFill>
                <a:latin typeface="Transliteration Verdana" pitchFamily="34" charset="0"/>
              </a:rPr>
              <a:t>wa `uzifa alhaqqu</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2818"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وَٱتُّبِعَ ٱلظَّنُّ</a:t>
            </a:r>
            <a:r>
              <a:rPr lang="en-US" altLang="en-US" sz="5400">
                <a:latin typeface="Times New Roman" panose="02020603050405020304" pitchFamily="18" charset="0"/>
                <a:cs typeface="Simplified Arabic" panose="02020603050405020304" pitchFamily="18" charset="-78"/>
              </a:rPr>
              <a:t> </a:t>
            </a:r>
          </a:p>
        </p:txBody>
      </p:sp>
      <p:sp>
        <p:nvSpPr>
          <p:cNvPr id="2082819" name="Rectangle 3"/>
          <p:cNvSpPr>
            <a:spLocks noGrp="1" noChangeArrowheads="1"/>
          </p:cNvSpPr>
          <p:nvPr>
            <p:ph type="subTitle" idx="1"/>
          </p:nvPr>
        </p:nvSpPr>
        <p:spPr>
          <a:xfrm>
            <a:off x="323850" y="3381375"/>
            <a:ext cx="8424863" cy="5794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conjecture to be followed,</a:t>
            </a:r>
          </a:p>
        </p:txBody>
      </p:sp>
      <p:sp>
        <p:nvSpPr>
          <p:cNvPr id="20828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2821"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wattubi`a alzzannu</a:t>
            </a:r>
          </a:p>
        </p:txBody>
      </p:sp>
    </p:spTree>
  </p:cSld>
  <p:clrMapOvr>
    <a:masterClrMapping/>
  </p:clrMapOvr>
  <p:transition advClick="0">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91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شْبَهَتْ مِحْنَةَ هَارُونَ إِذْ مَّرَهُ مُوسَىٰ عَلَىٰ قَوْمِهِ فَتَفَرَّقُوٱ عَنْهُ</a:t>
            </a:r>
            <a:r>
              <a:rPr lang="en-US" altLang="en-US" sz="5400">
                <a:latin typeface="Times New Roman" panose="02020603050405020304" pitchFamily="18" charset="0"/>
                <a:cs typeface="Simplified Arabic" panose="02020603050405020304" pitchFamily="18" charset="-78"/>
              </a:rPr>
              <a:t> </a:t>
            </a:r>
          </a:p>
        </p:txBody>
      </p:sp>
      <p:sp>
        <p:nvSpPr>
          <p:cNvPr id="2269187" name="Rectangle 3"/>
          <p:cNvSpPr>
            <a:spLocks noGrp="1" noChangeArrowheads="1"/>
          </p:cNvSpPr>
          <p:nvPr>
            <p:ph type="subTitle" idx="1"/>
          </p:nvPr>
        </p:nvSpPr>
        <p:spPr>
          <a:xfrm>
            <a:off x="323850" y="3381375"/>
            <a:ext cx="8424863" cy="20415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this ordeal was similar to the ordeal of (Prophet) Aaron when (Prophet) Moses appointed him as the leader of his people, but they left him alone,</a:t>
            </a:r>
          </a:p>
        </p:txBody>
      </p:sp>
      <p:sp>
        <p:nvSpPr>
          <p:cNvPr id="22691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691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ashbahat mihnata haruna idh ammarahu musa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qawmihi fatafarraqu `anhu</a:t>
            </a:r>
          </a:p>
        </p:txBody>
      </p:sp>
    </p:spTree>
  </p:cSld>
  <p:clrMapOvr>
    <a:masterClrMapping/>
  </p:clrMapOvr>
  <p:transition advClick="0">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38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وَهَارُونُ يُنَادِي بِهِمْ وَيَقُولُ: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يَا قَوْمِ إِنَّمَا فُتِنْتُمْ بِهِ وَإِنَّ رَبَّكُمُ ٱلرَّحْمٰنُ</a:t>
            </a:r>
            <a:r>
              <a:rPr lang="en-US" altLang="en-US" sz="5400">
                <a:latin typeface="Times New Roman" panose="02020603050405020304" pitchFamily="18" charset="0"/>
                <a:cs typeface="Simplified Arabic" panose="02020603050405020304" pitchFamily="18" charset="-78"/>
              </a:rPr>
              <a:t> </a:t>
            </a:r>
          </a:p>
        </p:txBody>
      </p:sp>
      <p:sp>
        <p:nvSpPr>
          <p:cNvPr id="208384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while (Prophet) Aaron was calling at them, saying:</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O my people! You are only tried by it, and surely your Lord is the Beneficent Allah.</a:t>
            </a:r>
          </a:p>
        </p:txBody>
      </p:sp>
      <p:sp>
        <p:nvSpPr>
          <p:cNvPr id="20838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38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harunu yunadi bihim wa yaqulu</a:t>
            </a:r>
          </a:p>
          <a:p>
            <a:r>
              <a:rPr lang="en-US" altLang="en-US" sz="2000" b="1" i="1">
                <a:solidFill>
                  <a:srgbClr val="000066"/>
                </a:solidFill>
                <a:latin typeface="Transliteration Verdana" pitchFamily="34" charset="0"/>
              </a:rPr>
              <a:t>ya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qawmi innama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futintum bihi wa inna rabbakum alrrahmanu</a:t>
            </a:r>
          </a:p>
        </p:txBody>
      </p:sp>
    </p:spTree>
  </p:cSld>
  <p:clrMapOvr>
    <a:masterClrMapping/>
  </p:clrMapOvr>
  <p:transition advClick="0">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86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فَٱتَّبِعُونِي وَطِيعُوٱ مْرِي. </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قَالُوٱْ: لَنْ نَبْرَحَ عَلَيْهِ عَاكِفِينَ حَتَّىٰ يَرْجِعَ إِلَيْنَا مُوسَىٰ. </a:t>
            </a:r>
            <a:endParaRPr lang="en-US" altLang="en-US" sz="5400">
              <a:latin typeface="Times New Roman" panose="02020603050405020304" pitchFamily="18" charset="0"/>
              <a:cs typeface="Simplified Arabic" panose="02020603050405020304" pitchFamily="18" charset="-78"/>
            </a:endParaRPr>
          </a:p>
        </p:txBody>
      </p:sp>
      <p:sp>
        <p:nvSpPr>
          <p:cNvPr id="208486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Therefore, follow me and obey my order.</a:t>
            </a:r>
          </a:p>
          <a:p>
            <a:r>
              <a:rPr lang="en-US" altLang="en-US" sz="3200" b="1">
                <a:latin typeface="Arial" panose="020B0604020202020204" pitchFamily="34" charset="0"/>
                <a:ea typeface="MS Mincho" panose="02020609040205080304" pitchFamily="49" charset="-128"/>
              </a:rPr>
              <a:t>They said, </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We will by no means cease to keep to its worship until Moses returns to us.</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p:txBody>
      </p:sp>
      <p:sp>
        <p:nvSpPr>
          <p:cNvPr id="20848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48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fattabi`uni wa ati`u amri</a:t>
            </a:r>
          </a:p>
          <a:p>
            <a:r>
              <a:rPr lang="sv-SE" altLang="en-US" sz="2000" b="1" i="1">
                <a:solidFill>
                  <a:srgbClr val="000066"/>
                </a:solidFill>
                <a:latin typeface="Transliteration Verdana" pitchFamily="34" charset="0"/>
              </a:rPr>
              <a:t>qalu lan nabraha `alayhi `akifina hatta yarji`a ilayna musa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89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وَكَذٰلِكَ نْتَ لَمَّا رُفِعَتِ ٱلْمَصَاحِفُ قُلْتَ: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يَا قَوْمِ إِنَّمَا فُتِنْتُمْ بِهَا وَخُدِعْتُمْ</a:t>
            </a:r>
            <a:r>
              <a:rPr lang="en-US" altLang="en-US" sz="5400">
                <a:latin typeface="Times New Roman" panose="02020603050405020304" pitchFamily="18" charset="0"/>
                <a:cs typeface="Simplified Arabic" panose="02020603050405020304" pitchFamily="18" charset="-78"/>
              </a:rPr>
              <a:t> </a:t>
            </a:r>
          </a:p>
        </p:txBody>
      </p:sp>
      <p:sp>
        <p:nvSpPr>
          <p:cNvPr id="208589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Similarly, when the books of the Qur'an were raised (on spearheads), you said:</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O my people, you are only tried by this and you have been surely cheated.</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p:txBody>
      </p:sp>
      <p:sp>
        <p:nvSpPr>
          <p:cNvPr id="20858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58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kadhalika anta lamma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rufi`at almasahifu qulta</a:t>
            </a:r>
          </a:p>
          <a:p>
            <a:r>
              <a:rPr lang="en-US" altLang="en-US" sz="2000" b="1" i="1">
                <a:solidFill>
                  <a:srgbClr val="000066"/>
                </a:solidFill>
                <a:latin typeface="Transliteration Verdana" pitchFamily="34" charset="0"/>
              </a:rPr>
              <a:t>ya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qawmi innama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futintum biha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wa khudi`tum</a:t>
            </a:r>
          </a:p>
        </p:txBody>
      </p:sp>
    </p:spTree>
  </p:cSld>
  <p:clrMapOvr>
    <a:masterClrMapping/>
  </p:clrMapOvr>
  <p:transition advClick="0">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91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فَعَصَوْكَ وَخَالَفُوٱ عَلَيْكَ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وَٱسْتَدْعَوْا نَصْبَ ٱلْحَكَمَيْنِ</a:t>
            </a:r>
            <a:r>
              <a:rPr lang="en-US" altLang="en-US" sz="5400">
                <a:latin typeface="Times New Roman" panose="02020603050405020304" pitchFamily="18" charset="0"/>
                <a:cs typeface="Simplified Arabic" panose="02020603050405020304" pitchFamily="18" charset="-78"/>
              </a:rPr>
              <a:t> </a:t>
            </a:r>
          </a:p>
        </p:txBody>
      </p:sp>
      <p:sp>
        <p:nvSpPr>
          <p:cNvPr id="2086915"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Nevertheless, they disobeyed you and did the opposite.</a:t>
            </a:r>
          </a:p>
          <a:p>
            <a:r>
              <a:rPr lang="en-US" altLang="en-US" sz="3200" b="1">
                <a:latin typeface="Arial" panose="020B0604020202020204" pitchFamily="34" charset="0"/>
                <a:ea typeface="MS Mincho" panose="02020609040205080304" pitchFamily="49" charset="-128"/>
              </a:rPr>
              <a:t>And when they demanded with nominating two arbitrators (one from each party),</a:t>
            </a:r>
          </a:p>
        </p:txBody>
      </p:sp>
      <p:sp>
        <p:nvSpPr>
          <p:cNvPr id="20869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69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fa`asawka wa khalafu `alayka</a:t>
            </a:r>
          </a:p>
          <a:p>
            <a:r>
              <a:rPr lang="sv-SE" altLang="en-US" sz="2000" b="1" i="1">
                <a:solidFill>
                  <a:srgbClr val="000066"/>
                </a:solidFill>
                <a:latin typeface="Transliteration Verdana" pitchFamily="34" charset="0"/>
              </a:rPr>
              <a:t>wastad`aw nasba alhakamayni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79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فَبَيْتَ عَلَيْهِمْ وَتَبَرَّاتَ إِلَىٰ ٱللَّهِ مِنْ فِعْلِهِمْ وَفَوَّضْتَهُ إِلَيْهِمْ</a:t>
            </a:r>
            <a:r>
              <a:rPr lang="en-US" altLang="en-US" sz="5400">
                <a:latin typeface="Times New Roman" panose="02020603050405020304" pitchFamily="18" charset="0"/>
                <a:cs typeface="Simplified Arabic" panose="02020603050405020304" pitchFamily="18" charset="-78"/>
              </a:rPr>
              <a:t> </a:t>
            </a:r>
          </a:p>
        </p:txBody>
      </p:sp>
      <p:sp>
        <p:nvSpPr>
          <p:cNvPr id="2087939"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rejected and declared your disavowal of this act before Allah, and then asked them to do whatever they wanted. </a:t>
            </a:r>
          </a:p>
        </p:txBody>
      </p:sp>
      <p:sp>
        <p:nvSpPr>
          <p:cNvPr id="20879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79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fa'abayta `alayhim wa tabarra'ta ila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allahi min fi`lihim wa fawwadtahu ilayhim </a:t>
            </a:r>
          </a:p>
        </p:txBody>
      </p:sp>
    </p:spTree>
  </p:cSld>
  <p:clrMapOvr>
    <a:masterClrMapping/>
  </p:clrMapOvr>
  <p:transition advClick="0">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فَلَمَّا سْفَرَ ٱلْحَقُّ</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وَسَفِهَ ٱلْمُنْكَرُ</a:t>
            </a:r>
            <a:r>
              <a:rPr lang="en-US" altLang="en-US" sz="5400">
                <a:latin typeface="Times New Roman" panose="02020603050405020304" pitchFamily="18" charset="0"/>
                <a:cs typeface="Simplified Arabic" panose="02020603050405020304" pitchFamily="18" charset="-78"/>
              </a:rPr>
              <a:t> </a:t>
            </a:r>
          </a:p>
        </p:txBody>
      </p:sp>
      <p:sp>
        <p:nvSpPr>
          <p:cNvPr id="2088963"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Thus, when the truth manifested itself</a:t>
            </a:r>
          </a:p>
          <a:p>
            <a:r>
              <a:rPr lang="en-US" altLang="en-US" sz="3200" b="1">
                <a:latin typeface="Arial" panose="020B0604020202020204" pitchFamily="34" charset="0"/>
                <a:ea typeface="MS Mincho" panose="02020609040205080304" pitchFamily="49" charset="-128"/>
              </a:rPr>
              <a:t>the wrong was proven as futile,</a:t>
            </a:r>
          </a:p>
        </p:txBody>
      </p:sp>
      <p:sp>
        <p:nvSpPr>
          <p:cNvPr id="20889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89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falamma asfara alhaqqu</a:t>
            </a:r>
          </a:p>
          <a:p>
            <a:r>
              <a:rPr lang="sv-SE" altLang="en-US" sz="2000" b="1" i="1">
                <a:solidFill>
                  <a:srgbClr val="000066"/>
                </a:solidFill>
                <a:latin typeface="Transliteration Verdana" pitchFamily="34" charset="0"/>
              </a:rPr>
              <a:t>wa safiha almunkaru</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9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وَٱعْتَرَفُوٱ بِٱلزَّلَلِ وَٱلْجَوْرِ عَنِ ٱلْقَصْدِ</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ٱخْتَلَفُوا مِنْ بَعْدِهِ</a:t>
            </a:r>
            <a:r>
              <a:rPr lang="en-US" altLang="en-US" sz="5400">
                <a:latin typeface="Times New Roman" panose="02020603050405020304" pitchFamily="18" charset="0"/>
                <a:cs typeface="Simplified Arabic" panose="02020603050405020304" pitchFamily="18" charset="-78"/>
              </a:rPr>
              <a:t> </a:t>
            </a:r>
          </a:p>
        </p:txBody>
      </p:sp>
      <p:sp>
        <p:nvSpPr>
          <p:cNvPr id="208998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they confessed of their flaw and deviation from the right thing, </a:t>
            </a:r>
          </a:p>
          <a:p>
            <a:r>
              <a:rPr lang="en-US" altLang="en-US" sz="3200" b="1">
                <a:latin typeface="Arial" panose="020B0604020202020204" pitchFamily="34" charset="0"/>
                <a:ea typeface="MS Mincho" panose="02020609040205080304" pitchFamily="49" charset="-128"/>
              </a:rPr>
              <a:t>they also mutinied after that </a:t>
            </a:r>
          </a:p>
        </p:txBody>
      </p:sp>
      <p:sp>
        <p:nvSpPr>
          <p:cNvPr id="20899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99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wa`tarafu bilzzalali waljawri `an alqasdi </a:t>
            </a:r>
          </a:p>
          <a:p>
            <a:r>
              <a:rPr lang="sv-SE" altLang="en-US" sz="2000" b="1" i="1">
                <a:solidFill>
                  <a:srgbClr val="000066"/>
                </a:solidFill>
                <a:latin typeface="Transliteration Verdana" pitchFamily="34" charset="0"/>
              </a:rPr>
              <a:t>ikhtalafu min ba`dihi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1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وَرَحْمَةُ ٱللَّهِ وَبَرَكَاتُهُ </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شْهَدُ نَّكَ خُو رَسُولِ ٱللَّهِ</a:t>
            </a:r>
            <a:r>
              <a:rPr lang="en-US" altLang="en-US" sz="5400">
                <a:latin typeface="Times New Roman" panose="02020603050405020304" pitchFamily="18" charset="0"/>
                <a:cs typeface="Simplified Arabic" panose="02020603050405020304" pitchFamily="18" charset="-78"/>
              </a:rPr>
              <a:t> </a:t>
            </a:r>
          </a:p>
        </p:txBody>
      </p:sp>
      <p:sp>
        <p:nvSpPr>
          <p:cNvPr id="183910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mercy and blessings be upon you.</a:t>
            </a:r>
          </a:p>
          <a:p>
            <a:r>
              <a:rPr lang="en-US" altLang="en-US" sz="3200" b="1">
                <a:latin typeface="Arial" panose="020B0604020202020204" pitchFamily="34" charset="0"/>
                <a:ea typeface="MS Mincho" panose="02020609040205080304" pitchFamily="49" charset="-128"/>
              </a:rPr>
              <a:t>I bear witness that you are indeed the brother of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Messenger,</a:t>
            </a:r>
          </a:p>
        </p:txBody>
      </p:sp>
      <p:sp>
        <p:nvSpPr>
          <p:cNvPr id="18391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91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rahmatu allahi wa barakatuhu</a:t>
            </a:r>
          </a:p>
          <a:p>
            <a:r>
              <a:rPr lang="sv-SE" altLang="en-US" sz="2000" b="1" i="1">
                <a:solidFill>
                  <a:srgbClr val="000066"/>
                </a:solidFill>
                <a:latin typeface="Transliteration Verdana" pitchFamily="34" charset="0"/>
              </a:rPr>
              <a:t>ash-hadu annaka akhu rasuli allahi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0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وَلْزَمُوكَ عَلَىٰ سَفَهِ ٱلتَّحْكِيمِ ٱلَّذِي بَيْتَهُ وَحَبُّوهُ</a:t>
            </a:r>
            <a:endParaRPr lang="en-US" altLang="en-US" sz="5400">
              <a:latin typeface="Times New Roman" panose="02020603050405020304" pitchFamily="18" charset="0"/>
              <a:cs typeface="Simplified Arabic" panose="02020603050405020304" pitchFamily="18" charset="-78"/>
            </a:endParaRPr>
          </a:p>
        </p:txBody>
      </p:sp>
      <p:sp>
        <p:nvSpPr>
          <p:cNvPr id="2091011"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obliged you to commit to the nonsensical result of the arbitration that you had rejected and they had accepted,</a:t>
            </a:r>
          </a:p>
        </p:txBody>
      </p:sp>
      <p:sp>
        <p:nvSpPr>
          <p:cNvPr id="20910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1013"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alzamuka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safahi alttahkimi alladhi abaytahu wa ahabbuhu</a:t>
            </a:r>
          </a:p>
        </p:txBody>
      </p:sp>
    </p:spTree>
  </p:cSld>
  <p:clrMapOvr>
    <a:masterClrMapping/>
  </p:clrMapOvr>
  <p:transition advClick="0">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034"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وَحَظَرْتَهُ وَبَاحُوٱ ذَنْبَهُمُ ٱلَّذِي ٱقْتَرَفُوهُ</a:t>
            </a:r>
            <a:endParaRPr lang="en-US" altLang="en-US" sz="5400">
              <a:latin typeface="Times New Roman" panose="02020603050405020304" pitchFamily="18" charset="0"/>
              <a:cs typeface="Simplified Arabic" panose="02020603050405020304" pitchFamily="18" charset="-78"/>
            </a:endParaRPr>
          </a:p>
        </p:txBody>
      </p:sp>
      <p:sp>
        <p:nvSpPr>
          <p:cNvPr id="2092035"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 had forbidden it, and they then confessed of the sin that they had committed.</a:t>
            </a:r>
          </a:p>
        </p:txBody>
      </p:sp>
      <p:sp>
        <p:nvSpPr>
          <p:cNvPr id="20920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203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hazartahu wa abahu dhanbahumu alladhi iqtarafuhu</a:t>
            </a:r>
          </a:p>
        </p:txBody>
      </p:sp>
    </p:spTree>
  </p:cSld>
  <p:clrMapOvr>
    <a:masterClrMapping/>
  </p:clrMapOvr>
  <p:transition advClick="0">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305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وَنْتَ عَلَىٰ نَهْجِ بَصِيرَةٍ وَهُدىٰ</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وَهُمْ عَلَىٰ سُنَنِ ضَلالَةٍ وَعَمىٰ</a:t>
            </a:r>
            <a:endParaRPr lang="en-US" altLang="en-US" sz="5400">
              <a:latin typeface="Times New Roman" panose="02020603050405020304" pitchFamily="18" charset="0"/>
              <a:cs typeface="Simplified Arabic" panose="02020603050405020304" pitchFamily="18" charset="-78"/>
            </a:endParaRPr>
          </a:p>
        </p:txBody>
      </p:sp>
      <p:sp>
        <p:nvSpPr>
          <p:cNvPr id="209305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While you were following the course of sagacity and true guidance,</a:t>
            </a:r>
          </a:p>
          <a:p>
            <a:r>
              <a:rPr lang="en-US" altLang="en-US" sz="3200" b="1">
                <a:latin typeface="Arial" panose="020B0604020202020204" pitchFamily="34" charset="0"/>
                <a:ea typeface="MS Mincho" panose="02020609040205080304" pitchFamily="49" charset="-128"/>
              </a:rPr>
              <a:t>they were following the courses of deviation and blindness.</a:t>
            </a:r>
          </a:p>
        </p:txBody>
      </p:sp>
      <p:sp>
        <p:nvSpPr>
          <p:cNvPr id="20930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30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anta `ala nahji basiratin wa hudan</a:t>
            </a:r>
          </a:p>
          <a:p>
            <a:r>
              <a:rPr lang="sv-SE" altLang="en-US" sz="2000" b="1" i="1">
                <a:solidFill>
                  <a:srgbClr val="000066"/>
                </a:solidFill>
                <a:latin typeface="Transliteration Verdana" pitchFamily="34" charset="0"/>
              </a:rPr>
              <a:t>wa hum `ala sunani dalalatin wa `aman</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408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فَمَا زَالُوٱ عَلَىٰ ٱلنِّفَاقِ مُصِرِّينَ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وَفِي ٱلْغَيِّ مُتَرَدِّدِينَ</a:t>
            </a:r>
            <a:r>
              <a:rPr lang="en-US" altLang="en-US" sz="5400">
                <a:latin typeface="Times New Roman" panose="02020603050405020304" pitchFamily="18" charset="0"/>
                <a:cs typeface="Simplified Arabic" panose="02020603050405020304" pitchFamily="18" charset="-78"/>
              </a:rPr>
              <a:t> </a:t>
            </a:r>
          </a:p>
        </p:txBody>
      </p:sp>
      <p:sp>
        <p:nvSpPr>
          <p:cNvPr id="2094083"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Nonetheless, they insisted on hypocrisy</a:t>
            </a:r>
          </a:p>
          <a:p>
            <a:r>
              <a:rPr lang="en-US" altLang="en-US" sz="3200" b="1">
                <a:latin typeface="Arial" panose="020B0604020202020204" pitchFamily="34" charset="0"/>
                <a:ea typeface="MS Mincho" panose="02020609040205080304" pitchFamily="49" charset="-128"/>
              </a:rPr>
              <a:t>and involved themselves in seduction</a:t>
            </a:r>
          </a:p>
        </p:txBody>
      </p:sp>
      <p:sp>
        <p:nvSpPr>
          <p:cNvPr id="20940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40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fama zalu `ala alnnifaqi musirrina</a:t>
            </a:r>
          </a:p>
          <a:p>
            <a:r>
              <a:rPr lang="sv-SE" altLang="en-US" sz="2000" b="1" i="1">
                <a:solidFill>
                  <a:srgbClr val="000066"/>
                </a:solidFill>
                <a:latin typeface="Transliteration Verdana" pitchFamily="34" charset="0"/>
              </a:rPr>
              <a:t>wa fi alghayyi mutaraddidina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51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حَتَّىٰ ذَاقَهُمُ ٱللَّهُ وَبَالَ مْرِهِمْ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فَمَاتَ بِسَيْفِكَ مَنْ عَانَدَكَ فَشَقِيَ وَهَوَىٰ</a:t>
            </a:r>
            <a:r>
              <a:rPr lang="en-US" altLang="en-US" sz="5400">
                <a:latin typeface="Times New Roman" panose="02020603050405020304" pitchFamily="18" charset="0"/>
                <a:cs typeface="Simplified Arabic" panose="02020603050405020304" pitchFamily="18" charset="-78"/>
              </a:rPr>
              <a:t> </a:t>
            </a:r>
          </a:p>
        </p:txBody>
      </p:sp>
      <p:sp>
        <p:nvSpPr>
          <p:cNvPr id="2095107"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until Allah made them taste the evil result of their conduct.</a:t>
            </a:r>
          </a:p>
          <a:p>
            <a:r>
              <a:rPr lang="en-US" altLang="en-US" sz="3200" b="1">
                <a:latin typeface="Arial" panose="020B0604020202020204" pitchFamily="34" charset="0"/>
                <a:ea typeface="MS Mincho" panose="02020609040205080304" pitchFamily="49" charset="-128"/>
              </a:rPr>
              <a:t>He thus deadened, through your sword, those who mutinied against you, causing them eternal misery and perdition,</a:t>
            </a:r>
          </a:p>
        </p:txBody>
      </p:sp>
      <p:sp>
        <p:nvSpPr>
          <p:cNvPr id="20951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51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hatta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adhaqahum allahu wabala amrihim</a:t>
            </a:r>
          </a:p>
          <a:p>
            <a:r>
              <a:rPr lang="sv-SE" altLang="en-US" sz="2000" b="1" i="1">
                <a:solidFill>
                  <a:srgbClr val="000066"/>
                </a:solidFill>
                <a:latin typeface="Transliteration Verdana" pitchFamily="34" charset="0"/>
              </a:rPr>
              <a:t>Fa'amata bisayfika man `anadaka fashaqiya wa hawa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1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وَحْيَا بِحُجَّتِكَ مَنْ سَعَدَ فَهُدِيَ</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صَلَوَاتُ ٱللَّهِ عَلَيْكَ غَادِيَةً وَرَائِحَةً</a:t>
            </a:r>
            <a:r>
              <a:rPr lang="en-US" altLang="en-US" sz="5400">
                <a:latin typeface="Times New Roman" panose="02020603050405020304" pitchFamily="18" charset="0"/>
                <a:cs typeface="Simplified Arabic" panose="02020603050405020304" pitchFamily="18" charset="-78"/>
              </a:rPr>
              <a:t> </a:t>
            </a:r>
          </a:p>
        </p:txBody>
      </p:sp>
      <p:sp>
        <p:nvSpPr>
          <p:cNvPr id="2096131" name="Rectangle 3"/>
          <p:cNvSpPr>
            <a:spLocks noGrp="1" noChangeArrowheads="1"/>
          </p:cNvSpPr>
          <p:nvPr>
            <p:ph type="subTitle" idx="1"/>
          </p:nvPr>
        </p:nvSpPr>
        <p:spPr>
          <a:xfrm>
            <a:off x="215900" y="3381375"/>
            <a:ext cx="8748713" cy="2387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900" b="1">
                <a:latin typeface="Arial" panose="020B0604020202020204" pitchFamily="34" charset="0"/>
                <a:ea typeface="MS Mincho" panose="02020609040205080304" pitchFamily="49" charset="-128"/>
              </a:rPr>
              <a:t>and He gave life, through your acting as His argument, to those whom He decided as happy; therefore, they were guided (to the true choice).</a:t>
            </a:r>
          </a:p>
          <a:p>
            <a:r>
              <a:rPr lang="en-US" altLang="en-US" sz="2900" b="1">
                <a:latin typeface="Arial" panose="020B0604020202020204" pitchFamily="34" charset="0"/>
                <a:ea typeface="MS Mincho" panose="02020609040205080304" pitchFamily="49" charset="-128"/>
              </a:rPr>
              <a:t>Allah</a:t>
            </a:r>
            <a:r>
              <a:rPr lang="en-US" altLang="en-US" sz="2900" b="1">
                <a:latin typeface="Al-Arial"/>
                <a:ea typeface="MS Mincho" panose="02020609040205080304" pitchFamily="49" charset="-128"/>
              </a:rPr>
              <a:t>’</a:t>
            </a:r>
            <a:r>
              <a:rPr lang="en-US" altLang="en-US" sz="2900" b="1">
                <a:latin typeface="Arial" panose="020B0604020202020204" pitchFamily="34" charset="0"/>
                <a:ea typeface="MS Mincho" panose="02020609040205080304" pitchFamily="49" charset="-128"/>
              </a:rPr>
              <a:t>s blessings be upon you, coming and going,</a:t>
            </a:r>
          </a:p>
        </p:txBody>
      </p:sp>
      <p:sp>
        <p:nvSpPr>
          <p:cNvPr id="20961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61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ahya bihujjatika man sa`ada fahudiya</a:t>
            </a:r>
          </a:p>
          <a:p>
            <a:r>
              <a:rPr lang="en-US" altLang="en-US" sz="2000" b="1" i="1">
                <a:solidFill>
                  <a:srgbClr val="000066"/>
                </a:solidFill>
                <a:latin typeface="Transliteration Verdana" pitchFamily="34" charset="0"/>
              </a:rPr>
              <a:t>salawatu allahi `alayka ghadiyatan wa ra'ihatan</a:t>
            </a:r>
          </a:p>
        </p:txBody>
      </p:sp>
    </p:spTree>
  </p:cSld>
  <p:clrMapOvr>
    <a:masterClrMapping/>
  </p:clrMapOvr>
  <p:transition advClick="0">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71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وَعَاكِفَةً وَذَاهِبَةً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فَمَا يُحِيطُ ٱلْمَادِحُ وَصْفَكَ</a:t>
            </a:r>
            <a:r>
              <a:rPr lang="en-US" altLang="en-US" sz="5400">
                <a:latin typeface="Times New Roman" panose="02020603050405020304" pitchFamily="18" charset="0"/>
                <a:cs typeface="Simplified Arabic" panose="02020603050405020304" pitchFamily="18" charset="-78"/>
              </a:rPr>
              <a:t> </a:t>
            </a:r>
          </a:p>
        </p:txBody>
      </p:sp>
      <p:sp>
        <p:nvSpPr>
          <p:cNvPr id="209715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still and moving.</a:t>
            </a:r>
          </a:p>
          <a:p>
            <a:r>
              <a:rPr lang="en-US" altLang="en-US" sz="3200" b="1">
                <a:latin typeface="Arial" panose="020B0604020202020204" pitchFamily="34" charset="0"/>
                <a:ea typeface="MS Mincho" panose="02020609040205080304" pitchFamily="49" charset="-128"/>
              </a:rPr>
              <a:t>Certainly, no one praising you can ever cover your actual characteristics</a:t>
            </a:r>
          </a:p>
        </p:txBody>
      </p:sp>
      <p:sp>
        <p:nvSpPr>
          <p:cNvPr id="20971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71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2000" b="1" i="1">
                <a:solidFill>
                  <a:srgbClr val="000066"/>
                </a:solidFill>
                <a:latin typeface="Transliteration Verdana" pitchFamily="34" charset="0"/>
              </a:rPr>
              <a:t>wa `akifatan wa dhahibatan</a:t>
            </a:r>
          </a:p>
          <a:p>
            <a:r>
              <a:rPr lang="es-ES" altLang="en-US" sz="2000" b="1" i="1">
                <a:solidFill>
                  <a:srgbClr val="000066"/>
                </a:solidFill>
                <a:latin typeface="Transliteration Verdana" pitchFamily="34" charset="0"/>
              </a:rPr>
              <a:t>fama yuhitu almadihu wasfaka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81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يُحْبِطُ ٱلطَّاعِنُ فَضْلَكَ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نْتَ حْسَنُ ٱلْخَلْقِ عِبَادَةً</a:t>
            </a:r>
            <a:r>
              <a:rPr lang="en-US" altLang="en-US" sz="5400">
                <a:latin typeface="Times New Roman" panose="02020603050405020304" pitchFamily="18" charset="0"/>
                <a:cs typeface="Simplified Arabic" panose="02020603050405020304" pitchFamily="18" charset="-78"/>
              </a:rPr>
              <a:t> </a:t>
            </a:r>
          </a:p>
        </p:txBody>
      </p:sp>
      <p:sp>
        <p:nvSpPr>
          <p:cNvPr id="209817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no one criticizing you can ever belittle your merits.</a:t>
            </a:r>
          </a:p>
          <a:p>
            <a:r>
              <a:rPr lang="en-US" altLang="en-US" sz="3200" b="1">
                <a:latin typeface="Arial" panose="020B0604020202020204" pitchFamily="34" charset="0"/>
                <a:ea typeface="MS Mincho" panose="02020609040205080304" pitchFamily="49" charset="-128"/>
              </a:rPr>
              <a:t>You are verily the best worshipper of all created beings,</a:t>
            </a:r>
          </a:p>
        </p:txBody>
      </p:sp>
      <p:sp>
        <p:nvSpPr>
          <p:cNvPr id="20981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81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wa la yuhbitu altta`inu fadlaka</a:t>
            </a:r>
          </a:p>
          <a:p>
            <a:r>
              <a:rPr lang="sv-SE" altLang="en-US" sz="2000" b="1" i="1">
                <a:solidFill>
                  <a:srgbClr val="000066"/>
                </a:solidFill>
                <a:latin typeface="Transliteration Verdana" pitchFamily="34" charset="0"/>
              </a:rPr>
              <a:t>anta ahsanu alkhalqi `ibadatan</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وَخْلَصُهُمْ زَهَادَةً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وَذَبُّهُمْ عَنِ ٱلدِّينِ</a:t>
            </a:r>
            <a:r>
              <a:rPr lang="en-US" altLang="en-US" sz="5400">
                <a:latin typeface="Times New Roman" panose="02020603050405020304" pitchFamily="18" charset="0"/>
                <a:cs typeface="Simplified Arabic" panose="02020603050405020304" pitchFamily="18" charset="-78"/>
              </a:rPr>
              <a:t> </a:t>
            </a:r>
          </a:p>
        </p:txBody>
      </p:sp>
      <p:sp>
        <p:nvSpPr>
          <p:cNvPr id="2099203"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 most sincere in asceticism,</a:t>
            </a:r>
          </a:p>
          <a:p>
            <a:r>
              <a:rPr lang="en-US" altLang="en-US" sz="3200" b="1">
                <a:latin typeface="Arial" panose="020B0604020202020204" pitchFamily="34" charset="0"/>
                <a:ea typeface="MS Mincho" panose="02020609040205080304" pitchFamily="49" charset="-128"/>
              </a:rPr>
              <a:t>and the most enthusiastic defender of the religion.</a:t>
            </a:r>
          </a:p>
        </p:txBody>
      </p:sp>
      <p:sp>
        <p:nvSpPr>
          <p:cNvPr id="20992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92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akhlasuhum zahadatan</a:t>
            </a:r>
          </a:p>
          <a:p>
            <a:r>
              <a:rPr lang="sv-SE" altLang="en-US" sz="2000" b="1" i="1">
                <a:solidFill>
                  <a:srgbClr val="000066"/>
                </a:solidFill>
                <a:latin typeface="Transliteration Verdana" pitchFamily="34" charset="0"/>
              </a:rPr>
              <a:t>wa adhabbuhum `an alddini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22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قَمْتَ حُدُودَ ٱللَّهِ بِجُهْدِكَ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وَفَلَلْتَ عَسَاكِرَ ٱلْمَارِقِينَ بِسَيْفِكَ</a:t>
            </a:r>
            <a:r>
              <a:rPr lang="en-US" altLang="en-US" sz="5400">
                <a:latin typeface="Times New Roman" panose="02020603050405020304" pitchFamily="18" charset="0"/>
                <a:cs typeface="Simplified Arabic" panose="02020603050405020304" pitchFamily="18" charset="-78"/>
              </a:rPr>
              <a:t> </a:t>
            </a:r>
          </a:p>
        </p:txBody>
      </p:sp>
      <p:sp>
        <p:nvSpPr>
          <p:cNvPr id="210022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executed the laws of Allah with exceptional efforts</a:t>
            </a:r>
          </a:p>
          <a:p>
            <a:r>
              <a:rPr lang="en-US" altLang="en-US" sz="3200" b="1">
                <a:latin typeface="Arial" panose="020B0604020202020204" pitchFamily="34" charset="0"/>
                <a:ea typeface="MS Mincho" panose="02020609040205080304" pitchFamily="49" charset="-128"/>
              </a:rPr>
              <a:t>and damaged the armies of the apostates with your sword.</a:t>
            </a:r>
          </a:p>
        </p:txBody>
      </p:sp>
      <p:sp>
        <p:nvSpPr>
          <p:cNvPr id="21002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02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aqamta hududa allahi bijuhdika</a:t>
            </a:r>
          </a:p>
          <a:p>
            <a:r>
              <a:rPr lang="it-IT" altLang="en-US" sz="2000" b="1" i="1">
                <a:solidFill>
                  <a:srgbClr val="000066"/>
                </a:solidFill>
                <a:latin typeface="Transliteration Verdana" pitchFamily="34" charset="0"/>
              </a:rPr>
              <a:t>wa falalta `asakira almariqina bisayfika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01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وَوَصِيُّهُ وَوَارِثُ عِلْمِهِ</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وَمِينُهُ عَلَىٰ شَرْعِهِ</a:t>
            </a:r>
            <a:r>
              <a:rPr lang="en-US" altLang="en-US" sz="5400">
                <a:latin typeface="Times New Roman" panose="02020603050405020304" pitchFamily="18" charset="0"/>
                <a:cs typeface="Simplified Arabic" panose="02020603050405020304" pitchFamily="18" charset="-78"/>
              </a:rPr>
              <a:t> </a:t>
            </a:r>
          </a:p>
        </p:txBody>
      </p:sp>
      <p:sp>
        <p:nvSpPr>
          <p:cNvPr id="184013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 successor of him, the heir of his knowledge, </a:t>
            </a:r>
          </a:p>
          <a:p>
            <a:r>
              <a:rPr lang="en-US" altLang="en-US" sz="3200" b="1">
                <a:latin typeface="Arial" panose="020B0604020202020204" pitchFamily="34" charset="0"/>
                <a:ea typeface="MS Mincho" panose="02020609040205080304" pitchFamily="49" charset="-128"/>
              </a:rPr>
              <a:t>his trustee on his laws, </a:t>
            </a:r>
          </a:p>
        </p:txBody>
      </p:sp>
      <p:sp>
        <p:nvSpPr>
          <p:cNvPr id="18401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01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wasiyyuhu wa warithu `ilmihi</a:t>
            </a:r>
          </a:p>
          <a:p>
            <a:r>
              <a:rPr lang="sv-SE" altLang="en-US" sz="2000" b="1" i="1">
                <a:solidFill>
                  <a:srgbClr val="000066"/>
                </a:solidFill>
                <a:latin typeface="Transliteration Verdana" pitchFamily="34" charset="0"/>
              </a:rPr>
              <a:t>wa aminuhu `ala shar`ihi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125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تُخْمِدُ لَهَبَ ٱلْحُرُوبِ بِبَنَانِكَ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وَتَهْتِكُ سُتُورَ ٱلشُّبَهِ بِبَيَانِكَ</a:t>
            </a:r>
            <a:r>
              <a:rPr lang="en-US" altLang="en-US" sz="5400">
                <a:latin typeface="Times New Roman" panose="02020603050405020304" pitchFamily="18" charset="0"/>
                <a:cs typeface="Simplified Arabic" panose="02020603050405020304" pitchFamily="18" charset="-78"/>
              </a:rPr>
              <a:t> </a:t>
            </a:r>
          </a:p>
        </p:txBody>
      </p:sp>
      <p:sp>
        <p:nvSpPr>
          <p:cNvPr id="210125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can extinguish the flames of battles with your finger,</a:t>
            </a:r>
          </a:p>
          <a:p>
            <a:r>
              <a:rPr lang="en-US" altLang="en-US" sz="3200" b="1">
                <a:latin typeface="Arial" panose="020B0604020202020204" pitchFamily="34" charset="0"/>
                <a:ea typeface="MS Mincho" panose="02020609040205080304" pitchFamily="49" charset="-128"/>
              </a:rPr>
              <a:t>tear out the curtains of seditions with your eloquent language,</a:t>
            </a:r>
          </a:p>
        </p:txBody>
      </p:sp>
      <p:sp>
        <p:nvSpPr>
          <p:cNvPr id="21012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12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tukhmidu lahaba alhurubi bibananika</a:t>
            </a:r>
          </a:p>
          <a:p>
            <a:r>
              <a:rPr lang="en-US" altLang="en-US" sz="2000" b="1" i="1">
                <a:solidFill>
                  <a:srgbClr val="000066"/>
                </a:solidFill>
                <a:latin typeface="Transliteration Verdana" pitchFamily="34" charset="0"/>
              </a:rPr>
              <a:t>wa tahtiku sutura alshshubahi bibayanika</a:t>
            </a:r>
          </a:p>
        </p:txBody>
      </p:sp>
    </p:spTree>
  </p:cSld>
  <p:clrMapOvr>
    <a:masterClrMapping/>
  </p:clrMapOvr>
  <p:transition advClick="0">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274" name="Rectangle 2"/>
          <p:cNvSpPr>
            <a:spLocks noGrp="1" noChangeArrowheads="1"/>
          </p:cNvSpPr>
          <p:nvPr>
            <p:ph type="ctrTitle"/>
          </p:nvPr>
        </p:nvSpPr>
        <p:spPr>
          <a:xfrm>
            <a:off x="250825" y="1073150"/>
            <a:ext cx="8569325" cy="20637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lnSpc>
                <a:spcPct val="80000"/>
              </a:lnSpc>
            </a:pPr>
            <a:r>
              <a:rPr lang="ar-SA" altLang="en-US" sz="5400">
                <a:latin typeface="Times New Roman" panose="02020603050405020304" pitchFamily="18" charset="0"/>
                <a:cs typeface="Simplified Arabic" panose="02020603050405020304" pitchFamily="18" charset="-78"/>
              </a:rPr>
              <a:t>وَتَكْشِفُ لَبْسَ ٱلْبَاطِلِ عَنْ صَرِيحِ ٱلْحَقِّ</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لاَ تَاخُذُكَ فِي ٱللَّهِ لَوْمَةُ لاَئِمٍ</a:t>
            </a:r>
            <a:r>
              <a:rPr lang="en-US" altLang="en-US" sz="5400">
                <a:latin typeface="Times New Roman" panose="02020603050405020304" pitchFamily="18" charset="0"/>
                <a:cs typeface="Simplified Arabic" panose="02020603050405020304" pitchFamily="18" charset="-78"/>
              </a:rPr>
              <a:t> </a:t>
            </a:r>
          </a:p>
        </p:txBody>
      </p:sp>
      <p:sp>
        <p:nvSpPr>
          <p:cNvPr id="2102275"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distinguish the confusing wrong from the plain right.</a:t>
            </a:r>
          </a:p>
          <a:p>
            <a:r>
              <a:rPr lang="en-US" altLang="en-US" sz="3200" b="1">
                <a:latin typeface="Arial" panose="020B0604020202020204" pitchFamily="34" charset="0"/>
                <a:ea typeface="MS Mincho" panose="02020609040205080304" pitchFamily="49" charset="-128"/>
              </a:rPr>
              <a:t>You are never influenced by any censure as long as you work for the sake of Allah.</a:t>
            </a:r>
          </a:p>
        </p:txBody>
      </p:sp>
      <p:sp>
        <p:nvSpPr>
          <p:cNvPr id="21022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22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takshifu labsa albatili `an sarihi alhaqqi</a:t>
            </a:r>
          </a:p>
          <a:p>
            <a:r>
              <a:rPr lang="en-US" altLang="en-US" sz="2000" b="1" i="1">
                <a:solidFill>
                  <a:srgbClr val="000066"/>
                </a:solidFill>
                <a:latin typeface="Transliteration Verdana" pitchFamily="34" charset="0"/>
              </a:rPr>
              <a:t>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ta'khudhuka fi allahi lawmatu la'imin</a:t>
            </a:r>
          </a:p>
        </p:txBody>
      </p:sp>
    </p:spTree>
  </p:cSld>
  <p:clrMapOvr>
    <a:masterClrMapping/>
  </p:clrMapOvr>
  <p:transition advClick="0">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32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وَفِي مَدْحِ ٱللَّهِ تَعَالَىٰ لَكَ غِنَىٰ</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عَنْ مَدْحِ ٱلْمَادِحِينَ وَتَقْرِيظِ ٱلْوَاصِفِينَ</a:t>
            </a:r>
            <a:r>
              <a:rPr lang="en-US" altLang="en-US" sz="5400">
                <a:latin typeface="Times New Roman" panose="02020603050405020304" pitchFamily="18" charset="0"/>
                <a:cs typeface="Simplified Arabic" panose="02020603050405020304" pitchFamily="18" charset="-78"/>
              </a:rPr>
              <a:t> </a:t>
            </a:r>
          </a:p>
        </p:txBody>
      </p:sp>
      <p:sp>
        <p:nvSpPr>
          <p:cNvPr id="210329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 praising of Allah the All-exalted to you suffices</a:t>
            </a:r>
          </a:p>
          <a:p>
            <a:r>
              <a:rPr lang="en-US" altLang="en-US" sz="3200" b="1">
                <a:latin typeface="Arial" panose="020B0604020202020204" pitchFamily="34" charset="0"/>
                <a:ea typeface="MS Mincho" panose="02020609040205080304" pitchFamily="49" charset="-128"/>
              </a:rPr>
              <a:t>from the praising of any other one and from the approval of the depicters.</a:t>
            </a:r>
          </a:p>
        </p:txBody>
      </p:sp>
      <p:sp>
        <p:nvSpPr>
          <p:cNvPr id="21033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33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fi madhi allahi ta`ala laka ghinan</a:t>
            </a:r>
          </a:p>
          <a:p>
            <a:r>
              <a:rPr lang="it-IT" altLang="en-US" sz="2000" b="1" i="1">
                <a:solidFill>
                  <a:srgbClr val="000066"/>
                </a:solidFill>
                <a:latin typeface="Transliteration Verdana" pitchFamily="34" charset="0"/>
              </a:rPr>
              <a:t>`an madhi almadihina wa taqrizi alwasifina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32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قَالَ ٱللَّهُ تَعَالَىٰ:</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”مِنَ ٱلْمُؤْمِنِينَ رِجَالٌ صَدَقُوٱ مَا عَاهَدُوٱ ٱللَّهَ عَلَيْهِ</a:t>
            </a:r>
            <a:r>
              <a:rPr lang="en-US" altLang="en-US" sz="5400">
                <a:latin typeface="Times New Roman" panose="02020603050405020304" pitchFamily="18" charset="0"/>
                <a:cs typeface="Simplified Arabic" panose="02020603050405020304" pitchFamily="18" charset="-78"/>
              </a:rPr>
              <a:t> </a:t>
            </a:r>
          </a:p>
        </p:txBody>
      </p:sp>
      <p:sp>
        <p:nvSpPr>
          <p:cNvPr id="2104323"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Almighty Allah says:</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Of the believers are men who are true to the covenant which they made with Allah.</a:t>
            </a:r>
          </a:p>
        </p:txBody>
      </p:sp>
      <p:sp>
        <p:nvSpPr>
          <p:cNvPr id="21043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43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qala allahu ta`ala</a:t>
            </a:r>
          </a:p>
          <a:p>
            <a:r>
              <a:rPr lang="en-US" altLang="en-US" sz="2000" b="1" i="1">
                <a:solidFill>
                  <a:srgbClr val="000066"/>
                </a:solidFill>
                <a:latin typeface="Transliteration Verdana" pitchFamily="34" charset="0"/>
              </a:rPr>
              <a:t>min almu'minina rijalun sadaqu 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`ahadu allaha `alayhi</a:t>
            </a:r>
          </a:p>
        </p:txBody>
      </p:sp>
    </p:spTree>
  </p:cSld>
  <p:clrMapOvr>
    <a:masterClrMapping/>
  </p:clrMapOvr>
  <p:transition advClick="0">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534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فَمِنْهُمْ مَنْ قَضَىٰ نَحْبَهُ وَمِنْهُمْ مَنْ يَنْتَظِرُ وَمَا بَدَّلُوٱ تَبْدِيلاً.“</a:t>
            </a:r>
            <a:r>
              <a:rPr lang="en-US" altLang="en-US" sz="5400">
                <a:latin typeface="Times New Roman" panose="02020603050405020304" pitchFamily="18" charset="0"/>
                <a:cs typeface="Simplified Arabic" panose="02020603050405020304" pitchFamily="18" charset="-78"/>
              </a:rPr>
              <a:t> </a:t>
            </a:r>
          </a:p>
        </p:txBody>
      </p:sp>
      <p:sp>
        <p:nvSpPr>
          <p:cNvPr id="2105347"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So, of them is he who accomplished his vow, of them is he who yet waits, and they have not changed in the least.</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21053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53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faminhum man qada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nahbahu wa minhum man yantaziru wa 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baddlu tabdilan </a:t>
            </a:r>
          </a:p>
        </p:txBody>
      </p:sp>
    </p:spTree>
  </p:cSld>
  <p:clrMapOvr>
    <a:masterClrMapping/>
  </p:clrMapOvr>
  <p:transition advClick="0">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63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وَلَمَّا رَيْتَ نْ قَتَلْتَ ٱلنَّاكِثِينَ وَٱلْقَاسِطِينَ وَٱلْمَارِقِينَ</a:t>
            </a:r>
            <a:r>
              <a:rPr lang="en-US" altLang="en-US" sz="5400">
                <a:latin typeface="Times New Roman" panose="02020603050405020304" pitchFamily="18" charset="0"/>
                <a:cs typeface="Simplified Arabic" panose="02020603050405020304" pitchFamily="18" charset="-78"/>
              </a:rPr>
              <a:t> </a:t>
            </a:r>
          </a:p>
        </p:txBody>
      </p:sp>
      <p:sp>
        <p:nvSpPr>
          <p:cNvPr id="2106371"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After you felt that you had killed the preachers, the wrongdoers, and the apostates, </a:t>
            </a:r>
          </a:p>
        </p:txBody>
      </p:sp>
      <p:sp>
        <p:nvSpPr>
          <p:cNvPr id="21063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6373"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lamma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ra'ayta an qatalta alnnakithina walqasitina walmariqina </a:t>
            </a:r>
          </a:p>
        </p:txBody>
      </p:sp>
    </p:spTree>
  </p:cSld>
  <p:clrMapOvr>
    <a:masterClrMapping/>
  </p:clrMapOvr>
  <p:transition advClick="0">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739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وَصَدَقَكَ رَسُولُ ٱللَّهِ صَلَّىٰ ٱللَّهُ عَلَيْهِ وَآلِهِ وَعْدَهُ</a:t>
            </a:r>
            <a:r>
              <a:rPr lang="en-US" altLang="en-US" sz="5400">
                <a:latin typeface="Times New Roman" panose="02020603050405020304" pitchFamily="18" charset="0"/>
                <a:cs typeface="Simplified Arabic" panose="02020603050405020304" pitchFamily="18" charset="-78"/>
              </a:rPr>
              <a:t> </a:t>
            </a:r>
          </a:p>
        </p:txBody>
      </p:sp>
      <p:sp>
        <p:nvSpPr>
          <p:cNvPr id="2107395"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 predictions of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Messenger</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peace be upon him and his Household</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came true, </a:t>
            </a:r>
          </a:p>
        </p:txBody>
      </p:sp>
      <p:sp>
        <p:nvSpPr>
          <p:cNvPr id="21073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739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sadaqaka rasulu allahi salla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allahu `alayhi wa alihi wa`dahu </a:t>
            </a:r>
          </a:p>
        </p:txBody>
      </p:sp>
    </p:spTree>
  </p:cSld>
  <p:clrMapOvr>
    <a:masterClrMapping/>
  </p:clrMapOvr>
  <p:transition advClick="0">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84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فَوْفَيْتَ بِعَهْدِهِ قُلْتَ: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مَا آنَ نْ تُخْضَبَ هٰذِهِ مِنْ هٰذِهِ؟</a:t>
            </a:r>
            <a:r>
              <a:rPr lang="en-US" altLang="en-US" sz="5400">
                <a:latin typeface="Times New Roman" panose="02020603050405020304" pitchFamily="18" charset="0"/>
                <a:cs typeface="Simplified Arabic" panose="02020603050405020304" pitchFamily="18" charset="-78"/>
              </a:rPr>
              <a:t> </a:t>
            </a:r>
          </a:p>
        </p:txBody>
      </p:sp>
      <p:sp>
        <p:nvSpPr>
          <p:cNvPr id="2108419"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 had fulfilled your promise to him, you then said:</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Has time not come yet so that this (beard) shall be dyed with the blood of this (head)?</a:t>
            </a:r>
          </a:p>
        </p:txBody>
      </p:sp>
      <p:sp>
        <p:nvSpPr>
          <p:cNvPr id="21084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84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fa'awfayta bi`ahdihi qulta</a:t>
            </a:r>
          </a:p>
          <a:p>
            <a:r>
              <a:rPr lang="sv-SE" altLang="en-US" sz="2000" b="1" i="1">
                <a:solidFill>
                  <a:srgbClr val="000066"/>
                </a:solidFill>
                <a:latin typeface="Transliteration Verdana" pitchFamily="34" charset="0"/>
              </a:rPr>
              <a:t>ama ana an tukhdaba hadhihi min hadhihi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 مَتَىٰ يُبْعَثُ شْقَاهَا؟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وَاثِقاً بِنَّكَ عَلَىٰ بَيِّنَةٍ مِنْ رَبِّكَ</a:t>
            </a:r>
            <a:r>
              <a:rPr lang="en-US" altLang="en-US" sz="5400">
                <a:latin typeface="Times New Roman" panose="02020603050405020304" pitchFamily="18" charset="0"/>
                <a:cs typeface="Simplified Arabic" panose="02020603050405020304" pitchFamily="18" charset="-78"/>
              </a:rPr>
              <a:t> </a:t>
            </a:r>
          </a:p>
        </p:txBody>
      </p:sp>
      <p:sp>
        <p:nvSpPr>
          <p:cNvPr id="210944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When will the most unfortunate of them be sent (to slay me)?</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a:p>
            <a:r>
              <a:rPr lang="en-US" altLang="en-US" sz="3200" b="1">
                <a:latin typeface="Arial" panose="020B0604020202020204" pitchFamily="34" charset="0"/>
                <a:ea typeface="MS Mincho" panose="02020609040205080304" pitchFamily="49" charset="-128"/>
              </a:rPr>
              <a:t>You were always confident that you were proceeding on clear proof from your Lord,</a:t>
            </a:r>
          </a:p>
        </p:txBody>
      </p:sp>
      <p:sp>
        <p:nvSpPr>
          <p:cNvPr id="21094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94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am mata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yub`athu ashqaha</a:t>
            </a:r>
          </a:p>
          <a:p>
            <a:r>
              <a:rPr lang="sv-SE" altLang="en-US" sz="2000" b="1" i="1">
                <a:solidFill>
                  <a:srgbClr val="000066"/>
                </a:solidFill>
                <a:latin typeface="Transliteration Verdana" pitchFamily="34" charset="0"/>
              </a:rPr>
              <a:t>wathiqan bi'annaka `ala bayyinatin min rabbika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046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وَبَصِيرَةٍ مِنْ مْرِكَ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قَادِمٌ عَلَىٰ ٱللَّهِ</a:t>
            </a:r>
            <a:r>
              <a:rPr lang="en-US" altLang="en-US" sz="5400">
                <a:latin typeface="Times New Roman" panose="02020603050405020304" pitchFamily="18" charset="0"/>
                <a:cs typeface="Simplified Arabic" panose="02020603050405020304" pitchFamily="18" charset="-78"/>
              </a:rPr>
              <a:t> </a:t>
            </a:r>
          </a:p>
        </p:txBody>
      </p:sp>
      <p:sp>
        <p:nvSpPr>
          <p:cNvPr id="211046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were acting with sure knowledge of what you do,</a:t>
            </a:r>
          </a:p>
          <a:p>
            <a:r>
              <a:rPr lang="en-US" altLang="en-US" sz="3200" b="1">
                <a:latin typeface="Arial" panose="020B0604020202020204" pitchFamily="34" charset="0"/>
                <a:ea typeface="MS Mincho" panose="02020609040205080304" pitchFamily="49" charset="-128"/>
              </a:rPr>
              <a:t>you were on your way to Allah,</a:t>
            </a:r>
          </a:p>
        </p:txBody>
      </p:sp>
      <p:sp>
        <p:nvSpPr>
          <p:cNvPr id="21104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04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basiratin min amrika</a:t>
            </a:r>
          </a:p>
          <a:p>
            <a:r>
              <a:rPr lang="fr-FR" altLang="en-US" sz="2000" b="1" i="1">
                <a:solidFill>
                  <a:srgbClr val="000066"/>
                </a:solidFill>
                <a:latin typeface="Transliteration Verdana" pitchFamily="34" charset="0"/>
              </a:rPr>
              <a:t>qadimun `ala allahi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0210"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اَللَّهُمَّ صَلِّ عَلَى مُحَمَّدٍ وَ آلِ مُحَمَّد</a:t>
            </a:r>
            <a:endParaRPr lang="en-US" altLang="en-US" sz="5400">
              <a:latin typeface="Times New Roman" panose="02020603050405020304" pitchFamily="18" charset="0"/>
              <a:ea typeface="MS Mincho" panose="02020609040205080304" pitchFamily="49" charset="-128"/>
              <a:cs typeface="Simplified Arabic" panose="02020603050405020304" pitchFamily="18" charset="-78"/>
            </a:endParaRPr>
          </a:p>
        </p:txBody>
      </p:sp>
      <p:sp>
        <p:nvSpPr>
          <p:cNvPr id="2270211" name="Rectangle 3"/>
          <p:cNvSpPr>
            <a:spLocks noGrp="1" noChangeArrowheads="1"/>
          </p:cNvSpPr>
          <p:nvPr>
            <p:ph type="subTitle" idx="1"/>
          </p:nvPr>
        </p:nvSpPr>
        <p:spPr>
          <a:xfrm>
            <a:off x="323850" y="3381375"/>
            <a:ext cx="8424863"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 All</a:t>
            </a:r>
            <a:r>
              <a:rPr lang="en-US" altLang="en-US" sz="3200" b="1">
                <a:latin typeface="Al-Arial"/>
                <a:ea typeface="MS Mincho" panose="02020609040205080304" pitchFamily="49" charset="-128"/>
              </a:rPr>
              <a:t>á</a:t>
            </a:r>
            <a:r>
              <a:rPr lang="en-US" altLang="en-US" sz="3200" b="1">
                <a:latin typeface="Arial" panose="020B0604020202020204" pitchFamily="34" charset="0"/>
                <a:ea typeface="MS Mincho" panose="02020609040205080304" pitchFamily="49" charset="-128"/>
              </a:rPr>
              <a:t>h bless Muhammad and the family of Muhammad.</a:t>
            </a:r>
          </a:p>
        </p:txBody>
      </p:sp>
      <p:sp>
        <p:nvSpPr>
          <p:cNvPr id="22702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70213"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en-US" sz="2000" b="1" i="1" dirty="0" smtClean="0">
                <a:solidFill>
                  <a:srgbClr val="000066"/>
                </a:solidFill>
                <a:latin typeface="Transliteration Verdana" pitchFamily="34" charset="0"/>
              </a:rPr>
              <a:t>allahumma salli 'ala muhammadin wa 'aali muhammad</a:t>
            </a:r>
            <a:endParaRPr lang="en-US" altLang="en-US" sz="2000" b="1" i="1" dirty="0">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11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وَخَلِيفَتُهُ فِي امَّتِهِ</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وَوَّلُ مَنْ آمَنَ بِٱللَّهِ</a:t>
            </a:r>
            <a:r>
              <a:rPr lang="en-US" altLang="en-US" sz="5400">
                <a:latin typeface="Times New Roman" panose="02020603050405020304" pitchFamily="18" charset="0"/>
                <a:cs typeface="Simplified Arabic" panose="02020603050405020304" pitchFamily="18" charset="-78"/>
              </a:rPr>
              <a:t> </a:t>
            </a:r>
          </a:p>
        </p:txBody>
      </p:sp>
      <p:sp>
        <p:nvSpPr>
          <p:cNvPr id="1841155"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his representative in his nation, </a:t>
            </a:r>
          </a:p>
          <a:p>
            <a:r>
              <a:rPr lang="en-US" altLang="en-US" sz="3200" b="1">
                <a:latin typeface="Arial" panose="020B0604020202020204" pitchFamily="34" charset="0"/>
                <a:ea typeface="MS Mincho" panose="02020609040205080304" pitchFamily="49" charset="-128"/>
              </a:rPr>
              <a:t>and the first to believe in Allah </a:t>
            </a:r>
          </a:p>
        </p:txBody>
      </p:sp>
      <p:sp>
        <p:nvSpPr>
          <p:cNvPr id="18411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11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khalifatuhu fi ummatihi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awwalu man amana billahi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149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مُسْتَبْشِرٌ بِبَيْعِكَ ٱلَّذِي بَايَعْتَهُ بِهِ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وَذٰلِكَ هُوَ ٱلْفَوْزُ ٱلْعَظِيمُ </a:t>
            </a:r>
            <a:endParaRPr lang="en-US" altLang="en-US" sz="5400">
              <a:latin typeface="Times New Roman" panose="02020603050405020304" pitchFamily="18" charset="0"/>
              <a:cs typeface="Simplified Arabic" panose="02020603050405020304" pitchFamily="18" charset="-78"/>
            </a:endParaRPr>
          </a:p>
        </p:txBody>
      </p:sp>
      <p:sp>
        <p:nvSpPr>
          <p:cNvPr id="211149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 were rejoicing in the bargain that you had made with Him;</a:t>
            </a:r>
          </a:p>
          <a:p>
            <a:r>
              <a:rPr lang="en-US" altLang="en-US" sz="3200" b="1">
                <a:latin typeface="Arial" panose="020B0604020202020204" pitchFamily="34" charset="0"/>
                <a:ea typeface="MS Mincho" panose="02020609040205080304" pitchFamily="49" charset="-128"/>
              </a:rPr>
              <a:t>and that is the supreme triumph.</a:t>
            </a:r>
          </a:p>
        </p:txBody>
      </p:sp>
      <p:sp>
        <p:nvSpPr>
          <p:cNvPr id="21114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14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mustabshirun bibay`ika alladhi baya`tahu bihi</a:t>
            </a:r>
          </a:p>
          <a:p>
            <a:r>
              <a:rPr lang="en-US" altLang="en-US" sz="2000" b="1" i="1">
                <a:solidFill>
                  <a:srgbClr val="000066"/>
                </a:solidFill>
                <a:latin typeface="Transliteration Verdana" pitchFamily="34" charset="0"/>
              </a:rPr>
              <a:t>wa dhalika huwa alfawzu al`azimu</a:t>
            </a:r>
          </a:p>
        </p:txBody>
      </p:sp>
    </p:spTree>
  </p:cSld>
  <p:clrMapOvr>
    <a:masterClrMapping/>
  </p:clrMapOvr>
  <p:transition advClick="0">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2514" name="Rectangle 2"/>
          <p:cNvSpPr>
            <a:spLocks noGrp="1" noChangeArrowheads="1"/>
          </p:cNvSpPr>
          <p:nvPr>
            <p:ph type="ctrTitle"/>
          </p:nvPr>
        </p:nvSpPr>
        <p:spPr>
          <a:xfrm>
            <a:off x="250825" y="1073150"/>
            <a:ext cx="8569325" cy="20637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lnSpc>
                <a:spcPct val="80000"/>
              </a:lnSpc>
            </a:pPr>
            <a:r>
              <a:rPr lang="ar-SA" altLang="en-US" sz="5400">
                <a:latin typeface="Times New Roman" panose="02020603050405020304" pitchFamily="18" charset="0"/>
                <a:cs typeface="Simplified Arabic" panose="02020603050405020304" pitchFamily="18" charset="-78"/>
              </a:rPr>
              <a:t>اَللَّهُمَّ ٱلْعَنْ قَتَلَةَ نْبِيَائِكَ وَوْصِيَاءِ نْبِيَائِكَ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بِجَمِيعِ لَعَنَاتِكَ</a:t>
            </a:r>
            <a:r>
              <a:rPr lang="en-US" altLang="en-US" sz="5400">
                <a:latin typeface="Times New Roman" panose="02020603050405020304" pitchFamily="18" charset="0"/>
                <a:cs typeface="Simplified Arabic" panose="02020603050405020304" pitchFamily="18" charset="-78"/>
              </a:rPr>
              <a:t> </a:t>
            </a:r>
          </a:p>
        </p:txBody>
      </p:sp>
      <p:sp>
        <p:nvSpPr>
          <p:cNvPr id="2112515"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 Allah, curse the murderers of your Prophets and the murderers of Your Prophets</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successors </a:t>
            </a:r>
          </a:p>
          <a:p>
            <a:r>
              <a:rPr lang="en-US" altLang="en-US" sz="3200" b="1">
                <a:latin typeface="Arial" panose="020B0604020202020204" pitchFamily="34" charset="0"/>
                <a:ea typeface="MS Mincho" panose="02020609040205080304" pitchFamily="49" charset="-128"/>
              </a:rPr>
              <a:t>with the variant curses (that You have prepared for them),</a:t>
            </a:r>
          </a:p>
        </p:txBody>
      </p:sp>
      <p:sp>
        <p:nvSpPr>
          <p:cNvPr id="21125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25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allahumma il`an qatalata anbiya'ika wa awsiya'i anbiya'ika</a:t>
            </a:r>
          </a:p>
          <a:p>
            <a:r>
              <a:rPr lang="sv-SE" altLang="en-US" sz="2000" b="1" i="1">
                <a:solidFill>
                  <a:srgbClr val="000066"/>
                </a:solidFill>
                <a:latin typeface="Transliteration Verdana" pitchFamily="34" charset="0"/>
              </a:rPr>
              <a:t>bijami`i la`anatika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35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وَصْلِهِمْ حَرَّ نَارِكَ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وَٱلْعَنْ مَنْ غَصَبَ وَلِيَّكَ حَقَّهُ</a:t>
            </a:r>
            <a:r>
              <a:rPr lang="en-US" altLang="en-US" sz="5400">
                <a:latin typeface="Times New Roman" panose="02020603050405020304" pitchFamily="18" charset="0"/>
                <a:cs typeface="Simplified Arabic" panose="02020603050405020304" pitchFamily="18" charset="-78"/>
              </a:rPr>
              <a:t> </a:t>
            </a:r>
          </a:p>
        </p:txBody>
      </p:sp>
      <p:sp>
        <p:nvSpPr>
          <p:cNvPr id="211353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make those slayers to taste the heat of Your fire.</a:t>
            </a:r>
          </a:p>
          <a:p>
            <a:r>
              <a:rPr lang="en-US" altLang="en-US" sz="3200" b="1">
                <a:latin typeface="Arial" panose="020B0604020202020204" pitchFamily="34" charset="0"/>
                <a:ea typeface="MS Mincho" panose="02020609040205080304" pitchFamily="49" charset="-128"/>
              </a:rPr>
              <a:t>And also curse those who usurped the right of Your friend,</a:t>
            </a:r>
          </a:p>
        </p:txBody>
      </p:sp>
      <p:sp>
        <p:nvSpPr>
          <p:cNvPr id="21135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35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aslihim harra narika</a:t>
            </a:r>
          </a:p>
          <a:p>
            <a:r>
              <a:rPr lang="en-US" altLang="en-US" sz="2000" b="1" i="1">
                <a:solidFill>
                  <a:srgbClr val="000066"/>
                </a:solidFill>
                <a:latin typeface="Transliteration Verdana" pitchFamily="34" charset="0"/>
              </a:rPr>
              <a:t>wal`an man ghasaba waliyyaka haqqahu</a:t>
            </a:r>
          </a:p>
        </p:txBody>
      </p:sp>
    </p:spTree>
  </p:cSld>
  <p:clrMapOvr>
    <a:masterClrMapping/>
  </p:clrMapOvr>
  <p:transition advClick="0">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456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وَنْكَرَ عَهْدَهُ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وَجَحَدَهُ بَعْدَ ٱلْيَقِينِ وَٱلإِقْرَارِ بِٱلْوِلاَيَةِ لَهُ</a:t>
            </a:r>
            <a:r>
              <a:rPr lang="en-US" altLang="en-US" sz="5400">
                <a:latin typeface="Times New Roman" panose="02020603050405020304" pitchFamily="18" charset="0"/>
                <a:cs typeface="Simplified Arabic" panose="02020603050405020304" pitchFamily="18" charset="-78"/>
              </a:rPr>
              <a:t> </a:t>
            </a:r>
          </a:p>
        </p:txBody>
      </p:sp>
      <p:sp>
        <p:nvSpPr>
          <p:cNvPr id="211456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those who denied their allegiance to him,</a:t>
            </a:r>
          </a:p>
          <a:p>
            <a:r>
              <a:rPr lang="en-US" altLang="en-US" sz="3200" b="1">
                <a:latin typeface="Arial" panose="020B0604020202020204" pitchFamily="34" charset="0"/>
                <a:ea typeface="MS Mincho" panose="02020609040205080304" pitchFamily="49" charset="-128"/>
              </a:rPr>
              <a:t>and those who rejected him after they had witnessed and declared their loyalty to him</a:t>
            </a:r>
          </a:p>
        </p:txBody>
      </p:sp>
      <p:sp>
        <p:nvSpPr>
          <p:cNvPr id="21145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45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ankara `ahdahu</a:t>
            </a:r>
          </a:p>
          <a:p>
            <a:r>
              <a:rPr lang="en-US" altLang="en-US" sz="2000" b="1" i="1">
                <a:solidFill>
                  <a:srgbClr val="000066"/>
                </a:solidFill>
                <a:latin typeface="Transliteration Verdana" pitchFamily="34" charset="0"/>
              </a:rPr>
              <a:t>wa jahadahu ba`da alyaqini wal-iqrari bilwilayati lahu</a:t>
            </a:r>
          </a:p>
        </p:txBody>
      </p:sp>
    </p:spTree>
  </p:cSld>
  <p:clrMapOvr>
    <a:masterClrMapping/>
  </p:clrMapOvr>
  <p:transition advClick="0">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5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يَوْمَ كْمَلْتَ لَهُ ٱلدِّينَ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اَللَّهُمَّ ٱلْعَنْ قَتَلَةَ مِيرِ ٱلْمُؤْمِنِينَ</a:t>
            </a:r>
            <a:r>
              <a:rPr lang="en-US" altLang="en-US" sz="5400">
                <a:latin typeface="Times New Roman" panose="02020603050405020304" pitchFamily="18" charset="0"/>
                <a:cs typeface="Simplified Arabic" panose="02020603050405020304" pitchFamily="18" charset="-78"/>
              </a:rPr>
              <a:t> </a:t>
            </a:r>
          </a:p>
        </p:txBody>
      </p:sp>
      <p:sp>
        <p:nvSpPr>
          <p:cNvPr id="211558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on the day when you completed your religion through him.</a:t>
            </a:r>
          </a:p>
          <a:p>
            <a:r>
              <a:rPr lang="en-US" altLang="en-US" sz="3200" b="1">
                <a:latin typeface="Arial" panose="020B0604020202020204" pitchFamily="34" charset="0"/>
                <a:ea typeface="MS Mincho" panose="02020609040205080304" pitchFamily="49" charset="-128"/>
              </a:rPr>
              <a:t>O Allah, curse those who slew the Commander of the Faithful,</a:t>
            </a:r>
          </a:p>
        </p:txBody>
      </p:sp>
      <p:sp>
        <p:nvSpPr>
          <p:cNvPr id="21155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55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yawma akmalta lahu alddina</a:t>
            </a:r>
          </a:p>
          <a:p>
            <a:r>
              <a:rPr lang="it-IT" altLang="en-US" sz="2000" b="1" i="1">
                <a:solidFill>
                  <a:srgbClr val="000066"/>
                </a:solidFill>
                <a:latin typeface="Transliteration Verdana" pitchFamily="34" charset="0"/>
              </a:rPr>
              <a:t>allahumma il`an qatalata amiri almu'minina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66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وَمَنْ ظَلَمَهُ وَشْيَاعَهُمْ وَنْصَارَهُمْ </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اَللَّهُمَّ ٱلْعَنْ ظَالِمِي ٱلْحُسَيْنِ وَقَاتِلِيهِ</a:t>
            </a:r>
            <a:r>
              <a:rPr lang="en-US" altLang="en-US" sz="5400">
                <a:latin typeface="Times New Roman" panose="02020603050405020304" pitchFamily="18" charset="0"/>
                <a:cs typeface="Simplified Arabic" panose="02020603050405020304" pitchFamily="18" charset="-78"/>
              </a:rPr>
              <a:t> </a:t>
            </a:r>
          </a:p>
        </p:txBody>
      </p:sp>
      <p:sp>
        <p:nvSpPr>
          <p:cNvPr id="211661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curse those who wronged him, and curse their adherents and supporters.</a:t>
            </a:r>
          </a:p>
          <a:p>
            <a:r>
              <a:rPr lang="en-US" altLang="en-US" sz="3200" b="1">
                <a:latin typeface="Arial" panose="020B0604020202020204" pitchFamily="34" charset="0"/>
                <a:ea typeface="MS Mincho" panose="02020609040205080304" pitchFamily="49" charset="-128"/>
              </a:rPr>
              <a:t>O Allah, curse those who wronged and slew al-Husayn,</a:t>
            </a:r>
          </a:p>
        </p:txBody>
      </p:sp>
      <p:sp>
        <p:nvSpPr>
          <p:cNvPr id="21166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66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man zalamahu wa ashya`ahum wa ansarahum</a:t>
            </a:r>
          </a:p>
          <a:p>
            <a:r>
              <a:rPr lang="it-IT" altLang="en-US" sz="2000" b="1" i="1">
                <a:solidFill>
                  <a:srgbClr val="000066"/>
                </a:solidFill>
                <a:latin typeface="Transliteration Verdana" pitchFamily="34" charset="0"/>
              </a:rPr>
              <a:t>allahumma il`an zalimi alhusayni wa qatilihi</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76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وَٱلْمُتَابِعِينَ عَدُوَّهُ وَنَاصِرِيهِ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وَٱلرَّاضِينَ بِقَتْلِهِ وَخَاذِلِيهِ لَعْناً وَبِيلاً </a:t>
            </a:r>
            <a:endParaRPr lang="en-US" altLang="en-US" sz="5400">
              <a:latin typeface="Times New Roman" panose="02020603050405020304" pitchFamily="18" charset="0"/>
              <a:cs typeface="Simplified Arabic" panose="02020603050405020304" pitchFamily="18" charset="-78"/>
            </a:endParaRPr>
          </a:p>
        </p:txBody>
      </p:sp>
      <p:sp>
        <p:nvSpPr>
          <p:cNvPr id="2117635"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curse those who adhered to his enemies and those who supported them,</a:t>
            </a:r>
          </a:p>
          <a:p>
            <a:r>
              <a:rPr lang="en-US" altLang="en-US" sz="3200" b="1">
                <a:latin typeface="Arial" panose="020B0604020202020204" pitchFamily="34" charset="0"/>
                <a:ea typeface="MS Mincho" panose="02020609040205080304" pitchFamily="49" charset="-128"/>
              </a:rPr>
              <a:t>and curse those who were pleased by the murder of killing al-Husayn and those who disappointed him, with violent cursing.</a:t>
            </a:r>
          </a:p>
        </p:txBody>
      </p:sp>
      <p:sp>
        <p:nvSpPr>
          <p:cNvPr id="21176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76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walmutabi`ina `aduwwahu wa nasirihi</a:t>
            </a:r>
          </a:p>
          <a:p>
            <a:r>
              <a:rPr lang="en-US" altLang="en-US" sz="2000" b="1" i="1">
                <a:solidFill>
                  <a:srgbClr val="000066"/>
                </a:solidFill>
                <a:latin typeface="Transliteration Verdana" pitchFamily="34" charset="0"/>
              </a:rPr>
              <a:t>walrradina biqatlihi wa khadhilihi la`nan wabilan</a:t>
            </a:r>
          </a:p>
        </p:txBody>
      </p:sp>
    </p:spTree>
  </p:cSld>
  <p:clrMapOvr>
    <a:masterClrMapping/>
  </p:clrMapOvr>
  <p:transition advClick="0">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8658"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اَللَّهُمَّ ٱلْعَنْ وَّلَ ظَالِمٍ ظَلَمَ آلَ مُحَمَّدٍ </a:t>
            </a:r>
            <a:endParaRPr lang="en-US" altLang="en-US" sz="5400">
              <a:latin typeface="Times New Roman" panose="02020603050405020304" pitchFamily="18" charset="0"/>
              <a:cs typeface="Simplified Arabic" panose="02020603050405020304" pitchFamily="18" charset="-78"/>
            </a:endParaRPr>
          </a:p>
        </p:txBody>
      </p:sp>
      <p:sp>
        <p:nvSpPr>
          <p:cNvPr id="2118659"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 Allah, curse the first one to invent the wronging against the Household of Muhammad </a:t>
            </a:r>
          </a:p>
        </p:txBody>
      </p:sp>
      <p:sp>
        <p:nvSpPr>
          <p:cNvPr id="21186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8661"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allahumma il`an awwala zalimin zalama ala muhammadin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8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وَمَانِعِيهِمْ حُقُوقَهُمْ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اَللَّهُمَّ خُصَّ وَّلَ ظَالِمٍ وَغَاصِبٍ لآِلِ مُحَمَّدٍ بِٱللَّعْنِ</a:t>
            </a:r>
            <a:r>
              <a:rPr lang="en-US" altLang="en-US" sz="5400">
                <a:latin typeface="Times New Roman" panose="02020603050405020304" pitchFamily="18" charset="0"/>
                <a:cs typeface="Simplified Arabic" panose="02020603050405020304" pitchFamily="18" charset="-78"/>
              </a:rPr>
              <a:t> </a:t>
            </a:r>
          </a:p>
        </p:txBody>
      </p:sp>
      <p:sp>
        <p:nvSpPr>
          <p:cNvPr id="2119683"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curse those who deprived them of their rights.</a:t>
            </a:r>
          </a:p>
          <a:p>
            <a:r>
              <a:rPr lang="en-US" altLang="en-US" sz="3200" b="1">
                <a:latin typeface="Arial" panose="020B0604020202020204" pitchFamily="34" charset="0"/>
                <a:ea typeface="MS Mincho" panose="02020609040205080304" pitchFamily="49" charset="-128"/>
              </a:rPr>
              <a:t>O Allah, pour violent curses upon the first one who wronged and usurped the rights of the Household of Muhammad,</a:t>
            </a:r>
          </a:p>
        </p:txBody>
      </p:sp>
      <p:sp>
        <p:nvSpPr>
          <p:cNvPr id="21196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9685" name="Text Box 5"/>
          <p:cNvSpPr txBox="1">
            <a:spLocks noChangeArrowheads="1"/>
          </p:cNvSpPr>
          <p:nvPr/>
        </p:nvSpPr>
        <p:spPr bwMode="auto">
          <a:xfrm>
            <a:off x="250825" y="5984875"/>
            <a:ext cx="85693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mani`ihim huquqahum</a:t>
            </a:r>
          </a:p>
          <a:p>
            <a:r>
              <a:rPr lang="en-US" altLang="en-US" sz="2000" b="1" i="1">
                <a:solidFill>
                  <a:srgbClr val="000066"/>
                </a:solidFill>
                <a:latin typeface="Transliteration Verdana" pitchFamily="34" charset="0"/>
              </a:rPr>
              <a:t>allahumma khussa awwala zalimin wa ghasibin li'ali muhammadin billa`ni</a:t>
            </a:r>
          </a:p>
        </p:txBody>
      </p:sp>
    </p:spTree>
  </p:cSld>
  <p:clrMapOvr>
    <a:masterClrMapping/>
  </p:clrMapOvr>
  <p:transition advClick="0">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وَكُلَّ مُسْتَنٍّ بِمَا سَنَّ إِلَىٰ يَوْمِ ٱلْقِيَامَةِ </a:t>
            </a:r>
            <a:endParaRPr lang="en-US" altLang="en-US" sz="5400">
              <a:latin typeface="Times New Roman" panose="02020603050405020304" pitchFamily="18" charset="0"/>
              <a:cs typeface="Simplified Arabic" panose="02020603050405020304" pitchFamily="18" charset="-78"/>
            </a:endParaRPr>
          </a:p>
        </p:txBody>
      </p:sp>
      <p:sp>
        <p:nvSpPr>
          <p:cNvPr id="2120707" name="Rectangle 3"/>
          <p:cNvSpPr>
            <a:spLocks noGrp="1" noChangeArrowheads="1"/>
          </p:cNvSpPr>
          <p:nvPr>
            <p:ph type="subTitle" idx="1"/>
          </p:nvPr>
        </p:nvSpPr>
        <p:spPr>
          <a:xfrm>
            <a:off x="323850" y="3381375"/>
            <a:ext cx="8424863"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curse all those who followed those wrongdoers up to the Resurrection Day. </a:t>
            </a:r>
          </a:p>
        </p:txBody>
      </p:sp>
      <p:sp>
        <p:nvSpPr>
          <p:cNvPr id="21207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20709"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kulla mustannin bima sanna ila yawmi alqiyamati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21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وَصَدَّقَ بِمَا انْزِلَ عَلَىٰ نَبِيِّهِ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وَشْهَدُ نَّهُ قَدْ بَلَّغَ عَنِ ٱللَّهِ مَا نْزَلَهُ فِيكَ</a:t>
            </a:r>
            <a:r>
              <a:rPr lang="en-US" altLang="en-US" sz="5400">
                <a:latin typeface="Times New Roman" panose="02020603050405020304" pitchFamily="18" charset="0"/>
                <a:cs typeface="Simplified Arabic" panose="02020603050405020304" pitchFamily="18" charset="-78"/>
              </a:rPr>
              <a:t> </a:t>
            </a:r>
          </a:p>
        </p:txBody>
      </p:sp>
      <p:sp>
        <p:nvSpPr>
          <p:cNvPr id="1842179"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to accept as true all that which was revealed to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Prophet. </a:t>
            </a:r>
          </a:p>
          <a:p>
            <a:r>
              <a:rPr lang="en-US" altLang="en-US" sz="3200" b="1">
                <a:latin typeface="Arial" panose="020B0604020202020204" pitchFamily="34" charset="0"/>
                <a:ea typeface="MS Mincho" panose="02020609040205080304" pitchFamily="49" charset="-128"/>
              </a:rPr>
              <a:t>I also bear witness that he (i.e. the Prophet) conveyed all that which Allah revealed to him concerning you; </a:t>
            </a:r>
          </a:p>
        </p:txBody>
      </p:sp>
      <p:sp>
        <p:nvSpPr>
          <p:cNvPr id="18421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21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saddaqa bima unzila `ala nabiyyihi</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ashhadu annahu qad ballagha `an allahi 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anzalahu fika </a:t>
            </a:r>
          </a:p>
        </p:txBody>
      </p:sp>
    </p:spTree>
  </p:cSld>
  <p:clrMapOvr>
    <a:masterClrMapping/>
  </p:clrMapOvr>
  <p:transition advClick="0">
    <p:fad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1730"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اَللَّهُمَّ صَلِّ عَلَىٰ مُحَمَّدٍ خَاتَمِ ٱلنَّبِيِّينَ</a:t>
            </a:r>
            <a:r>
              <a:rPr lang="en-US" altLang="en-US" sz="5400">
                <a:latin typeface="Times New Roman" panose="02020603050405020304" pitchFamily="18" charset="0"/>
                <a:cs typeface="Simplified Arabic" panose="02020603050405020304" pitchFamily="18" charset="-78"/>
              </a:rPr>
              <a:t> </a:t>
            </a:r>
          </a:p>
        </p:txBody>
      </p:sp>
      <p:sp>
        <p:nvSpPr>
          <p:cNvPr id="2121731" name="Rectangle 3"/>
          <p:cNvSpPr>
            <a:spLocks noGrp="1" noChangeArrowheads="1"/>
          </p:cNvSpPr>
          <p:nvPr>
            <p:ph type="subTitle" idx="1"/>
          </p:nvPr>
        </p:nvSpPr>
        <p:spPr>
          <a:xfrm>
            <a:off x="323850" y="3381375"/>
            <a:ext cx="8424863"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 Allah, send blessings upon Muhammad, the seal of the Prophets, </a:t>
            </a:r>
          </a:p>
        </p:txBody>
      </p:sp>
      <p:sp>
        <p:nvSpPr>
          <p:cNvPr id="21217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21733"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allahumma salli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muhammadin khatami alnnabiyyina </a:t>
            </a:r>
          </a:p>
        </p:txBody>
      </p:sp>
    </p:spTree>
  </p:cSld>
  <p:clrMapOvr>
    <a:masterClrMapping/>
  </p:clrMapOvr>
  <p:transition advClick="0">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وَعَلَىٰ عَلِيٍّ سَيِّدِ ٱلْوَصِيِّينَ وَآلِهِ ٱلطَّاهِرِينَ</a:t>
            </a:r>
            <a:r>
              <a:rPr lang="en-US" altLang="en-US" sz="5400">
                <a:latin typeface="Times New Roman" panose="02020603050405020304" pitchFamily="18" charset="0"/>
                <a:cs typeface="Simplified Arabic" panose="02020603050405020304" pitchFamily="18" charset="-78"/>
              </a:rPr>
              <a:t> </a:t>
            </a:r>
          </a:p>
        </p:txBody>
      </p:sp>
      <p:sp>
        <p:nvSpPr>
          <p:cNvPr id="2122755" name="Rectangle 3"/>
          <p:cNvSpPr>
            <a:spLocks noGrp="1" noChangeArrowheads="1"/>
          </p:cNvSpPr>
          <p:nvPr>
            <p:ph type="subTitle" idx="1"/>
          </p:nvPr>
        </p:nvSpPr>
        <p:spPr>
          <a:xfrm>
            <a:off x="323850" y="3381375"/>
            <a:ext cx="8424863" cy="15541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upon `Ali, the chief of the Prophets</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successors, and upon his immaculate Household, </a:t>
            </a:r>
          </a:p>
        </p:txBody>
      </p:sp>
      <p:sp>
        <p:nvSpPr>
          <p:cNvPr id="21227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2275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`aliyyin sayyidi alwasiyyina wa alihi alttahirina </a:t>
            </a:r>
          </a:p>
        </p:txBody>
      </p:sp>
    </p:spTree>
  </p:cSld>
  <p:clrMapOvr>
    <a:masterClrMapping/>
  </p:clrMapOvr>
  <p:transition advClick="0">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37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وَٱجْعَلْنَا بِهِمْ مُتَمَسِّكِينَ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وَبِوِلاَيَتِهِمْ مِنَ ٱلْفَائِزِينَ ٱلآمِنِينَ</a:t>
            </a:r>
            <a:r>
              <a:rPr lang="en-US" altLang="en-US" sz="5400">
                <a:latin typeface="Times New Roman" panose="02020603050405020304" pitchFamily="18" charset="0"/>
                <a:cs typeface="Simplified Arabic" panose="02020603050405020304" pitchFamily="18" charset="-78"/>
              </a:rPr>
              <a:t> </a:t>
            </a:r>
          </a:p>
        </p:txBody>
      </p:sp>
      <p:sp>
        <p:nvSpPr>
          <p:cNvPr id="212377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(please do) make us adhere to them firmly,</a:t>
            </a:r>
          </a:p>
          <a:p>
            <a:r>
              <a:rPr lang="en-US" altLang="en-US" sz="3200" b="1">
                <a:latin typeface="Arial" panose="020B0604020202020204" pitchFamily="34" charset="0"/>
                <a:ea typeface="MS Mincho" panose="02020609040205080304" pitchFamily="49" charset="-128"/>
              </a:rPr>
              <a:t>and include us with those who shall be winners and secured because they abode by their leadership;</a:t>
            </a:r>
          </a:p>
        </p:txBody>
      </p:sp>
      <p:sp>
        <p:nvSpPr>
          <p:cNvPr id="21237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237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waj`alna bihim mutamassikina</a:t>
            </a:r>
          </a:p>
          <a:p>
            <a:r>
              <a:rPr lang="sv-SE" altLang="en-US" sz="2000" b="1" i="1">
                <a:solidFill>
                  <a:srgbClr val="000066"/>
                </a:solidFill>
                <a:latin typeface="Transliteration Verdana" pitchFamily="34" charset="0"/>
              </a:rPr>
              <a:t>wa biwilayatihim min alfa'izina al-aminina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ٱلَّذِينَ لاَ خَوْفٌ عَلَيْهِمْ وَلاَ هُمْ يَحْزَنُونَ</a:t>
            </a:r>
            <a:r>
              <a:rPr lang="en-US" altLang="en-US" sz="5400">
                <a:latin typeface="Times New Roman" panose="02020603050405020304" pitchFamily="18" charset="0"/>
                <a:cs typeface="Simplified Arabic" panose="02020603050405020304" pitchFamily="18" charset="-78"/>
              </a:rPr>
              <a:t> </a:t>
            </a:r>
          </a:p>
        </p:txBody>
      </p:sp>
      <p:sp>
        <p:nvSpPr>
          <p:cNvPr id="2124803" name="Rectangle 3"/>
          <p:cNvSpPr>
            <a:spLocks noGrp="1" noChangeArrowheads="1"/>
          </p:cNvSpPr>
          <p:nvPr>
            <p:ph type="subTitle" idx="1"/>
          </p:nvPr>
        </p:nvSpPr>
        <p:spPr>
          <a:xfrm>
            <a:off x="323850" y="3381375"/>
            <a:ext cx="8424863"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those upon whom there shall come no fear, nor shall they grieve. </a:t>
            </a:r>
          </a:p>
        </p:txBody>
      </p:sp>
      <p:sp>
        <p:nvSpPr>
          <p:cNvPr id="21248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24805"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alladhina la khawfun `alayhim wa la hum yahzanuna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7" name="Rectangle 3"/>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اَللَّهُمَّ صَلِّ عَلَى مُحَمَّدٍ وَ آلِ مُحَمَّد</a:t>
            </a:r>
            <a:endParaRPr lang="en-US" altLang="en-US" sz="5400">
              <a:latin typeface="Times New Roman" panose="02020603050405020304" pitchFamily="18" charset="0"/>
              <a:ea typeface="MS Mincho" panose="02020609040205080304" pitchFamily="49" charset="-128"/>
              <a:cs typeface="Simplified Arabic" panose="02020603050405020304" pitchFamily="18" charset="-78"/>
            </a:endParaRPr>
          </a:p>
        </p:txBody>
      </p:sp>
      <p:sp>
        <p:nvSpPr>
          <p:cNvPr id="943108" name="Rectangle 4"/>
          <p:cNvSpPr>
            <a:spLocks noGrp="1" noChangeArrowheads="1"/>
          </p:cNvSpPr>
          <p:nvPr>
            <p:ph type="subTitle" idx="1"/>
          </p:nvPr>
        </p:nvSpPr>
        <p:spPr>
          <a:xfrm>
            <a:off x="323850" y="3381375"/>
            <a:ext cx="8424863"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 All</a:t>
            </a:r>
            <a:r>
              <a:rPr lang="en-US" altLang="en-US" sz="3200" b="1">
                <a:latin typeface="Al-Arial"/>
                <a:ea typeface="MS Mincho" panose="02020609040205080304" pitchFamily="49" charset="-128"/>
              </a:rPr>
              <a:t>á</a:t>
            </a:r>
            <a:r>
              <a:rPr lang="en-US" altLang="en-US" sz="3200" b="1">
                <a:latin typeface="Arial" panose="020B0604020202020204" pitchFamily="34" charset="0"/>
                <a:ea typeface="MS Mincho" panose="02020609040205080304" pitchFamily="49" charset="-128"/>
              </a:rPr>
              <a:t>h bless Muhammad and the family of Muhammad.</a:t>
            </a:r>
          </a:p>
        </p:txBody>
      </p:sp>
      <p:sp>
        <p:nvSpPr>
          <p:cNvPr id="943110" name="Text Box 6"/>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943111" name="Text Box 7"/>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en-US" sz="2000" b="1" i="1" dirty="0" smtClean="0">
                <a:solidFill>
                  <a:srgbClr val="000066"/>
                </a:solidFill>
                <a:latin typeface="Transliteration Verdana" pitchFamily="34" charset="0"/>
              </a:rPr>
              <a:t>allahumma salli 'ala muhammadin wa 'aali muhammad</a:t>
            </a:r>
            <a:endParaRPr lang="en-US" altLang="en-US" sz="2000" b="1" i="1" dirty="0">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AutoShape 2"/>
          <p:cNvSpPr>
            <a:spLocks noChangeArrowheads="1"/>
          </p:cNvSpPr>
          <p:nvPr/>
        </p:nvSpPr>
        <p:spPr bwMode="auto">
          <a:xfrm>
            <a:off x="611188" y="836613"/>
            <a:ext cx="7921625" cy="49688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80227" name="Rectangle 3"/>
          <p:cNvSpPr>
            <a:spLocks noGrp="1" noChangeArrowheads="1"/>
          </p:cNvSpPr>
          <p:nvPr>
            <p:ph type="ctrTitle"/>
          </p:nvPr>
        </p:nvSpPr>
        <p:spPr>
          <a:xfrm>
            <a:off x="685800" y="3000375"/>
            <a:ext cx="7702550" cy="1292225"/>
          </a:xfrm>
          <a:noFill/>
          <a:ln/>
        </p:spPr>
        <p:txBody>
          <a:bodyPr anchor="ctr"/>
          <a:lstStyle/>
          <a:p>
            <a:r>
              <a:rPr lang="en-US" altLang="en-US">
                <a:solidFill>
                  <a:srgbClr val="FFFF00"/>
                </a:solidFill>
              </a:rPr>
              <a:t>Please recite a </a:t>
            </a:r>
            <a:br>
              <a:rPr lang="en-US" altLang="en-US">
                <a:solidFill>
                  <a:srgbClr val="FFFF00"/>
                </a:solidFill>
              </a:rPr>
            </a:br>
            <a:r>
              <a:rPr lang="en-US" altLang="en-US">
                <a:solidFill>
                  <a:srgbClr val="FFFF00"/>
                </a:solidFill>
              </a:rPr>
              <a:t>Sura E Fatiha</a:t>
            </a:r>
            <a:br>
              <a:rPr lang="en-US" altLang="en-US">
                <a:solidFill>
                  <a:srgbClr val="FFFF00"/>
                </a:solidFill>
              </a:rPr>
            </a:br>
            <a:r>
              <a:rPr lang="en-US" altLang="en-US">
                <a:solidFill>
                  <a:srgbClr val="FFFF00"/>
                </a:solidFill>
              </a:rPr>
              <a:t>for</a:t>
            </a:r>
            <a:br>
              <a:rPr lang="en-US" altLang="en-US">
                <a:solidFill>
                  <a:srgbClr val="FFFF00"/>
                </a:solidFill>
              </a:rPr>
            </a:br>
            <a:r>
              <a:rPr lang="en-US" altLang="en-US">
                <a:solidFill>
                  <a:srgbClr val="FFFF00"/>
                </a:solidFill>
              </a:rPr>
              <a:t>ALL MARHUMEEN</a:t>
            </a:r>
            <a:br>
              <a:rPr lang="en-US" altLang="en-US">
                <a:solidFill>
                  <a:srgbClr val="FFFF00"/>
                </a:solidFill>
              </a:rPr>
            </a:br>
            <a:endParaRPr lang="en-GB" altLang="en-US">
              <a:solidFill>
                <a:srgbClr val="FFFF00"/>
              </a:solidFill>
            </a:endParaRPr>
          </a:p>
        </p:txBody>
      </p:sp>
      <p:sp>
        <p:nvSpPr>
          <p:cNvPr id="180228" name="Rectangle 4"/>
          <p:cNvSpPr>
            <a:spLocks noChangeArrowheads="1"/>
          </p:cNvSpPr>
          <p:nvPr/>
        </p:nvSpPr>
        <p:spPr bwMode="auto">
          <a:xfrm>
            <a:off x="179388" y="6024563"/>
            <a:ext cx="878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200" b="1">
                <a:solidFill>
                  <a:srgbClr val="000066"/>
                </a:solidFill>
                <a:latin typeface="Trebuchet MS" panose="020B0603020202020204" pitchFamily="34" charset="0"/>
                <a:cs typeface="Arial" panose="020B0604020202020204" pitchFamily="34" charset="0"/>
              </a:rPr>
              <a:t>For any errors/comments please write to: rehanL@hotmail.com</a:t>
            </a:r>
          </a:p>
          <a:p>
            <a:pPr eaLnBrk="1" hangingPunct="1"/>
            <a:r>
              <a:rPr lang="en-US" altLang="en-US" sz="1200" b="1">
                <a:solidFill>
                  <a:srgbClr val="000066"/>
                </a:solidFill>
                <a:latin typeface="Trebuchet MS" panose="020B0603020202020204" pitchFamily="34" charset="0"/>
                <a:cs typeface="Arial" panose="020B0604020202020204" pitchFamily="34" charset="0"/>
              </a:rPr>
              <a:t>Kindly recite Sura E Fatiha for Marhumeen of all those who have worked towards making this small work possible.</a:t>
            </a:r>
          </a:p>
        </p:txBody>
      </p:sp>
      <p:sp>
        <p:nvSpPr>
          <p:cNvPr id="180232" name="Text Box 8"/>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ChangeArrowheads="1"/>
          </p:cNvSpPr>
          <p:nvPr/>
        </p:nvSpPr>
        <p:spPr bwMode="auto">
          <a:xfrm>
            <a:off x="611188" y="1196975"/>
            <a:ext cx="7993062" cy="4608513"/>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7349" name="Rectangle 5"/>
          <p:cNvSpPr>
            <a:spLocks noChangeArrowheads="1"/>
          </p:cNvSpPr>
          <p:nvPr/>
        </p:nvSpPr>
        <p:spPr bwMode="auto">
          <a:xfrm>
            <a:off x="136525" y="5741988"/>
            <a:ext cx="888841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200" b="1">
              <a:latin typeface="Trebuchet MS" panose="020B0603020202020204" pitchFamily="34" charset="0"/>
            </a:endParaRPr>
          </a:p>
          <a:p>
            <a:pPr algn="ctr" eaLnBrk="1" hangingPunct="1">
              <a:spcBef>
                <a:spcPct val="0"/>
              </a:spcBef>
              <a:buFontTx/>
              <a:buNone/>
            </a:pPr>
            <a:r>
              <a:rPr lang="en-US" altLang="en-US" sz="1100" b="1"/>
              <a:t>For any errors / comments please write to: duas.org@gmail.com</a:t>
            </a:r>
            <a:endParaRPr lang="en-US" altLang="en-US" sz="1200" b="1">
              <a:latin typeface="Trebuchet MS" panose="020B0603020202020204" pitchFamily="34" charset="0"/>
            </a:endParaRPr>
          </a:p>
          <a:p>
            <a:pPr algn="ctr" eaLnBrk="1" hangingPunct="1">
              <a:spcBef>
                <a:spcPct val="0"/>
              </a:spcBef>
              <a:buFontTx/>
              <a:buNone/>
            </a:pPr>
            <a:r>
              <a:rPr lang="en-US" altLang="en-US" sz="1200" b="1">
                <a:latin typeface="Trebuchet MS" panose="020B0603020202020204" pitchFamily="34" charset="0"/>
              </a:rPr>
              <a:t>Kindly recite Sura E Fatiha for Marhumeen of all those who have worked towards making this small work possible.</a:t>
            </a:r>
          </a:p>
        </p:txBody>
      </p:sp>
      <p:sp>
        <p:nvSpPr>
          <p:cNvPr id="57350" name="Rectangle 13"/>
          <p:cNvSpPr>
            <a:spLocks noGrp="1" noChangeArrowheads="1"/>
          </p:cNvSpPr>
          <p:nvPr>
            <p:ph type="ctrTitle"/>
          </p:nvPr>
        </p:nvSpPr>
        <p:spPr>
          <a:xfrm>
            <a:off x="685800" y="5013176"/>
            <a:ext cx="7772400" cy="1143000"/>
          </a:xfrm>
        </p:spPr>
        <p:txBody>
          <a:bodyPr/>
          <a:lstStyle/>
          <a:p>
            <a:pPr eaLnBrk="1" hangingPunct="1"/>
            <a:r>
              <a:rPr lang="en-US" altLang="en-US" sz="6000" b="1" dirty="0" smtClean="0">
                <a:solidFill>
                  <a:srgbClr val="FFFF00"/>
                </a:solidFill>
              </a:rPr>
              <a:t>Please recite  </a:t>
            </a:r>
            <a:br>
              <a:rPr lang="en-US" altLang="en-US" sz="6000" b="1" dirty="0" smtClean="0">
                <a:solidFill>
                  <a:srgbClr val="FFFF00"/>
                </a:solidFill>
              </a:rPr>
            </a:br>
            <a:r>
              <a:rPr lang="en-US" altLang="en-US" sz="6000" b="1" dirty="0" err="1" smtClean="0">
                <a:solidFill>
                  <a:srgbClr val="FFFF00"/>
                </a:solidFill>
              </a:rPr>
              <a:t>Sūrat</a:t>
            </a:r>
            <a:r>
              <a:rPr lang="en-US" altLang="en-US" sz="6000" b="1" dirty="0" smtClean="0">
                <a:solidFill>
                  <a:srgbClr val="FFFF00"/>
                </a:solidFill>
              </a:rPr>
              <a:t> al-</a:t>
            </a:r>
            <a:r>
              <a:rPr lang="en-US" altLang="en-US" sz="6000" b="1" dirty="0" err="1" smtClean="0">
                <a:solidFill>
                  <a:srgbClr val="FFFF00"/>
                </a:solidFill>
              </a:rPr>
              <a:t>Fātiḥah</a:t>
            </a:r>
            <a:r>
              <a:rPr lang="en-US" altLang="en-US" sz="6000" b="1" dirty="0" smtClean="0">
                <a:solidFill>
                  <a:srgbClr val="FFFF00"/>
                </a:solidFill>
              </a:rPr>
              <a:t/>
            </a:r>
            <a:br>
              <a:rPr lang="en-US" altLang="en-US" sz="6000" b="1" dirty="0" smtClean="0">
                <a:solidFill>
                  <a:srgbClr val="FFFF00"/>
                </a:solidFill>
              </a:rPr>
            </a:br>
            <a:r>
              <a:rPr lang="en-US" altLang="en-US" sz="6000" b="1" dirty="0" smtClean="0">
                <a:solidFill>
                  <a:srgbClr val="FFFF00"/>
                </a:solidFill>
              </a:rPr>
              <a:t>for</a:t>
            </a:r>
            <a:br>
              <a:rPr lang="en-US" altLang="en-US" sz="6000" b="1" dirty="0" smtClean="0">
                <a:solidFill>
                  <a:srgbClr val="FFFF00"/>
                </a:solidFill>
              </a:rPr>
            </a:br>
            <a:r>
              <a:rPr lang="en-US" altLang="en-US" sz="6000" b="1" dirty="0" smtClean="0">
                <a:solidFill>
                  <a:srgbClr val="FFFF00"/>
                </a:solidFill>
              </a:rPr>
              <a:t>ALL MARHUMEEN</a:t>
            </a:r>
            <a:br>
              <a:rPr lang="en-US" altLang="en-US" sz="6000" b="1" dirty="0" smtClean="0">
                <a:solidFill>
                  <a:srgbClr val="FFFF00"/>
                </a:solidFill>
              </a:rPr>
            </a:br>
            <a:endParaRPr lang="en-GB" altLang="en-US" sz="6000" b="1" dirty="0" smtClean="0">
              <a:solidFill>
                <a:srgbClr val="FFFF00"/>
              </a:solidFill>
            </a:endParaRPr>
          </a:p>
        </p:txBody>
      </p:sp>
      <p:pic>
        <p:nvPicPr>
          <p:cNvPr id="57351"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70513"/>
            <a:ext cx="1828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425788093"/>
      </p:ext>
    </p:extLst>
  </p:cSld>
  <p:clrMapOvr>
    <a:masterClrMapping/>
  </p:clrMapOv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AutoShape 2"/>
          <p:cNvSpPr>
            <a:spLocks noChangeArrowheads="1"/>
          </p:cNvSpPr>
          <p:nvPr/>
        </p:nvSpPr>
        <p:spPr bwMode="auto">
          <a:xfrm>
            <a:off x="684213" y="981075"/>
            <a:ext cx="7848600" cy="49688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61571" name="Rectangle 3"/>
          <p:cNvSpPr>
            <a:spLocks noChangeArrowheads="1"/>
          </p:cNvSpPr>
          <p:nvPr/>
        </p:nvSpPr>
        <p:spPr bwMode="auto">
          <a:xfrm>
            <a:off x="611188" y="1679575"/>
            <a:ext cx="792162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6500" b="1" dirty="0">
                <a:solidFill>
                  <a:srgbClr val="FFFF00"/>
                </a:solidFill>
                <a:cs typeface="Traditional Arabic" panose="02020603050405020304" pitchFamily="18" charset="-78"/>
              </a:rPr>
              <a:t>Two </a:t>
            </a:r>
            <a:r>
              <a:rPr lang="en-US" altLang="en-US" sz="6500" b="1" dirty="0" err="1">
                <a:solidFill>
                  <a:srgbClr val="FFFF00"/>
                </a:solidFill>
                <a:cs typeface="Traditional Arabic" panose="02020603050405020304" pitchFamily="18" charset="-78"/>
              </a:rPr>
              <a:t>Rakaat</a:t>
            </a:r>
            <a:r>
              <a:rPr lang="en-US" altLang="en-US" sz="6500" b="1" dirty="0">
                <a:solidFill>
                  <a:srgbClr val="FFFF00"/>
                </a:solidFill>
                <a:cs typeface="Traditional Arabic" panose="02020603050405020304" pitchFamily="18" charset="-78"/>
              </a:rPr>
              <a:t> </a:t>
            </a:r>
            <a:r>
              <a:rPr lang="en-US" altLang="en-US" sz="6500" b="1" dirty="0" err="1" smtClean="0">
                <a:solidFill>
                  <a:srgbClr val="FFFF00"/>
                </a:solidFill>
                <a:cs typeface="Traditional Arabic" panose="02020603050405020304" pitchFamily="18" charset="-78"/>
              </a:rPr>
              <a:t>Salaatul</a:t>
            </a:r>
            <a:r>
              <a:rPr lang="en-US" altLang="en-US" sz="6500" b="1" dirty="0" smtClean="0">
                <a:solidFill>
                  <a:srgbClr val="FFFF00"/>
                </a:solidFill>
                <a:cs typeface="Traditional Arabic" panose="02020603050405020304" pitchFamily="18" charset="-78"/>
              </a:rPr>
              <a:t> Hadiya </a:t>
            </a:r>
            <a:r>
              <a:rPr lang="en-US" altLang="en-US" sz="6500" b="1" dirty="0">
                <a:solidFill>
                  <a:srgbClr val="FFFF00"/>
                </a:solidFill>
                <a:cs typeface="Traditional Arabic" panose="02020603050405020304" pitchFamily="18" charset="-78"/>
              </a:rPr>
              <a:t>E </a:t>
            </a:r>
            <a:r>
              <a:rPr lang="en-US" altLang="en-US" sz="6500" b="1" dirty="0" err="1">
                <a:solidFill>
                  <a:srgbClr val="FFFF00"/>
                </a:solidFill>
                <a:cs typeface="Traditional Arabic" panose="02020603050405020304" pitchFamily="18" charset="-78"/>
              </a:rPr>
              <a:t>Ziyarat</a:t>
            </a:r>
            <a:r>
              <a:rPr lang="en-US" altLang="en-US" sz="6500" b="1" dirty="0">
                <a:solidFill>
                  <a:srgbClr val="FFFF00"/>
                </a:solidFill>
                <a:cs typeface="Traditional Arabic" panose="02020603050405020304" pitchFamily="18" charset="-78"/>
              </a:rPr>
              <a:t> is recommended to recite.</a:t>
            </a:r>
            <a:endParaRPr lang="en-GB" altLang="en-US" sz="6500" b="1" dirty="0">
              <a:solidFill>
                <a:srgbClr val="FFFF00"/>
              </a:solidFill>
              <a:cs typeface="Traditional Arabic" panose="02020603050405020304" pitchFamily="18" charset="-78"/>
            </a:endParaRPr>
          </a:p>
        </p:txBody>
      </p:sp>
      <p:sp>
        <p:nvSpPr>
          <p:cNvPr id="12615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0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فَصَدَعَ بِمْرِهِ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وَوْجَبَ عَلَىٰ امَّتِهِ فَرْضَ طَاعَتِكَ وَوِلاَيَتِكَ</a:t>
            </a:r>
            <a:r>
              <a:rPr lang="en-US" altLang="en-US" sz="5400">
                <a:latin typeface="Times New Roman" panose="02020603050405020304" pitchFamily="18" charset="0"/>
                <a:cs typeface="Simplified Arabic" panose="02020603050405020304" pitchFamily="18" charset="-78"/>
              </a:rPr>
              <a:t> </a:t>
            </a:r>
          </a:p>
        </p:txBody>
      </p:sp>
      <p:sp>
        <p:nvSpPr>
          <p:cNvPr id="184320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so, he expounded openly what he was commanded (to expound), </a:t>
            </a:r>
          </a:p>
          <a:p>
            <a:r>
              <a:rPr lang="en-US" altLang="en-US" sz="3200" b="1">
                <a:latin typeface="Arial" panose="020B0604020202020204" pitchFamily="34" charset="0"/>
                <a:ea typeface="MS Mincho" panose="02020609040205080304" pitchFamily="49" charset="-128"/>
              </a:rPr>
              <a:t>declared to his nation the duty of obedience and loyalty to you, </a:t>
            </a:r>
          </a:p>
        </p:txBody>
      </p:sp>
      <p:sp>
        <p:nvSpPr>
          <p:cNvPr id="18432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32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fasada`a bi-amrihi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awjaba `ala ummatihi farda ta`atika wa wilayatika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2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وَعَقَدَ عَلَيْهِمُ ٱلْبَيْعَةَ لَكَ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وَجَعَلَكَ وْلَىٰ بِٱلْمُؤْمِنِينَ مِنْ نْفُسِهِمْ</a:t>
            </a:r>
            <a:r>
              <a:rPr lang="en-US" altLang="en-US" sz="5400">
                <a:latin typeface="Times New Roman" panose="02020603050405020304" pitchFamily="18" charset="0"/>
                <a:cs typeface="Simplified Arabic" panose="02020603050405020304" pitchFamily="18" charset="-78"/>
              </a:rPr>
              <a:t> </a:t>
            </a:r>
          </a:p>
        </p:txBody>
      </p:sp>
      <p:sp>
        <p:nvSpPr>
          <p:cNvPr id="184422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ordered them to swear allegiance to you, </a:t>
            </a:r>
          </a:p>
          <a:p>
            <a:r>
              <a:rPr lang="en-US" altLang="en-US" sz="3200" b="1">
                <a:latin typeface="Arial" panose="020B0604020202020204" pitchFamily="34" charset="0"/>
                <a:ea typeface="MS Mincho" panose="02020609040205080304" pitchFamily="49" charset="-128"/>
              </a:rPr>
              <a:t>and declared you as enjoying more priority on the believers than that which they enjoy on themselves </a:t>
            </a:r>
          </a:p>
        </p:txBody>
      </p:sp>
      <p:sp>
        <p:nvSpPr>
          <p:cNvPr id="18442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42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`aqada `alayhimu albay`ata laka </a:t>
            </a:r>
          </a:p>
          <a:p>
            <a:r>
              <a:rPr lang="sv-SE" altLang="en-US" sz="2000" b="1" i="1">
                <a:solidFill>
                  <a:srgbClr val="000066"/>
                </a:solidFill>
                <a:latin typeface="Transliteration Verdana" pitchFamily="34" charset="0"/>
              </a:rPr>
              <a:t>wa ja`alaka awla bilmu'minina min anfusihim</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25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كَمَا جَعَلَهُ ٱللَّهُ كَذٰلِكَ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ثُمَّ شْهَدَ ٱللَّهَ تَعَالَىٰ عَلَيْهِمْ</a:t>
            </a:r>
            <a:r>
              <a:rPr lang="en-US" altLang="en-US" sz="5400">
                <a:latin typeface="Times New Roman" panose="02020603050405020304" pitchFamily="18" charset="0"/>
                <a:cs typeface="Simplified Arabic" panose="02020603050405020304" pitchFamily="18" charset="-78"/>
              </a:rPr>
              <a:t> </a:t>
            </a:r>
          </a:p>
        </p:txBody>
      </p:sp>
      <p:sp>
        <p:nvSpPr>
          <p:cNvPr id="184525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in the same was as Allah has made him enjoy the same. </a:t>
            </a:r>
          </a:p>
          <a:p>
            <a:r>
              <a:rPr lang="en-US" altLang="en-US" sz="3200" b="1">
                <a:latin typeface="Arial" panose="020B0604020202020204" pitchFamily="34" charset="0"/>
                <a:ea typeface="MS Mincho" panose="02020609040205080304" pitchFamily="49" charset="-128"/>
              </a:rPr>
              <a:t>He then asked Allah the All-exalted to be the witness on them (in this respect), </a:t>
            </a:r>
          </a:p>
        </p:txBody>
      </p:sp>
      <p:sp>
        <p:nvSpPr>
          <p:cNvPr id="18452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52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kama ja`alahu allahu kadhalika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thumma ashhada allaha ta`ala `alayhim</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27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فَقَالَ: ”لَسْتُ قَدْ بَلَّغْتُ؟“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فَقَالُوَٱ: ”اَللَّهُمَّ بَلَىٰ.“ </a:t>
            </a:r>
            <a:endParaRPr lang="en-US" altLang="en-US" sz="5400">
              <a:latin typeface="Times New Roman" panose="02020603050405020304" pitchFamily="18" charset="0"/>
              <a:cs typeface="Simplified Arabic" panose="02020603050405020304" pitchFamily="18" charset="-78"/>
            </a:endParaRPr>
          </a:p>
        </p:txBody>
      </p:sp>
      <p:sp>
        <p:nvSpPr>
          <p:cNvPr id="184627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saying, </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Have I conveyed?</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a:p>
            <a:r>
              <a:rPr lang="en-US" altLang="en-US" sz="3200" b="1">
                <a:latin typeface="Arial" panose="020B0604020202020204" pitchFamily="34" charset="0"/>
                <a:ea typeface="MS Mincho" panose="02020609040205080304" pitchFamily="49" charset="-128"/>
              </a:rPr>
              <a:t>They answered, </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Yes, you have. We swear to it by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18462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62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faqala alastu qad ballaghtu</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faqalu allahumma bala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2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فَقَالَ: ”اَللَّهُمَّ ٱشْهَدْ،</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وَكَفَىٰ بِكَ شَهِيداً وَحَاكِماً بَيْنَ ٱلْعِبَادِ.“</a:t>
            </a:r>
            <a:r>
              <a:rPr lang="en-US" altLang="en-US" sz="5400">
                <a:latin typeface="Times New Roman" panose="02020603050405020304" pitchFamily="18" charset="0"/>
                <a:cs typeface="Simplified Arabic" panose="02020603050405020304" pitchFamily="18" charset="-78"/>
              </a:rPr>
              <a:t> </a:t>
            </a:r>
          </a:p>
        </p:txBody>
      </p:sp>
      <p:sp>
        <p:nvSpPr>
          <p:cNvPr id="184729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He thus said, </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O Allah, be the witness </a:t>
            </a:r>
          </a:p>
          <a:p>
            <a:r>
              <a:rPr lang="en-US" altLang="en-US" sz="3200" b="1">
                <a:latin typeface="Arial" panose="020B0604020202020204" pitchFamily="34" charset="0"/>
                <a:ea typeface="MS Mincho" panose="02020609040205080304" pitchFamily="49" charset="-128"/>
              </a:rPr>
              <a:t>and You are sufficient Witness and Judge between the servants (0f Yours).</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18473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73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faqala allahumma ishhad</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kafa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bika shahidan wa hakiman bayna al`ibadi </a:t>
            </a:r>
          </a:p>
        </p:txBody>
      </p:sp>
    </p:spTree>
  </p:cSld>
  <p:clrMapOvr>
    <a:masterClrMapping/>
  </p:clrMapOvr>
  <p:transition advClick="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32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فَلَعَنَ ٱللَّهُ جَاحِدَ وِلاَيَتِكَ بَعْدَ ٱلإِقْرَارِ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وَنَاكِثَ عَهْدِكَ بَعْدَ ٱلْمِيثَاقِ</a:t>
            </a:r>
            <a:r>
              <a:rPr lang="en-US" altLang="en-US" sz="5400">
                <a:latin typeface="Times New Roman" panose="02020603050405020304" pitchFamily="18" charset="0"/>
                <a:cs typeface="Simplified Arabic" panose="02020603050405020304" pitchFamily="18" charset="-78"/>
              </a:rPr>
              <a:t> </a:t>
            </a:r>
          </a:p>
        </p:txBody>
      </p:sp>
      <p:sp>
        <p:nvSpPr>
          <p:cNvPr id="1848323"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Hence, curse of Allah be upon him who denied the allegiance to you after he had confessed of it </a:t>
            </a:r>
          </a:p>
          <a:p>
            <a:r>
              <a:rPr lang="en-US" altLang="en-US" sz="3200" b="1">
                <a:latin typeface="Arial" panose="020B0604020202020204" pitchFamily="34" charset="0"/>
                <a:ea typeface="MS Mincho" panose="02020609040205080304" pitchFamily="49" charset="-128"/>
              </a:rPr>
              <a:t>and upon him who breached his pledge to you after he had taken it. </a:t>
            </a:r>
          </a:p>
        </p:txBody>
      </p:sp>
      <p:sp>
        <p:nvSpPr>
          <p:cNvPr id="18483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83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fala`ana allahu jahida wilayatika ba`da al-iqrari</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nakitha `ahdika ba`da almithaqi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34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وَشْهَدُ نَّكَ وَفَيْتَ بِعَهْدِ ٱللَّهِ تَعَالَىٰ</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 ٱللَّهَ تَعَالَىٰ مُوفٍ لَكَ بِعَهْدِهِ</a:t>
            </a:r>
            <a:r>
              <a:rPr lang="en-US" altLang="en-US" sz="5400">
                <a:latin typeface="Times New Roman" panose="02020603050405020304" pitchFamily="18" charset="0"/>
                <a:cs typeface="Simplified Arabic" panose="02020603050405020304" pitchFamily="18" charset="-78"/>
              </a:rPr>
              <a:t> </a:t>
            </a:r>
          </a:p>
        </p:txBody>
      </p:sp>
      <p:sp>
        <p:nvSpPr>
          <p:cNvPr id="184934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I also bear witness that you have indeed observed your pledge to Almighty Allah </a:t>
            </a:r>
          </a:p>
          <a:p>
            <a:r>
              <a:rPr lang="en-US" altLang="en-US" sz="3200" b="1">
                <a:latin typeface="Arial" panose="020B0604020202020204" pitchFamily="34" charset="0"/>
                <a:ea typeface="MS Mincho" panose="02020609040205080304" pitchFamily="49" charset="-128"/>
              </a:rPr>
              <a:t>and that Almighty Allah, in return, shall observe His pledge to you. </a:t>
            </a:r>
          </a:p>
        </p:txBody>
      </p:sp>
      <p:sp>
        <p:nvSpPr>
          <p:cNvPr id="18493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93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ashhadu annaka wafayta bi`ahdi allahi ta`ala </a:t>
            </a:r>
          </a:p>
          <a:p>
            <a:r>
              <a:rPr lang="sv-SE" altLang="en-US" sz="2000" b="1" i="1">
                <a:solidFill>
                  <a:srgbClr val="000066"/>
                </a:solidFill>
                <a:latin typeface="Transliteration Verdana" pitchFamily="34" charset="0"/>
              </a:rPr>
              <a:t>wa anna allaha ta`ala mufin laka bi`ahdihi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037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”وَمَنْ وْفَىٰ بِمَا عَاهَدَ عَلَيْهُ ٱللَّهَ فَسَيُؤْتِيهِ جْراً عَظِيماً.“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وَشْهَدُ نَّكَ مِيرُ ٱلْمُؤْمِنِينَ ٱلْحَقُّ</a:t>
            </a:r>
            <a:r>
              <a:rPr lang="en-US" altLang="en-US" sz="5400">
                <a:latin typeface="Times New Roman" panose="02020603050405020304" pitchFamily="18" charset="0"/>
                <a:cs typeface="Simplified Arabic" panose="02020603050405020304" pitchFamily="18" charset="-78"/>
              </a:rPr>
              <a:t> </a:t>
            </a:r>
          </a:p>
        </p:txBody>
      </p:sp>
      <p:sp>
        <p:nvSpPr>
          <p:cNvPr id="1850371"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Therefore, whoever fulfills what he has covenanted with Allah, He will grant him a mighty reward.</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a:p>
            <a:r>
              <a:rPr lang="en-US" altLang="en-US" sz="3200" b="1">
                <a:latin typeface="Arial" panose="020B0604020202020204" pitchFamily="34" charset="0"/>
                <a:ea typeface="MS Mincho" panose="02020609040205080304" pitchFamily="49" charset="-128"/>
              </a:rPr>
              <a:t>I also bear witness that you are truly the commander of the faithful,</a:t>
            </a:r>
          </a:p>
        </p:txBody>
      </p:sp>
      <p:sp>
        <p:nvSpPr>
          <p:cNvPr id="18503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0373" name="Text Box 5"/>
          <p:cNvSpPr txBox="1">
            <a:spLocks noChangeArrowheads="1"/>
          </p:cNvSpPr>
          <p:nvPr/>
        </p:nvSpPr>
        <p:spPr bwMode="auto">
          <a:xfrm>
            <a:off x="144463" y="5984875"/>
            <a:ext cx="8820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man awfa bima `ahada `alayhu allaha fasayu'tihi ajran `a¨iman</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ashhadu annaka amiru almu'minina alhaqqu </a:t>
            </a:r>
          </a:p>
        </p:txBody>
      </p:sp>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ChangeArrowheads="1"/>
          </p:cNvSpPr>
          <p:nvPr>
            <p:ph type="ctrTitle"/>
          </p:nvPr>
        </p:nvSpPr>
        <p:spPr>
          <a:xfrm>
            <a:off x="250825" y="1370013"/>
            <a:ext cx="8569325"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dirty="0">
                <a:latin typeface="Times New Roman" panose="02020603050405020304" pitchFamily="18" charset="0"/>
                <a:cs typeface="Simplified Arabic" panose="02020603050405020304" pitchFamily="18" charset="-78"/>
              </a:rPr>
              <a:t>اَللَّهُمَّ إِنِّي وَقَفْتُ عَلَىٰ بَابٍ </a:t>
            </a:r>
            <a:endParaRPr lang="en-US" altLang="en-US" sz="5400" dirty="0">
              <a:latin typeface="Times New Roman" panose="02020603050405020304" pitchFamily="18" charset="0"/>
              <a:cs typeface="Simplified Arabic" panose="02020603050405020304" pitchFamily="18" charset="-78"/>
            </a:endParaRPr>
          </a:p>
        </p:txBody>
      </p:sp>
      <p:sp>
        <p:nvSpPr>
          <p:cNvPr id="1525763" name="Rectangle 3"/>
          <p:cNvSpPr>
            <a:spLocks noGrp="1" noChangeArrowheads="1"/>
          </p:cNvSpPr>
          <p:nvPr>
            <p:ph type="subTitle" idx="1"/>
          </p:nvPr>
        </p:nvSpPr>
        <p:spPr>
          <a:xfrm>
            <a:off x="323850" y="3381375"/>
            <a:ext cx="8424863"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3200" b="1" dirty="0">
                <a:latin typeface="Arial" panose="020B0604020202020204" pitchFamily="34" charset="0"/>
                <a:ea typeface="MS Mincho" panose="02020609040205080304" pitchFamily="49" charset="-128"/>
              </a:rPr>
              <a:t>O Allah, I am standing at one of the doors</a:t>
            </a:r>
          </a:p>
        </p:txBody>
      </p:sp>
      <p:sp>
        <p:nvSpPr>
          <p:cNvPr id="15257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25775" name="Text Box 1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allahumma inni waqaftu `ala babin</a:t>
            </a:r>
          </a:p>
        </p:txBody>
      </p:sp>
    </p:spTree>
  </p:cSld>
  <p:clrMapOvr>
    <a:masterClrMapping/>
  </p:clrMapOvr>
  <p:transition advClick="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39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ٱلَّذِي نَطَقَ بِوِلاَيَتِكَ ٱلتَّنْزِيلُ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وَخَذَ لَكَ ٱلْعَهْدَ عَلَىٰ ٱلامَّةِ بِذٰلِكَ ٱلرَّسُولُ</a:t>
            </a:r>
            <a:r>
              <a:rPr lang="en-US" altLang="en-US" sz="5400">
                <a:latin typeface="Times New Roman" panose="02020603050405020304" pitchFamily="18" charset="0"/>
                <a:cs typeface="Simplified Arabic" panose="02020603050405020304" pitchFamily="18" charset="-78"/>
              </a:rPr>
              <a:t> </a:t>
            </a:r>
          </a:p>
        </p:txBody>
      </p:sp>
      <p:sp>
        <p:nvSpPr>
          <p:cNvPr id="1851395"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 Divine Revelation did declare your commissioned leadership, </a:t>
            </a:r>
          </a:p>
          <a:p>
            <a:r>
              <a:rPr lang="en-US" altLang="en-US" sz="3200" b="1">
                <a:latin typeface="Arial" panose="020B0604020202020204" pitchFamily="34" charset="0"/>
                <a:ea typeface="MS Mincho" panose="02020609040205080304" pitchFamily="49" charset="-128"/>
              </a:rPr>
              <a:t>and the Messenger made a covenant with the people (that they would be under your leadership). </a:t>
            </a:r>
          </a:p>
        </p:txBody>
      </p:sp>
      <p:sp>
        <p:nvSpPr>
          <p:cNvPr id="18513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13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alladhi nataqa biwilayatika alttanzilu </a:t>
            </a:r>
          </a:p>
          <a:p>
            <a:r>
              <a:rPr lang="en-US" altLang="en-US" sz="2000" b="1" i="1">
                <a:solidFill>
                  <a:srgbClr val="000066"/>
                </a:solidFill>
                <a:latin typeface="Transliteration Verdana" pitchFamily="34" charset="0"/>
              </a:rPr>
              <a:t>wa akhadha laka al`ahda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al'ummati bidhalika alrrasulu </a:t>
            </a:r>
          </a:p>
        </p:txBody>
      </p:sp>
    </p:spTree>
  </p:cSld>
  <p:clrMapOvr>
    <a:masterClrMapping/>
  </p:clrMapOvr>
  <p:transition advClick="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4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وَشْهَدُ نَّكَ وَعَمَّكَ وَخَاكَ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ٱلَّذِينَ تَاجَرْتُمُ ٱللَّهَ بِنُفُوسِكُمْ</a:t>
            </a:r>
            <a:r>
              <a:rPr lang="en-US" altLang="en-US" sz="5400">
                <a:latin typeface="Times New Roman" panose="02020603050405020304" pitchFamily="18" charset="0"/>
                <a:cs typeface="Simplified Arabic" panose="02020603050405020304" pitchFamily="18" charset="-78"/>
              </a:rPr>
              <a:t> </a:t>
            </a:r>
          </a:p>
        </p:txBody>
      </p:sp>
      <p:sp>
        <p:nvSpPr>
          <p:cNvPr id="185241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I also bear witness that you, along with your uncle and brother, </a:t>
            </a:r>
          </a:p>
          <a:p>
            <a:r>
              <a:rPr lang="en-US" altLang="en-US" sz="3200" b="1">
                <a:latin typeface="Arial" panose="020B0604020202020204" pitchFamily="34" charset="0"/>
                <a:ea typeface="MS Mincho" panose="02020609040205080304" pitchFamily="49" charset="-128"/>
              </a:rPr>
              <a:t>traded with Allah in your souls; </a:t>
            </a:r>
          </a:p>
        </p:txBody>
      </p:sp>
      <p:sp>
        <p:nvSpPr>
          <p:cNvPr id="18524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24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ashhadu annaka wa `ammaka wa akhaka </a:t>
            </a:r>
          </a:p>
          <a:p>
            <a:r>
              <a:rPr lang="sv-SE" altLang="en-US" sz="2000" b="1" i="1">
                <a:solidFill>
                  <a:srgbClr val="000066"/>
                </a:solidFill>
                <a:latin typeface="Transliteration Verdana" pitchFamily="34" charset="0"/>
              </a:rPr>
              <a:t>alladhina tajartumu allaha binufusikum</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4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فَنْزَلَ ٱللَّهُ فِيكُمْ: </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«إِنَّ ٱللَّهَ ٱشْتَرَىٰ مِنَ ٱلْمُؤْمِنِينَ نْفُسَهُمْ وَمْوَالَهُمْ</a:t>
            </a:r>
            <a:r>
              <a:rPr lang="en-US" altLang="en-US" sz="5400">
                <a:latin typeface="Times New Roman" panose="02020603050405020304" pitchFamily="18" charset="0"/>
                <a:cs typeface="Simplified Arabic" panose="02020603050405020304" pitchFamily="18" charset="-78"/>
              </a:rPr>
              <a:t> </a:t>
            </a:r>
          </a:p>
        </p:txBody>
      </p:sp>
      <p:sp>
        <p:nvSpPr>
          <p:cNvPr id="1853443"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He therefore revealed about you this: </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Surely, Allah has bought of the believers their persons and their property for this, </a:t>
            </a:r>
          </a:p>
        </p:txBody>
      </p:sp>
      <p:sp>
        <p:nvSpPr>
          <p:cNvPr id="18534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34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fa'anzala allahu fikum</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inna allaha ishtara min almu'minina anfusahum wa amwalahum </a:t>
            </a:r>
          </a:p>
        </p:txBody>
      </p:sp>
    </p:spTree>
  </p:cSld>
  <p:clrMapOvr>
    <a:masterClrMapping/>
  </p:clrMapOvr>
  <p:transition advClick="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446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بِنَّّ لَهُمُ ٱلْجَنَّةَ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يُقَاتِلُونَ فِي سَبِيلِ ٱللَّهِ فَيَقْتُلُونَ وَيُقْتَلُونَ</a:t>
            </a:r>
            <a:r>
              <a:rPr lang="en-US" altLang="en-US" sz="5400">
                <a:latin typeface="Times New Roman" panose="02020603050405020304" pitchFamily="18" charset="0"/>
                <a:cs typeface="Simplified Arabic" panose="02020603050405020304" pitchFamily="18" charset="-78"/>
              </a:rPr>
              <a:t> </a:t>
            </a:r>
          </a:p>
        </p:txBody>
      </p:sp>
      <p:sp>
        <p:nvSpPr>
          <p:cNvPr id="185446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that they shall have Paradise; </a:t>
            </a:r>
          </a:p>
          <a:p>
            <a:r>
              <a:rPr lang="en-US" altLang="en-US" sz="3200" b="1">
                <a:latin typeface="Arial" panose="020B0604020202020204" pitchFamily="34" charset="0"/>
                <a:ea typeface="MS Mincho" panose="02020609040205080304" pitchFamily="49" charset="-128"/>
              </a:rPr>
              <a:t>they fight in Allah's way, so they slay and are slain; </a:t>
            </a:r>
          </a:p>
        </p:txBody>
      </p:sp>
      <p:sp>
        <p:nvSpPr>
          <p:cNvPr id="18544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44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bi'anna lahumu aljannata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yuqatiluna fi sabili allahi fayaqtuluna wa yuqtaluna </a:t>
            </a:r>
          </a:p>
        </p:txBody>
      </p:sp>
    </p:spTree>
  </p:cSld>
  <p:clrMapOvr>
    <a:masterClrMapping/>
  </p:clrMapOvr>
  <p:transition advClick="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49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وَعْداً عَلَيْهِ حَقّاً فِي ٱلتَّوْرَاةِ وَٱلإِنْجِيلِ وَٱلْقُرْآنِ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وَمَنْ وْفَىٰ بِعَهْدِهِ مِنَ ٱللَّهِ؟</a:t>
            </a:r>
            <a:r>
              <a:rPr lang="en-US" altLang="en-US" sz="5400">
                <a:latin typeface="Times New Roman" panose="02020603050405020304" pitchFamily="18" charset="0"/>
                <a:cs typeface="Simplified Arabic" panose="02020603050405020304" pitchFamily="18" charset="-78"/>
              </a:rPr>
              <a:t> </a:t>
            </a:r>
          </a:p>
        </p:txBody>
      </p:sp>
      <p:sp>
        <p:nvSpPr>
          <p:cNvPr id="185549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 promise which is binding on Him in the Torah and the Bible and the Qur'an; </a:t>
            </a:r>
          </a:p>
          <a:p>
            <a:r>
              <a:rPr lang="en-US" altLang="en-US" sz="3200" b="1">
                <a:latin typeface="Arial" panose="020B0604020202020204" pitchFamily="34" charset="0"/>
                <a:ea typeface="MS Mincho" panose="02020609040205080304" pitchFamily="49" charset="-128"/>
              </a:rPr>
              <a:t>and who is more faithful to his covenant than Allah? </a:t>
            </a:r>
          </a:p>
        </p:txBody>
      </p:sp>
      <p:sp>
        <p:nvSpPr>
          <p:cNvPr id="18554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54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wa`dan `alayhi haqqan fi alttawrati wal-injili walqur'ani </a:t>
            </a:r>
          </a:p>
          <a:p>
            <a:r>
              <a:rPr lang="sv-SE" altLang="en-US" sz="2000" b="1" i="1">
                <a:solidFill>
                  <a:srgbClr val="000066"/>
                </a:solidFill>
                <a:latin typeface="Transliteration Verdana" pitchFamily="34" charset="0"/>
              </a:rPr>
              <a:t>wa man awfa bi`ahdihi min allahi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651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فَٱسْتَبْشِرُوا بِبَيْعِكُمُ ٱلَّذِي بَايَعْتُمْ بِهِ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وَذٰلِكَ هُوَ ٱلْفَوْزُ ٱلْعَظِيمُ.</a:t>
            </a:r>
            <a:r>
              <a:rPr lang="en-US" altLang="en-US" sz="5400">
                <a:latin typeface="Times New Roman" panose="02020603050405020304" pitchFamily="18" charset="0"/>
                <a:cs typeface="Simplified Arabic" panose="02020603050405020304" pitchFamily="18" charset="-78"/>
              </a:rPr>
              <a:t> </a:t>
            </a:r>
          </a:p>
        </p:txBody>
      </p:sp>
      <p:sp>
        <p:nvSpPr>
          <p:cNvPr id="185651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Rejoice therefore in the pledge which you have made; </a:t>
            </a:r>
          </a:p>
          <a:p>
            <a:r>
              <a:rPr lang="en-US" altLang="en-US" sz="3200" b="1">
                <a:latin typeface="Arial" panose="020B0604020202020204" pitchFamily="34" charset="0"/>
                <a:ea typeface="MS Mincho" panose="02020609040205080304" pitchFamily="49" charset="-128"/>
              </a:rPr>
              <a:t>and that is the mighty achievement. </a:t>
            </a:r>
          </a:p>
        </p:txBody>
      </p:sp>
      <p:sp>
        <p:nvSpPr>
          <p:cNvPr id="18565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65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fastabshiru bibay`ikumu alladhi baya`tum bihi </a:t>
            </a:r>
          </a:p>
          <a:p>
            <a:r>
              <a:rPr lang="sv-SE" altLang="en-US" sz="2000" b="1" i="1">
                <a:solidFill>
                  <a:srgbClr val="000066"/>
                </a:solidFill>
                <a:latin typeface="Transliteration Verdana" pitchFamily="34" charset="0"/>
              </a:rPr>
              <a:t>wa dhalika huwa alfawzu al`a¨imu</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5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ٱلتَّائِبُونَ ٱلْعَابِدُونَ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ٱلْحَامِدُونَ ٱلسَّائِحُونَ</a:t>
            </a:r>
            <a:r>
              <a:rPr lang="en-US" altLang="en-US" sz="5400">
                <a:latin typeface="Times New Roman" panose="02020603050405020304" pitchFamily="18" charset="0"/>
                <a:cs typeface="Simplified Arabic" panose="02020603050405020304" pitchFamily="18" charset="-78"/>
              </a:rPr>
              <a:t> </a:t>
            </a:r>
          </a:p>
        </p:txBody>
      </p:sp>
      <p:sp>
        <p:nvSpPr>
          <p:cNvPr id="1857539"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They who turn to Allah, who serve Him, </a:t>
            </a:r>
          </a:p>
          <a:p>
            <a:r>
              <a:rPr lang="en-US" altLang="en-US" sz="3200" b="1">
                <a:latin typeface="Arial" panose="020B0604020202020204" pitchFamily="34" charset="0"/>
                <a:ea typeface="MS Mincho" panose="02020609040205080304" pitchFamily="49" charset="-128"/>
              </a:rPr>
              <a:t>who praise Him, who fast, </a:t>
            </a:r>
          </a:p>
        </p:txBody>
      </p:sp>
      <p:sp>
        <p:nvSpPr>
          <p:cNvPr id="18575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75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2000" b="1" i="1">
                <a:solidFill>
                  <a:srgbClr val="000066"/>
                </a:solidFill>
                <a:latin typeface="Transliteration Verdana" pitchFamily="34" charset="0"/>
              </a:rPr>
              <a:t>altta'ibuna al`abiduna</a:t>
            </a:r>
            <a:r>
              <a:rPr lang="en-US" altLang="en-US" sz="2000" b="1" i="1">
                <a:solidFill>
                  <a:srgbClr val="000066"/>
                </a:solidFill>
                <a:latin typeface="Transliteration Verdana" pitchFamily="34" charset="0"/>
              </a:rPr>
              <a:t> </a:t>
            </a:r>
          </a:p>
          <a:p>
            <a:r>
              <a:rPr lang="nl-NL" altLang="en-US" sz="2000" b="1" i="1">
                <a:solidFill>
                  <a:srgbClr val="000066"/>
                </a:solidFill>
                <a:latin typeface="Transliteration Verdana" pitchFamily="34" charset="0"/>
              </a:rPr>
              <a:t>alhamiduna alssa'ihuna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856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ٱلرَّاكِعُونَ ٱلسَّاجِدُونَ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ٱلآمِرُونَ بِٱلْمَعْرُوفِ وَٱلنَّاهُونَ عَنِ ٱلْمُنْكَرِ</a:t>
            </a:r>
            <a:r>
              <a:rPr lang="en-US" altLang="en-US" sz="5400">
                <a:latin typeface="Times New Roman" panose="02020603050405020304" pitchFamily="18" charset="0"/>
                <a:cs typeface="Simplified Arabic" panose="02020603050405020304" pitchFamily="18" charset="-78"/>
              </a:rPr>
              <a:t> </a:t>
            </a:r>
          </a:p>
        </p:txBody>
      </p:sp>
      <p:sp>
        <p:nvSpPr>
          <p:cNvPr id="185856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who bow down, who prostrate themselves, </a:t>
            </a:r>
          </a:p>
          <a:p>
            <a:r>
              <a:rPr lang="en-US" altLang="en-US" sz="3200" b="1">
                <a:latin typeface="Arial" panose="020B0604020202020204" pitchFamily="34" charset="0"/>
                <a:ea typeface="MS Mincho" panose="02020609040205080304" pitchFamily="49" charset="-128"/>
              </a:rPr>
              <a:t>who enjoin what is good and forbid what is evil, </a:t>
            </a:r>
          </a:p>
        </p:txBody>
      </p:sp>
      <p:sp>
        <p:nvSpPr>
          <p:cNvPr id="18585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85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alrraki`una alssajiduna</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al-amiruna bilma`rufi walnnahuna `an almunkari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958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وَٱلْحَافِظُونَ لِحُدُودِ ٱللَّهِ وَبَشِّرِ ٱلْمُؤْمِنِينَ.»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شْهَدُ يَا مِيرَ ٱلْمُؤْمِنِينَ</a:t>
            </a:r>
            <a:r>
              <a:rPr lang="en-US" altLang="en-US" sz="5400">
                <a:latin typeface="Times New Roman" panose="02020603050405020304" pitchFamily="18" charset="0"/>
                <a:cs typeface="Simplified Arabic" panose="02020603050405020304" pitchFamily="18" charset="-78"/>
              </a:rPr>
              <a:t> </a:t>
            </a:r>
          </a:p>
        </p:txBody>
      </p:sp>
      <p:sp>
        <p:nvSpPr>
          <p:cNvPr id="185958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who keep the limits of Allah; and give good news to the believers.</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a:p>
            <a:r>
              <a:rPr lang="en-US" altLang="en-US" sz="3200" b="1">
                <a:latin typeface="Arial" panose="020B0604020202020204" pitchFamily="34" charset="0"/>
                <a:ea typeface="MS Mincho" panose="02020609040205080304" pitchFamily="49" charset="-128"/>
              </a:rPr>
              <a:t>O Commander of the Faithful, I bear witness </a:t>
            </a:r>
          </a:p>
        </p:txBody>
      </p:sp>
      <p:sp>
        <p:nvSpPr>
          <p:cNvPr id="18595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95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walhafi¨una lihududi allahi wa bashshir almu'minina </a:t>
            </a:r>
          </a:p>
          <a:p>
            <a:r>
              <a:rPr lang="sv-SE" altLang="en-US" sz="2000" b="1" i="1">
                <a:solidFill>
                  <a:srgbClr val="000066"/>
                </a:solidFill>
                <a:latin typeface="Transliteration Verdana" pitchFamily="34" charset="0"/>
              </a:rPr>
              <a:t>ashhadu ya amira almu'minina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61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نَّ ٱلشَّاكَّ فِيكَ مَا آمَنَ بِٱلرَّسُولِ ٱلمِينِ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 ٱلْعَادِلَ بِكَ غَيْرَكَ عَانِدٌ عَنِ ٱلدِّينِ ٱلْقَوِيمِ</a:t>
            </a:r>
            <a:r>
              <a:rPr lang="en-US" altLang="en-US" sz="5400">
                <a:latin typeface="Times New Roman" panose="02020603050405020304" pitchFamily="18" charset="0"/>
                <a:cs typeface="Simplified Arabic" panose="02020603050405020304" pitchFamily="18" charset="-78"/>
              </a:rPr>
              <a:t> </a:t>
            </a:r>
          </a:p>
        </p:txBody>
      </p:sp>
      <p:sp>
        <p:nvSpPr>
          <p:cNvPr id="1860611"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that whoever doubts about you has never believed in the Trusted Messenger, </a:t>
            </a:r>
          </a:p>
          <a:p>
            <a:r>
              <a:rPr lang="en-US" altLang="en-US" sz="3200" b="1">
                <a:latin typeface="Arial" panose="020B0604020202020204" pitchFamily="34" charset="0"/>
                <a:ea typeface="MS Mincho" panose="02020609040205080304" pitchFamily="49" charset="-128"/>
              </a:rPr>
              <a:t>and whoever leaves you to choose another (as his leader) has indeed diverted the true religion, </a:t>
            </a:r>
          </a:p>
        </p:txBody>
      </p:sp>
      <p:sp>
        <p:nvSpPr>
          <p:cNvPr id="18606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06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anna alshshakka fika ma amana bilrrasuli al-amini</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anna al`adila bika ghayraka `anidun `an alddini alqawimi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Rectangle 2"/>
          <p:cNvSpPr>
            <a:spLocks noGrp="1" noChangeArrowheads="1"/>
          </p:cNvSpPr>
          <p:nvPr>
            <p:ph type="ctrTitle"/>
          </p:nvPr>
        </p:nvSpPr>
        <p:spPr>
          <a:xfrm>
            <a:off x="250825" y="1370013"/>
            <a:ext cx="8569325"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dirty="0">
                <a:latin typeface="Times New Roman" panose="02020603050405020304" pitchFamily="18" charset="0"/>
                <a:cs typeface="Simplified Arabic" panose="02020603050405020304" pitchFamily="18" charset="-78"/>
              </a:rPr>
              <a:t>مِنْ </a:t>
            </a:r>
            <a:r>
              <a:rPr lang="ar-SA" altLang="en-US" sz="5400" dirty="0" smtClean="0">
                <a:latin typeface="Times New Roman" panose="02020603050405020304" pitchFamily="18" charset="0"/>
                <a:cs typeface="Simplified Arabic" panose="02020603050405020304" pitchFamily="18" charset="-78"/>
              </a:rPr>
              <a:t>ابْوَابِ </a:t>
            </a:r>
            <a:r>
              <a:rPr lang="ar-SA" altLang="en-US" sz="5400" dirty="0">
                <a:latin typeface="Times New Roman" panose="02020603050405020304" pitchFamily="18" charset="0"/>
                <a:cs typeface="Simplified Arabic" panose="02020603050405020304" pitchFamily="18" charset="-78"/>
              </a:rPr>
              <a:t>بُيُوتِ نَبِيِّكَ </a:t>
            </a:r>
            <a:endParaRPr lang="en-US" altLang="en-US" sz="5400" dirty="0">
              <a:latin typeface="Times New Roman" panose="02020603050405020304" pitchFamily="18" charset="0"/>
              <a:cs typeface="Simplified Arabic" panose="02020603050405020304" pitchFamily="18" charset="-78"/>
            </a:endParaRPr>
          </a:p>
        </p:txBody>
      </p:sp>
      <p:sp>
        <p:nvSpPr>
          <p:cNvPr id="1526787" name="Rectangle 3"/>
          <p:cNvSpPr>
            <a:spLocks noGrp="1" noChangeArrowheads="1"/>
          </p:cNvSpPr>
          <p:nvPr>
            <p:ph type="subTitle" idx="1"/>
          </p:nvPr>
        </p:nvSpPr>
        <p:spPr>
          <a:xfrm>
            <a:off x="323850" y="3381375"/>
            <a:ext cx="8424863"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3200" b="1">
                <a:latin typeface="Arial" panose="020B0604020202020204" pitchFamily="34" charset="0"/>
                <a:ea typeface="MS Mincho" panose="02020609040205080304" pitchFamily="49" charset="-128"/>
              </a:rPr>
              <a:t>of Your Prophet</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Houses</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p:txBody>
      </p:sp>
      <p:sp>
        <p:nvSpPr>
          <p:cNvPr id="15267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graphicFrame>
        <p:nvGraphicFramePr>
          <p:cNvPr id="1526795" name="Group 11"/>
          <p:cNvGraphicFramePr>
            <a:graphicFrameLocks noGrp="1"/>
          </p:cNvGraphicFramePr>
          <p:nvPr/>
        </p:nvGraphicFramePr>
        <p:xfrm>
          <a:off x="323850" y="5876925"/>
          <a:ext cx="8496300" cy="396240"/>
        </p:xfrm>
        <a:graphic>
          <a:graphicData uri="http://schemas.openxmlformats.org/drawingml/2006/table">
            <a:tbl>
              <a:tblPr rtl="1"/>
              <a:tblGrid>
                <a:gridCol w="8496300">
                  <a:extLst>
                    <a:ext uri="{9D8B030D-6E8A-4147-A177-3AD203B41FA5}">
                      <a16:colId xmlns:a16="http://schemas.microsoft.com/office/drawing/2014/main" val="1920480907"/>
                    </a:ext>
                  </a:extLst>
                </a:gridCol>
              </a:tblGrid>
              <a:tr h="228600">
                <a:tc>
                  <a:txBody>
                    <a:bodyPr/>
                    <a:lstStyle>
                      <a:lvl1pPr algn="l">
                        <a:spcBef>
                          <a:spcPct val="20000"/>
                        </a:spcBef>
                        <a:defRPr sz="2800">
                          <a:solidFill>
                            <a:srgbClr val="000066"/>
                          </a:solidFill>
                          <a:latin typeface="Times New Roman" panose="02020603050405020304" pitchFamily="18" charset="0"/>
                        </a:defRPr>
                      </a:lvl1pPr>
                      <a:lvl2pPr algn="l">
                        <a:spcBef>
                          <a:spcPct val="20000"/>
                        </a:spcBef>
                        <a:defRPr sz="2400">
                          <a:solidFill>
                            <a:srgbClr val="000066"/>
                          </a:solidFill>
                          <a:latin typeface="Times New Roman" panose="02020603050405020304" pitchFamily="18" charset="0"/>
                        </a:defRPr>
                      </a:lvl2pPr>
                      <a:lvl3pPr algn="l">
                        <a:spcBef>
                          <a:spcPct val="20000"/>
                        </a:spcBef>
                        <a:defRPr sz="2000">
                          <a:solidFill>
                            <a:srgbClr val="000066"/>
                          </a:solidFill>
                          <a:latin typeface="Times New Roman" panose="02020603050405020304" pitchFamily="18" charset="0"/>
                        </a:defRPr>
                      </a:lvl3pPr>
                      <a:lvl4pPr algn="l">
                        <a:spcBef>
                          <a:spcPct val="20000"/>
                        </a:spcBef>
                        <a:defRPr>
                          <a:solidFill>
                            <a:srgbClr val="000066"/>
                          </a:solidFill>
                          <a:latin typeface="Times New Roman" panose="02020603050405020304" pitchFamily="18" charset="0"/>
                        </a:defRPr>
                      </a:lvl4pPr>
                      <a:lvl5pPr algn="l">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en-US" sz="2000" b="1" i="1" u="none" strike="noStrike" cap="none" normalizeH="0" baseline="0" smtClean="0">
                        <a:ln>
                          <a:noFill/>
                        </a:ln>
                        <a:solidFill>
                          <a:srgbClr val="000066"/>
                        </a:solidFill>
                        <a:effectLst/>
                        <a:latin typeface="Transliteration Verdana" pitchFamily="34" charset="0"/>
                        <a:cs typeface="Times New Roman" panose="02020603050405020304" pitchFamily="18"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3657246931"/>
                  </a:ext>
                </a:extLst>
              </a:tr>
            </a:tbl>
          </a:graphicData>
        </a:graphic>
      </p:graphicFrame>
      <p:sp>
        <p:nvSpPr>
          <p:cNvPr id="1526796" name="Text Box 12"/>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min abwabi buyuti nabiyyika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6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ٱلَّذِي ٱرْتَضَاهُ لَنَا رَبُّ ٱلْعَالَمِينَ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 وَكْمَلَهُ بِوِلاَيَتِكَ يَوْمَ ٱلْغَدِيرِ</a:t>
            </a:r>
            <a:r>
              <a:rPr lang="en-US" altLang="en-US" sz="5400">
                <a:latin typeface="Times New Roman" panose="02020603050405020304" pitchFamily="18" charset="0"/>
                <a:cs typeface="Simplified Arabic" panose="02020603050405020304" pitchFamily="18" charset="-78"/>
              </a:rPr>
              <a:t> </a:t>
            </a:r>
          </a:p>
        </p:txBody>
      </p:sp>
      <p:sp>
        <p:nvSpPr>
          <p:cNvPr id="1861635"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that the Lord of the worlds has chosen for us, </a:t>
            </a:r>
          </a:p>
          <a:p>
            <a:r>
              <a:rPr lang="en-US" altLang="en-US" sz="3200" b="1">
                <a:latin typeface="Arial" panose="020B0604020202020204" pitchFamily="34" charset="0"/>
                <a:ea typeface="MS Mincho" panose="02020609040205080304" pitchFamily="49" charset="-128"/>
              </a:rPr>
              <a:t>and that He completed it on the Ghadir Day through (declaring) the Divinely commissioned leadership of you. </a:t>
            </a:r>
          </a:p>
        </p:txBody>
      </p:sp>
      <p:sp>
        <p:nvSpPr>
          <p:cNvPr id="18616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16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alladhi irtadahu lana rabbu al`alamina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akmalahu biwilayatika yawma alghadiri </a:t>
            </a:r>
          </a:p>
        </p:txBody>
      </p:sp>
    </p:spTree>
  </p:cSld>
  <p:clrMapOvr>
    <a:masterClrMapping/>
  </p:clrMapOvr>
  <p:transition advClick="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2658" name="Rectangle 2"/>
          <p:cNvSpPr>
            <a:spLocks noGrp="1" noChangeArrowheads="1"/>
          </p:cNvSpPr>
          <p:nvPr>
            <p:ph type="ctrTitle"/>
          </p:nvPr>
        </p:nvSpPr>
        <p:spPr>
          <a:xfrm>
            <a:off x="250825" y="1255713"/>
            <a:ext cx="8569325" cy="169703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lnSpc>
                <a:spcPct val="65000"/>
              </a:lnSpc>
            </a:pPr>
            <a:r>
              <a:rPr lang="ar-SA" altLang="en-US" sz="5400">
                <a:latin typeface="Times New Roman" panose="02020603050405020304" pitchFamily="18" charset="0"/>
                <a:cs typeface="Simplified Arabic" panose="02020603050405020304" pitchFamily="18" charset="-78"/>
              </a:rPr>
              <a:t>وَشْهَدُ نَّكَ ٱلْمَعْنِيُّ بِقَوْلِ ٱلْعَزِيزِ ٱلرَّحِيمِ: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”وَنَّ هٰذَا صِرَاطِي مُسْتَقِيماً فَٱتِّبِعُوهُ</a:t>
            </a:r>
            <a:r>
              <a:rPr lang="en-US" altLang="en-US" sz="5400">
                <a:latin typeface="Times New Roman" panose="02020603050405020304" pitchFamily="18" charset="0"/>
                <a:cs typeface="Simplified Arabic" panose="02020603050405020304" pitchFamily="18" charset="-78"/>
              </a:rPr>
              <a:t> </a:t>
            </a:r>
          </a:p>
        </p:txBody>
      </p:sp>
      <p:sp>
        <p:nvSpPr>
          <p:cNvPr id="1862659"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I bear witness that you are the one intended in the following saying of the Almighty, All-merciful Lord: </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And this is My path, the right one; therefore, follow it, </a:t>
            </a:r>
          </a:p>
        </p:txBody>
      </p:sp>
      <p:sp>
        <p:nvSpPr>
          <p:cNvPr id="18626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26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ashhadu annaka alma`niyyu biqawli al`azizi alrrahimi </a:t>
            </a:r>
          </a:p>
          <a:p>
            <a:r>
              <a:rPr lang="sv-SE" altLang="en-US" sz="2000" b="1" i="1">
                <a:solidFill>
                  <a:srgbClr val="000066"/>
                </a:solidFill>
                <a:latin typeface="Transliteration Verdana" pitchFamily="34" charset="0"/>
              </a:rPr>
              <a:t>wa anna hadha sirati mustaqiman fattabi`uhu</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8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تَتَّبِعُوا ٱلسُّبُلَ فَتَفَرَّقَ بِكُمْ عَنْ سَبِيلِهِ.“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ضَلَّ وَٱللَّهِ وَضَلَّ مَنِ ٱتَّبَعَ سِوَاكَ</a:t>
            </a:r>
            <a:r>
              <a:rPr lang="en-US" altLang="en-US" sz="5400">
                <a:latin typeface="Times New Roman" panose="02020603050405020304" pitchFamily="18" charset="0"/>
                <a:cs typeface="Simplified Arabic" panose="02020603050405020304" pitchFamily="18" charset="-78"/>
              </a:rPr>
              <a:t> </a:t>
            </a:r>
          </a:p>
        </p:txBody>
      </p:sp>
      <p:sp>
        <p:nvSpPr>
          <p:cNvPr id="1863683" name="Rectangle 3"/>
          <p:cNvSpPr>
            <a:spLocks noGrp="1" noChangeArrowheads="1"/>
          </p:cNvSpPr>
          <p:nvPr>
            <p:ph type="subTitle" idx="1"/>
          </p:nvPr>
        </p:nvSpPr>
        <p:spPr>
          <a:xfrm>
            <a:off x="-36513" y="3381375"/>
            <a:ext cx="9001126" cy="26511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900" b="1">
                <a:latin typeface="Arial" panose="020B0604020202020204" pitchFamily="34" charset="0"/>
                <a:ea typeface="MS Mincho" panose="02020609040205080304" pitchFamily="49" charset="-128"/>
              </a:rPr>
              <a:t>and follow not other ways, for they will lead you away from His way.</a:t>
            </a:r>
            <a:r>
              <a:rPr lang="en-US" altLang="en-US" sz="2900" b="1">
                <a:latin typeface="Al-Arial"/>
                <a:ea typeface="MS Mincho" panose="02020609040205080304" pitchFamily="49" charset="-128"/>
              </a:rPr>
              <a:t>”</a:t>
            </a:r>
            <a:r>
              <a:rPr lang="en-US" altLang="en-US" sz="2900" b="1">
                <a:latin typeface="Arial" panose="020B0604020202020204" pitchFamily="34" charset="0"/>
                <a:ea typeface="MS Mincho" panose="02020609040205080304" pitchFamily="49" charset="-128"/>
              </a:rPr>
              <a:t> </a:t>
            </a:r>
          </a:p>
          <a:p>
            <a:pPr>
              <a:lnSpc>
                <a:spcPct val="90000"/>
              </a:lnSpc>
            </a:pPr>
            <a:r>
              <a:rPr lang="en-US" altLang="en-US" sz="2900" b="1">
                <a:latin typeface="Arial" panose="020B0604020202020204" pitchFamily="34" charset="0"/>
                <a:ea typeface="MS Mincho" panose="02020609040205080304" pitchFamily="49" charset="-128"/>
              </a:rPr>
              <a:t>I swear by Allah that whoever follows any one other than you has in fact strayed off the right way and misled others (i.e. those who imitate him), </a:t>
            </a:r>
          </a:p>
        </p:txBody>
      </p:sp>
      <p:sp>
        <p:nvSpPr>
          <p:cNvPr id="18636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36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la tattabi`u alssubula fatafarraqa bikum `an sabilihi</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dalla wallahi wa adalla man ittaba`a siwaka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7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وَعَنَدَ عَنِ ٱلْحَقِّ مَنْ عَادَاكَ </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اَللَّهُمَّ سَمِعْنَا لمْرِكَ</a:t>
            </a:r>
            <a:r>
              <a:rPr lang="en-US" altLang="en-US" sz="5400">
                <a:latin typeface="Times New Roman" panose="02020603050405020304" pitchFamily="18" charset="0"/>
                <a:cs typeface="Simplified Arabic" panose="02020603050405020304" pitchFamily="18" charset="-78"/>
              </a:rPr>
              <a:t> </a:t>
            </a:r>
          </a:p>
        </p:txBody>
      </p:sp>
      <p:sp>
        <p:nvSpPr>
          <p:cNvPr id="186470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that whoever incurs the hostility of you has undoubtedly rejected the right. </a:t>
            </a:r>
          </a:p>
          <a:p>
            <a:r>
              <a:rPr lang="en-US" altLang="en-US" sz="3200" b="1">
                <a:latin typeface="Arial" panose="020B0604020202020204" pitchFamily="34" charset="0"/>
                <a:ea typeface="MS Mincho" panose="02020609040205080304" pitchFamily="49" charset="-128"/>
              </a:rPr>
              <a:t>O Allah, we have listened to Your command </a:t>
            </a:r>
          </a:p>
        </p:txBody>
      </p:sp>
      <p:sp>
        <p:nvSpPr>
          <p:cNvPr id="18647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47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`anada `an alhaqqi man `adaka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allahumma sami`na li'amrika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57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وَطَعْنَا وَٱتَّبَعْنَا صِرَاطَكَ ٱلْمُسْتَقِيمَ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فَٱهْدِنَا رَبَّنَا</a:t>
            </a:r>
            <a:r>
              <a:rPr lang="en-US" altLang="en-US" sz="5400">
                <a:latin typeface="Times New Roman" panose="02020603050405020304" pitchFamily="18" charset="0"/>
                <a:cs typeface="Simplified Arabic" panose="02020603050405020304" pitchFamily="18" charset="-78"/>
              </a:rPr>
              <a:t> </a:t>
            </a:r>
          </a:p>
        </p:txBody>
      </p:sp>
      <p:sp>
        <p:nvSpPr>
          <p:cNvPr id="186573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obeyed, and followed Your straight path; </a:t>
            </a:r>
          </a:p>
          <a:p>
            <a:r>
              <a:rPr lang="en-US" altLang="en-US" sz="3200" b="1">
                <a:latin typeface="Arial" panose="020B0604020202020204" pitchFamily="34" charset="0"/>
                <a:ea typeface="MS Mincho" panose="02020609040205080304" pitchFamily="49" charset="-128"/>
              </a:rPr>
              <a:t>therefore, (please do) guide us, O our Lord! </a:t>
            </a:r>
          </a:p>
        </p:txBody>
      </p:sp>
      <p:sp>
        <p:nvSpPr>
          <p:cNvPr id="18657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57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ata`na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wattaba`na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sirataka almustaqima </a:t>
            </a:r>
          </a:p>
          <a:p>
            <a:r>
              <a:rPr lang="sv-SE" altLang="en-US" sz="2000" b="1" i="1">
                <a:solidFill>
                  <a:srgbClr val="000066"/>
                </a:solidFill>
                <a:latin typeface="Transliteration Verdana" pitchFamily="34" charset="0"/>
              </a:rPr>
              <a:t>fahdina rabbana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675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تُزِغْ قُلُوبَنَا بَعْدَ إِذْ هَدَيْتَنَا إِلَىٰ طَاعَتِكَ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وَٱجْعَلْنَا مِنَ ٱلشَّاكِرِينَ لنْعُمِكَ </a:t>
            </a:r>
            <a:endParaRPr lang="en-US" altLang="en-US" sz="5400">
              <a:latin typeface="Times New Roman" panose="02020603050405020304" pitchFamily="18" charset="0"/>
              <a:cs typeface="Simplified Arabic" panose="02020603050405020304" pitchFamily="18" charset="-78"/>
            </a:endParaRPr>
          </a:p>
        </p:txBody>
      </p:sp>
      <p:sp>
        <p:nvSpPr>
          <p:cNvPr id="1866755"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do not cause our hearts to deviate after You have guided us to the obedience to You, </a:t>
            </a:r>
          </a:p>
          <a:p>
            <a:r>
              <a:rPr lang="en-US" altLang="en-US" sz="3200" b="1">
                <a:latin typeface="Arial" panose="020B0604020202020204" pitchFamily="34" charset="0"/>
                <a:ea typeface="MS Mincho" panose="02020609040205080304" pitchFamily="49" charset="-128"/>
              </a:rPr>
              <a:t>and include us with those who always thank You for Your bounties. </a:t>
            </a:r>
          </a:p>
        </p:txBody>
      </p:sp>
      <p:sp>
        <p:nvSpPr>
          <p:cNvPr id="18667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67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la tuzigh qulubana ba`da idh hadaytana ila ta`atika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waj`alna min alshshakirina li'an`umika </a:t>
            </a:r>
          </a:p>
        </p:txBody>
      </p:sp>
    </p:spTree>
  </p:cSld>
  <p:clrMapOvr>
    <a:masterClrMapping/>
  </p:clrMapOvr>
  <p:transition advClick="0">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77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وَشْهَدُ نَّكَ لَمْ تَزَلْ لِلْهَوَىٰ مُخَالِفاً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وَلِلتُّقَىٰ مُحَالِفاً</a:t>
            </a:r>
            <a:r>
              <a:rPr lang="en-US" altLang="en-US" sz="5400">
                <a:latin typeface="Times New Roman" panose="02020603050405020304" pitchFamily="18" charset="0"/>
                <a:cs typeface="Simplified Arabic" panose="02020603050405020304" pitchFamily="18" charset="-78"/>
              </a:rPr>
              <a:t> </a:t>
            </a:r>
          </a:p>
        </p:txBody>
      </p:sp>
      <p:sp>
        <p:nvSpPr>
          <p:cNvPr id="186777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I also bear witness that you have always been at variance with whimsical desires </a:t>
            </a:r>
          </a:p>
          <a:p>
            <a:r>
              <a:rPr lang="en-US" altLang="en-US" sz="3200" b="1">
                <a:latin typeface="Arial" panose="020B0604020202020204" pitchFamily="34" charset="0"/>
                <a:ea typeface="MS Mincho" panose="02020609040205080304" pitchFamily="49" charset="-128"/>
              </a:rPr>
              <a:t>as you have always been in line with piety, </a:t>
            </a:r>
          </a:p>
        </p:txBody>
      </p:sp>
      <p:sp>
        <p:nvSpPr>
          <p:cNvPr id="18677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77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ashhadu annaka lam tazal lilhawa mukhalifan </a:t>
            </a:r>
          </a:p>
          <a:p>
            <a:r>
              <a:rPr lang="sv-SE" altLang="en-US" sz="2000" b="1" i="1">
                <a:solidFill>
                  <a:srgbClr val="000066"/>
                </a:solidFill>
                <a:latin typeface="Transliteration Verdana" pitchFamily="34" charset="0"/>
              </a:rPr>
              <a:t>wa lilttuqa muhalifan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8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وَعَلَىٰ كَظْمِ ٱلْغَيْظِ قَادِراً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وَعَنِ ٱلنَّاسِ عَافِياً غَافِراً</a:t>
            </a:r>
            <a:r>
              <a:rPr lang="en-US" altLang="en-US" sz="5400">
                <a:latin typeface="Times New Roman" panose="02020603050405020304" pitchFamily="18" charset="0"/>
                <a:cs typeface="Simplified Arabic" panose="02020603050405020304" pitchFamily="18" charset="-78"/>
              </a:rPr>
              <a:t> </a:t>
            </a:r>
          </a:p>
        </p:txBody>
      </p:sp>
      <p:sp>
        <p:nvSpPr>
          <p:cNvPr id="186880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have always been capable of suppressing your rage, </a:t>
            </a:r>
          </a:p>
          <a:p>
            <a:r>
              <a:rPr lang="en-US" altLang="en-US" sz="3200" b="1">
                <a:latin typeface="Arial" panose="020B0604020202020204" pitchFamily="34" charset="0"/>
                <a:ea typeface="MS Mincho" panose="02020609040205080304" pitchFamily="49" charset="-128"/>
              </a:rPr>
              <a:t>you have always forgiven and pardoned people, </a:t>
            </a:r>
          </a:p>
        </p:txBody>
      </p:sp>
      <p:sp>
        <p:nvSpPr>
          <p:cNvPr id="18688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88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`ala ka¨mi alghayzi qadiran</a:t>
            </a:r>
            <a:r>
              <a:rPr lang="en-US" altLang="en-US" sz="2000" b="1" i="1">
                <a:solidFill>
                  <a:srgbClr val="000066"/>
                </a:solidFill>
                <a:latin typeface="Transliteration Verdana" pitchFamily="34" charset="0"/>
              </a:rPr>
              <a:t> </a:t>
            </a:r>
          </a:p>
          <a:p>
            <a:r>
              <a:rPr lang="es-ES" altLang="en-US" sz="2000" b="1" i="1">
                <a:solidFill>
                  <a:srgbClr val="000066"/>
                </a:solidFill>
                <a:latin typeface="Transliteration Verdana" pitchFamily="34" charset="0"/>
              </a:rPr>
              <a:t>wa `an alnnasi `afiyan ghafiran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82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وَإِذَا عُصِيَ ٱللَّهُ سَاخِطاً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وَإِذَا اطِيعَ ٱللَّهُ رَاضِياً</a:t>
            </a:r>
            <a:r>
              <a:rPr lang="en-US" altLang="en-US" sz="5400">
                <a:latin typeface="Times New Roman" panose="02020603050405020304" pitchFamily="18" charset="0"/>
                <a:cs typeface="Simplified Arabic" panose="02020603050405020304" pitchFamily="18" charset="-78"/>
              </a:rPr>
              <a:t> </a:t>
            </a:r>
          </a:p>
        </p:txBody>
      </p:sp>
      <p:sp>
        <p:nvSpPr>
          <p:cNvPr id="186982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when Allah is disobeyed, you have always been furious, </a:t>
            </a:r>
          </a:p>
          <a:p>
            <a:r>
              <a:rPr lang="en-US" altLang="en-US" sz="3200" b="1">
                <a:latin typeface="Arial" panose="020B0604020202020204" pitchFamily="34" charset="0"/>
                <a:ea typeface="MS Mincho" panose="02020609040205080304" pitchFamily="49" charset="-128"/>
              </a:rPr>
              <a:t>and when He is obeyed, you have always been pleased, </a:t>
            </a:r>
          </a:p>
        </p:txBody>
      </p:sp>
      <p:sp>
        <p:nvSpPr>
          <p:cNvPr id="18698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98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idha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`usiya allahu sakhitan </a:t>
            </a:r>
          </a:p>
          <a:p>
            <a:r>
              <a:rPr lang="it-IT" altLang="en-US" sz="2000" b="1" i="1">
                <a:solidFill>
                  <a:srgbClr val="000066"/>
                </a:solidFill>
                <a:latin typeface="Transliteration Verdana" pitchFamily="34" charset="0"/>
              </a:rPr>
              <a:t>wa idha uti`a allahu radiyan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085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وَبِمَا عَهِدَ إِلَيْكَ عَامِلاً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رَاعِياً لِمَا ٱسْتُحْفِظْتَ</a:t>
            </a:r>
            <a:r>
              <a:rPr lang="en-US" altLang="en-US" sz="5400">
                <a:latin typeface="Times New Roman" panose="02020603050405020304" pitchFamily="18" charset="0"/>
                <a:cs typeface="Simplified Arabic" panose="02020603050405020304" pitchFamily="18" charset="-78"/>
              </a:rPr>
              <a:t> </a:t>
            </a:r>
          </a:p>
        </p:txBody>
      </p:sp>
      <p:sp>
        <p:nvSpPr>
          <p:cNvPr id="187085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 have always carried out what Allah has commissioned you to do, </a:t>
            </a:r>
          </a:p>
          <a:p>
            <a:r>
              <a:rPr lang="en-US" altLang="en-US" sz="3200" b="1">
                <a:latin typeface="Arial" panose="020B0604020202020204" pitchFamily="34" charset="0"/>
                <a:ea typeface="MS Mincho" panose="02020609040205080304" pitchFamily="49" charset="-128"/>
              </a:rPr>
              <a:t>you have always observed what has been entrusted with you, </a:t>
            </a:r>
          </a:p>
        </p:txBody>
      </p:sp>
      <p:sp>
        <p:nvSpPr>
          <p:cNvPr id="18708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08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bima `ahida ilayka `amilan</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ra`iyan lima istuhfizta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Grp="1" noChangeArrowheads="1"/>
          </p:cNvSpPr>
          <p:nvPr>
            <p:ph type="ctrTitle"/>
          </p:nvPr>
        </p:nvSpPr>
        <p:spPr>
          <a:xfrm>
            <a:off x="250825" y="1370013"/>
            <a:ext cx="8569325"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a:latin typeface="Times New Roman" panose="02020603050405020304" pitchFamily="18" charset="0"/>
                <a:cs typeface="Simplified Arabic" panose="02020603050405020304" pitchFamily="18" charset="-78"/>
              </a:rPr>
              <a:t>صَلَوَاتُكَ عَلَيْهِ وَآلِهِ…</a:t>
            </a:r>
            <a:endParaRPr lang="en-US" altLang="en-US" sz="5400">
              <a:latin typeface="Times New Roman" panose="02020603050405020304" pitchFamily="18" charset="0"/>
              <a:cs typeface="Simplified Arabic" panose="02020603050405020304" pitchFamily="18" charset="-78"/>
            </a:endParaRPr>
          </a:p>
        </p:txBody>
      </p:sp>
      <p:sp>
        <p:nvSpPr>
          <p:cNvPr id="1527811" name="Rectangle 3"/>
          <p:cNvSpPr>
            <a:spLocks noGrp="1" noChangeArrowheads="1"/>
          </p:cNvSpPr>
          <p:nvPr>
            <p:ph type="subTitle" idx="1"/>
          </p:nvPr>
        </p:nvSpPr>
        <p:spPr>
          <a:xfrm>
            <a:off x="323850" y="3381375"/>
            <a:ext cx="8424863"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3200" b="1">
                <a:latin typeface="Arial" panose="020B0604020202020204" pitchFamily="34" charset="0"/>
                <a:ea typeface="MS Mincho" panose="02020609040205080304" pitchFamily="49" charset="-128"/>
                <a:cs typeface="Arial" panose="020B0604020202020204" pitchFamily="34" charset="0"/>
              </a:rPr>
              <a:t>may Your blessings be upon him and his Household…</a:t>
            </a:r>
          </a:p>
        </p:txBody>
      </p:sp>
      <p:sp>
        <p:nvSpPr>
          <p:cNvPr id="15278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27820" name="Text Box 12"/>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salawatuka `alayhi wa alihi…</a:t>
            </a:r>
          </a:p>
        </p:txBody>
      </p:sp>
    </p:spTree>
  </p:cSld>
  <p:clrMapOvr>
    <a:masterClrMapping/>
  </p:clrMapOvr>
  <p:transition advClick="0">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187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حَافِظاً لِمَا ٱسْتُودِعْتَ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مُبَلِّغاً مَا حُمِّلْتَ</a:t>
            </a:r>
            <a:r>
              <a:rPr lang="en-US" altLang="en-US" sz="5400">
                <a:latin typeface="Times New Roman" panose="02020603050405020304" pitchFamily="18" charset="0"/>
                <a:cs typeface="Simplified Arabic" panose="02020603050405020304" pitchFamily="18" charset="-78"/>
              </a:rPr>
              <a:t> </a:t>
            </a:r>
          </a:p>
        </p:txBody>
      </p:sp>
      <p:sp>
        <p:nvSpPr>
          <p:cNvPr id="1871875"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have always kept what has been confided to you, </a:t>
            </a:r>
          </a:p>
          <a:p>
            <a:r>
              <a:rPr lang="en-US" altLang="en-US" sz="3200" b="1">
                <a:latin typeface="Arial" panose="020B0604020202020204" pitchFamily="34" charset="0"/>
                <a:ea typeface="MS Mincho" panose="02020609040205080304" pitchFamily="49" charset="-128"/>
              </a:rPr>
              <a:t>you have always conveyed what you were ordered to convey, </a:t>
            </a:r>
          </a:p>
        </p:txBody>
      </p:sp>
      <p:sp>
        <p:nvSpPr>
          <p:cNvPr id="18718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18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hafizan lima istudi`ta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muballighan ma hummilta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8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مُنْتَظِراً مَا وُعِدْتَ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وَشْهَدُ نَّكَ مَا ٱتَّقَيْتَ ضَارِعاً</a:t>
            </a:r>
            <a:r>
              <a:rPr lang="en-US" altLang="en-US" sz="5400">
                <a:latin typeface="Times New Roman" panose="02020603050405020304" pitchFamily="18" charset="0"/>
                <a:cs typeface="Simplified Arabic" panose="02020603050405020304" pitchFamily="18" charset="-78"/>
              </a:rPr>
              <a:t> </a:t>
            </a:r>
          </a:p>
        </p:txBody>
      </p:sp>
      <p:sp>
        <p:nvSpPr>
          <p:cNvPr id="1872899"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 have always expected that which you were promised. </a:t>
            </a:r>
          </a:p>
          <a:p>
            <a:r>
              <a:rPr lang="en-US" altLang="en-US" sz="3200" b="1">
                <a:latin typeface="Arial" panose="020B0604020202020204" pitchFamily="34" charset="0"/>
                <a:ea typeface="MS Mincho" panose="02020609040205080304" pitchFamily="49" charset="-128"/>
              </a:rPr>
              <a:t>And I bear witness that as you sometimes conceded some things, you did not do that on account of humiliation, </a:t>
            </a:r>
          </a:p>
        </p:txBody>
      </p:sp>
      <p:sp>
        <p:nvSpPr>
          <p:cNvPr id="18729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29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muntaziran ma wu`idta</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ashhadu annaka ma ittaqayta dari`an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2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مْسَكْتَ عَنْ حَقِّكَ جَازِعاً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حْجَمْتَ عَنْ مُجَاهَدَةِ غَاصِبِيكَ نَاكِلاً</a:t>
            </a:r>
            <a:r>
              <a:rPr lang="en-US" altLang="en-US" sz="5400">
                <a:latin typeface="Times New Roman" panose="02020603050405020304" pitchFamily="18" charset="0"/>
                <a:cs typeface="Simplified Arabic" panose="02020603050405020304" pitchFamily="18" charset="-78"/>
              </a:rPr>
              <a:t> </a:t>
            </a:r>
          </a:p>
        </p:txBody>
      </p:sp>
      <p:sp>
        <p:nvSpPr>
          <p:cNvPr id="1873923" name="Rectangle 3"/>
          <p:cNvSpPr>
            <a:spLocks noGrp="1" noChangeArrowheads="1"/>
          </p:cNvSpPr>
          <p:nvPr>
            <p:ph type="subTitle" idx="1"/>
          </p:nvPr>
        </p:nvSpPr>
        <p:spPr>
          <a:xfrm>
            <a:off x="323850" y="3381375"/>
            <a:ext cx="8424863" cy="25320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pPr>
              <a:lnSpc>
                <a:spcPct val="80000"/>
              </a:lnSpc>
            </a:pPr>
            <a:r>
              <a:rPr lang="en-US" altLang="en-US" sz="3200" b="1">
                <a:latin typeface="Arial" panose="020B0604020202020204" pitchFamily="34" charset="0"/>
                <a:ea typeface="MS Mincho" panose="02020609040205080304" pitchFamily="49" charset="-128"/>
              </a:rPr>
              <a:t>and as you sometimes did not demand with your right, you did not do that on account of fear, </a:t>
            </a:r>
          </a:p>
          <a:p>
            <a:pPr>
              <a:lnSpc>
                <a:spcPct val="80000"/>
              </a:lnSpc>
            </a:pPr>
            <a:r>
              <a:rPr lang="en-US" altLang="en-US" sz="3200" b="1">
                <a:latin typeface="Arial" panose="020B0604020202020204" pitchFamily="34" charset="0"/>
                <a:ea typeface="MS Mincho" panose="02020609040205080304" pitchFamily="49" charset="-128"/>
              </a:rPr>
              <a:t>and as you sometimes stopped combating those who usurped your right, you did not do so on account of weakness, </a:t>
            </a:r>
          </a:p>
        </p:txBody>
      </p:sp>
      <p:sp>
        <p:nvSpPr>
          <p:cNvPr id="18739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39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la amsakta `an haqqika jazi`an</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la ahjamta `an mujahadati ghasibika nakilan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94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ظْهَرْتَ ٱلرِّضَا بِخِلاَفِ مَا يُرْضِي ٱللَّهَ مُدَاهِناً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وَهَنْتَ لِمَا صَابَكَ فِي سَبِيلِ ٱللَّهِ</a:t>
            </a:r>
            <a:r>
              <a:rPr lang="en-US" altLang="en-US" sz="5400">
                <a:latin typeface="Times New Roman" panose="02020603050405020304" pitchFamily="18" charset="0"/>
                <a:cs typeface="Simplified Arabic" panose="02020603050405020304" pitchFamily="18" charset="-78"/>
              </a:rPr>
              <a:t> </a:t>
            </a:r>
          </a:p>
        </p:txBody>
      </p:sp>
      <p:sp>
        <p:nvSpPr>
          <p:cNvPr id="1874947" name="Rectangle 3"/>
          <p:cNvSpPr>
            <a:spLocks noGrp="1" noChangeArrowheads="1"/>
          </p:cNvSpPr>
          <p:nvPr>
            <p:ph type="subTitle" idx="1"/>
          </p:nvPr>
        </p:nvSpPr>
        <p:spPr>
          <a:xfrm>
            <a:off x="323850" y="3381375"/>
            <a:ext cx="8424863" cy="25320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pPr>
              <a:lnSpc>
                <a:spcPct val="80000"/>
              </a:lnSpc>
            </a:pPr>
            <a:r>
              <a:rPr lang="en-US" altLang="en-US" sz="3200" b="1">
                <a:latin typeface="Arial" panose="020B0604020202020204" pitchFamily="34" charset="0"/>
                <a:ea typeface="MS Mincho" panose="02020609040205080304" pitchFamily="49" charset="-128"/>
              </a:rPr>
              <a:t>and as you (on a certain occasion) showed contentment to things to which Allah is not pleased, you did not do so on account of flattery, </a:t>
            </a:r>
          </a:p>
          <a:p>
            <a:pPr>
              <a:lnSpc>
                <a:spcPct val="80000"/>
              </a:lnSpc>
            </a:pPr>
            <a:r>
              <a:rPr lang="en-US" altLang="en-US" sz="3200" b="1">
                <a:latin typeface="Arial" panose="020B0604020202020204" pitchFamily="34" charset="0"/>
                <a:ea typeface="MS Mincho" panose="02020609040205080304" pitchFamily="49" charset="-128"/>
              </a:rPr>
              <a:t>and you have never been weakened by what befell you for the sake of Allah, </a:t>
            </a:r>
          </a:p>
        </p:txBody>
      </p:sp>
      <p:sp>
        <p:nvSpPr>
          <p:cNvPr id="18749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49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la azharta alrrida bikhilafi ma yurdi allaha mudahinan</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la wahanta lima asabaka fi sabili allahi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597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ضَعُفْتَ وَلاَ ٱسْتَكَنْتَ عَنْ طَلَبِ حَقِّكَ مُرَاقِباً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مَعَاذَ ٱللَّهِ نْ تَكُونَ كَذٰلِكَ</a:t>
            </a:r>
            <a:r>
              <a:rPr lang="en-US" altLang="en-US" sz="5400">
                <a:latin typeface="Times New Roman" panose="02020603050405020304" pitchFamily="18" charset="0"/>
                <a:cs typeface="Simplified Arabic" panose="02020603050405020304" pitchFamily="18" charset="-78"/>
              </a:rPr>
              <a:t> </a:t>
            </a:r>
          </a:p>
        </p:txBody>
      </p:sp>
      <p:sp>
        <p:nvSpPr>
          <p:cNvPr id="1875971"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 have never been feeble and you have never abased yourself as regards demanding with your rights on account of fear. </a:t>
            </a:r>
          </a:p>
          <a:p>
            <a:r>
              <a:rPr lang="en-US" altLang="en-US" sz="3200" b="1">
                <a:latin typeface="Arial" panose="020B0604020202020204" pitchFamily="34" charset="0"/>
                <a:ea typeface="MS Mincho" panose="02020609040205080304" pitchFamily="49" charset="-128"/>
              </a:rPr>
              <a:t>I seek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refuge against such claims; </a:t>
            </a:r>
          </a:p>
        </p:txBody>
      </p:sp>
      <p:sp>
        <p:nvSpPr>
          <p:cNvPr id="18759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59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la da`ufta wa la istakanta `an talabi haqqika muraqiban</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ma`adha allahi an takuna kadhalika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99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بَلْ إِذْ ظُلِمْتَ ٱحْتَسَبْتَ رَبَّكَ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وَفَوَّضْتَ إِلَيْهِ مْرَكَ</a:t>
            </a:r>
            <a:r>
              <a:rPr lang="en-US" altLang="en-US" sz="5400">
                <a:latin typeface="Times New Roman" panose="02020603050405020304" pitchFamily="18" charset="0"/>
                <a:cs typeface="Simplified Arabic" panose="02020603050405020304" pitchFamily="18" charset="-78"/>
              </a:rPr>
              <a:t> </a:t>
            </a:r>
          </a:p>
        </p:txBody>
      </p:sp>
      <p:sp>
        <p:nvSpPr>
          <p:cNvPr id="187699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rather, when you were wronged, you relied upon your Lord in these questions </a:t>
            </a:r>
          </a:p>
          <a:p>
            <a:r>
              <a:rPr lang="en-US" altLang="en-US" sz="3200" b="1">
                <a:latin typeface="Arial" panose="020B0604020202020204" pitchFamily="34" charset="0"/>
                <a:ea typeface="MS Mincho" panose="02020609040205080304" pitchFamily="49" charset="-128"/>
              </a:rPr>
              <a:t>and entrusted your affair to Him, </a:t>
            </a:r>
          </a:p>
        </p:txBody>
      </p:sp>
      <p:sp>
        <p:nvSpPr>
          <p:cNvPr id="18769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69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bal idh zulimta ihtasabta rabbaka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fawwadta ilayhi amraka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80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وَذَكَّرْتَهُمْ فَمَا ٱدَّكَرُوٱ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وَوَعَظْتَهُمْ فَمَا ٱتَّعَظُوٱ</a:t>
            </a:r>
            <a:r>
              <a:rPr lang="en-US" altLang="en-US" sz="5400">
                <a:latin typeface="Times New Roman" panose="02020603050405020304" pitchFamily="18" charset="0"/>
                <a:cs typeface="Simplified Arabic" panose="02020603050405020304" pitchFamily="18" charset="-78"/>
              </a:rPr>
              <a:t> </a:t>
            </a:r>
          </a:p>
        </p:txBody>
      </p:sp>
      <p:sp>
        <p:nvSpPr>
          <p:cNvPr id="187801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as you reminded them (of their allegiance to you), they did not regard it, </a:t>
            </a:r>
          </a:p>
          <a:p>
            <a:r>
              <a:rPr lang="en-US" altLang="en-US" sz="3200" b="1">
                <a:latin typeface="Arial" panose="020B0604020202020204" pitchFamily="34" charset="0"/>
                <a:ea typeface="MS Mincho" panose="02020609040205080304" pitchFamily="49" charset="-128"/>
              </a:rPr>
              <a:t>and as you preached them, they did not accept from you, </a:t>
            </a:r>
          </a:p>
        </p:txBody>
      </p:sp>
      <p:sp>
        <p:nvSpPr>
          <p:cNvPr id="18780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80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dhakkartahum fama iddakaru</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wa`aztahum fama itta`azu</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0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وَخَوَّفْتَهُمُ ٱللَّهَ فَمَا تَخَوَّفُوٱ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وَشْهَدُ نَّكَ يَا مِيرَ ٱلْمُؤْمِنِينَ</a:t>
            </a:r>
            <a:r>
              <a:rPr lang="en-US" altLang="en-US" sz="5400">
                <a:latin typeface="Times New Roman" panose="02020603050405020304" pitchFamily="18" charset="0"/>
                <a:cs typeface="Simplified Arabic" panose="02020603050405020304" pitchFamily="18" charset="-78"/>
              </a:rPr>
              <a:t> </a:t>
            </a:r>
          </a:p>
        </p:txBody>
      </p:sp>
      <p:sp>
        <p:nvSpPr>
          <p:cNvPr id="187904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as you instructed them to fear Allah, they did not mind. </a:t>
            </a:r>
          </a:p>
          <a:p>
            <a:r>
              <a:rPr lang="en-US" altLang="en-US" sz="3200" b="1">
                <a:latin typeface="Arial" panose="020B0604020202020204" pitchFamily="34" charset="0"/>
                <a:ea typeface="MS Mincho" panose="02020609040205080304" pitchFamily="49" charset="-128"/>
              </a:rPr>
              <a:t>I also bear witness, O Commander of the Faithful, </a:t>
            </a:r>
          </a:p>
        </p:txBody>
      </p:sp>
      <p:sp>
        <p:nvSpPr>
          <p:cNvPr id="18790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90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khawwftahum allaha fama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takhawwafu </a:t>
            </a:r>
          </a:p>
          <a:p>
            <a:r>
              <a:rPr lang="es-ES" altLang="en-US" sz="2000" b="1" i="1">
                <a:solidFill>
                  <a:srgbClr val="000066"/>
                </a:solidFill>
                <a:latin typeface="Transliteration Verdana" pitchFamily="34" charset="0"/>
              </a:rPr>
              <a:t>wa ashhadu annaka ya amira almu'minina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006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جَاهَدْتَ فِي ٱللَّهِ حَقَّ جِهَادِهِ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حَتَّىٰ دَعَاكَ ٱللَّهُ إِلَىٰ جِوَارِهِ</a:t>
            </a:r>
            <a:r>
              <a:rPr lang="en-US" altLang="en-US" sz="5400">
                <a:latin typeface="Times New Roman" panose="02020603050405020304" pitchFamily="18" charset="0"/>
                <a:cs typeface="Simplified Arabic" panose="02020603050405020304" pitchFamily="18" charset="-78"/>
              </a:rPr>
              <a:t> </a:t>
            </a:r>
          </a:p>
        </p:txBody>
      </p:sp>
      <p:sp>
        <p:nvSpPr>
          <p:cNvPr id="188006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that you strove in the way of Allah in the most appropriate way </a:t>
            </a:r>
          </a:p>
          <a:p>
            <a:r>
              <a:rPr lang="en-US" altLang="en-US" sz="3200" b="1">
                <a:latin typeface="Arial" panose="020B0604020202020204" pitchFamily="34" charset="0"/>
                <a:ea typeface="MS Mincho" panose="02020609040205080304" pitchFamily="49" charset="-128"/>
              </a:rPr>
              <a:t>until Allah summoned you to be in His vicinity, </a:t>
            </a:r>
          </a:p>
        </p:txBody>
      </p:sp>
      <p:sp>
        <p:nvSpPr>
          <p:cNvPr id="18800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00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jahadta fi allahi haqqa jihadihi </a:t>
            </a:r>
          </a:p>
          <a:p>
            <a:r>
              <a:rPr lang="sv-SE" altLang="en-US" sz="2000" b="1" i="1">
                <a:solidFill>
                  <a:srgbClr val="000066"/>
                </a:solidFill>
                <a:latin typeface="Transliteration Verdana" pitchFamily="34" charset="0"/>
              </a:rPr>
              <a:t>hatta da`aka allahu ila jiwarihi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109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وَقَبَضَكَ إِلَيْهِ بِٱخْتِيَارِهِ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وَلزَمَ عْدَاءَكَ ٱلْحُجَّةَ بِقَتْلِهِمْ إِيَّاكَ</a:t>
            </a:r>
            <a:r>
              <a:rPr lang="en-US" altLang="en-US" sz="5400">
                <a:latin typeface="Times New Roman" panose="02020603050405020304" pitchFamily="18" charset="0"/>
                <a:cs typeface="Simplified Arabic" panose="02020603050405020304" pitchFamily="18" charset="-78"/>
              </a:rPr>
              <a:t> </a:t>
            </a:r>
          </a:p>
        </p:txBody>
      </p:sp>
      <p:sp>
        <p:nvSpPr>
          <p:cNvPr id="188109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chose to grasp you, </a:t>
            </a:r>
          </a:p>
          <a:p>
            <a:r>
              <a:rPr lang="en-US" altLang="en-US" sz="3200" b="1">
                <a:latin typeface="Arial" panose="020B0604020202020204" pitchFamily="34" charset="0"/>
                <a:ea typeface="MS Mincho" panose="02020609040205080304" pitchFamily="49" charset="-128"/>
              </a:rPr>
              <a:t>and established the argument against your enemies who killed you, </a:t>
            </a:r>
          </a:p>
        </p:txBody>
      </p:sp>
      <p:sp>
        <p:nvSpPr>
          <p:cNvPr id="18810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10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qabadaka ilayhi bikhtiyarihi </a:t>
            </a:r>
          </a:p>
          <a:p>
            <a:r>
              <a:rPr lang="en-US" altLang="en-US" sz="2000" b="1" i="1">
                <a:solidFill>
                  <a:srgbClr val="000066"/>
                </a:solidFill>
                <a:latin typeface="Transliteration Verdana" pitchFamily="34" charset="0"/>
              </a:rPr>
              <a:t>wa alzama a`da'aka alhujjata biqatlihim iyyaka </a:t>
            </a:r>
          </a:p>
        </p:txBody>
      </p:sp>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AutoShape 2"/>
          <p:cNvSpPr>
            <a:spLocks noChangeArrowheads="1"/>
          </p:cNvSpPr>
          <p:nvPr/>
        </p:nvSpPr>
        <p:spPr bwMode="auto">
          <a:xfrm>
            <a:off x="684213" y="692150"/>
            <a:ext cx="7848600" cy="49688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29859" name="Rectangle 3"/>
          <p:cNvSpPr>
            <a:spLocks noChangeArrowheads="1"/>
          </p:cNvSpPr>
          <p:nvPr/>
        </p:nvSpPr>
        <p:spPr bwMode="auto">
          <a:xfrm>
            <a:off x="684213" y="1124744"/>
            <a:ext cx="7848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4000" b="1" dirty="0">
                <a:solidFill>
                  <a:srgbClr val="FFFF00"/>
                </a:solidFill>
                <a:cs typeface="Traditional Arabic" panose="02020603050405020304" pitchFamily="18" charset="-78"/>
              </a:rPr>
              <a:t>You may then enter there with your right foot and walk until you stop at the holy tomb, which you may face and make the kiblah direction to be between your shoulders. There, you may say the following words:</a:t>
            </a:r>
            <a:endParaRPr lang="en-GB" altLang="en-US" sz="4000" b="1" dirty="0">
              <a:solidFill>
                <a:srgbClr val="FFFF00"/>
              </a:solidFill>
              <a:cs typeface="Traditional Arabic" panose="02020603050405020304" pitchFamily="18" charset="-78"/>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لِتَكُونَ ٱلْحُجَّةُ لَكَ عَلَيْهِمْ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مَعَ مَا لَكَ مِنَ ٱلْحُجَجِ ٱلْبَالِغَةِ عَلَىٰ جَمِيعِ خَلْقِهِ </a:t>
            </a:r>
            <a:endParaRPr lang="en-US" altLang="en-US" sz="5400">
              <a:latin typeface="Times New Roman" panose="02020603050405020304" pitchFamily="18" charset="0"/>
              <a:cs typeface="Simplified Arabic" panose="02020603050405020304" pitchFamily="18" charset="-78"/>
            </a:endParaRPr>
          </a:p>
        </p:txBody>
      </p:sp>
      <p:sp>
        <p:nvSpPr>
          <p:cNvPr id="1882115"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so that you should have argument against them, </a:t>
            </a:r>
          </a:p>
          <a:p>
            <a:r>
              <a:rPr lang="en-US" altLang="en-US" sz="3200" b="1">
                <a:latin typeface="Arial" panose="020B0604020202020204" pitchFamily="34" charset="0"/>
                <a:ea typeface="MS Mincho" panose="02020609040205080304" pitchFamily="49" charset="-128"/>
              </a:rPr>
              <a:t>although you enjoy conclusive arguments against all of His creatures. </a:t>
            </a:r>
          </a:p>
        </p:txBody>
      </p:sp>
      <p:sp>
        <p:nvSpPr>
          <p:cNvPr id="18821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21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litakuna alhujjatu laka `alayhim </a:t>
            </a:r>
          </a:p>
          <a:p>
            <a:r>
              <a:rPr lang="it-IT" altLang="en-US" sz="2000" b="1" i="1">
                <a:solidFill>
                  <a:srgbClr val="000066"/>
                </a:solidFill>
                <a:latin typeface="Transliteration Verdana" pitchFamily="34" charset="0"/>
              </a:rPr>
              <a:t>ma`a ma laka min alhujaji albalighati `ala jami`i khalqihi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1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اَلسَّلاَمُ عَلَيْكَ يَا مِيرَ ٱلْمُؤْمِنِينَ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عَبَدْتَ ٱللَّهَ مُخْلِصاً</a:t>
            </a:r>
            <a:r>
              <a:rPr lang="en-US" altLang="en-US" sz="5400">
                <a:latin typeface="Times New Roman" panose="02020603050405020304" pitchFamily="18" charset="0"/>
                <a:cs typeface="Simplified Arabic" panose="02020603050405020304" pitchFamily="18" charset="-78"/>
              </a:rPr>
              <a:t> </a:t>
            </a:r>
          </a:p>
        </p:txBody>
      </p:sp>
      <p:sp>
        <p:nvSpPr>
          <p:cNvPr id="188313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Peace be upon you, O Commander of the Faithful. </a:t>
            </a:r>
          </a:p>
          <a:p>
            <a:r>
              <a:rPr lang="en-US" altLang="en-US" sz="3200" b="1">
                <a:latin typeface="Arial" panose="020B0604020202020204" pitchFamily="34" charset="0"/>
                <a:ea typeface="MS Mincho" panose="02020609040205080304" pitchFamily="49" charset="-128"/>
              </a:rPr>
              <a:t>You have worshipped Allah sincerely, </a:t>
            </a:r>
          </a:p>
        </p:txBody>
      </p:sp>
      <p:sp>
        <p:nvSpPr>
          <p:cNvPr id="18831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31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alssalamu `alayka ya amira almu'minina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`abadta allaha mukhlisan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6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وَجَاهَدْتَ فِي ٱللَّهِ صَابِراً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وَجُدْتَ بِنَفْسِكَ مُحْتَسِباً</a:t>
            </a:r>
            <a:r>
              <a:rPr lang="en-US" altLang="en-US" sz="5400">
                <a:latin typeface="Times New Roman" panose="02020603050405020304" pitchFamily="18" charset="0"/>
                <a:cs typeface="Simplified Arabic" panose="02020603050405020304" pitchFamily="18" charset="-78"/>
              </a:rPr>
              <a:t> </a:t>
            </a:r>
          </a:p>
        </p:txBody>
      </p:sp>
      <p:sp>
        <p:nvSpPr>
          <p:cNvPr id="1884163"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striven in the way of Allah steadfastly, </a:t>
            </a:r>
          </a:p>
          <a:p>
            <a:r>
              <a:rPr lang="en-US" altLang="en-US" sz="3200" b="1">
                <a:latin typeface="Arial" panose="020B0604020202020204" pitchFamily="34" charset="0"/>
                <a:ea typeface="MS Mincho" panose="02020609040205080304" pitchFamily="49" charset="-128"/>
              </a:rPr>
              <a:t>sacrificed yourself, seeking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judgment, </a:t>
            </a:r>
          </a:p>
        </p:txBody>
      </p:sp>
      <p:sp>
        <p:nvSpPr>
          <p:cNvPr id="18841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41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jahadta fi allahi sabiran</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judta binafsika muhtasiban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وَعَمِلْتَ بِكِتَابِهِ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وَٱتَّبَعْتَ سُنَّةَ نَبِيِّهِ</a:t>
            </a:r>
            <a:r>
              <a:rPr lang="en-US" altLang="en-US" sz="5400">
                <a:latin typeface="Times New Roman" panose="02020603050405020304" pitchFamily="18" charset="0"/>
                <a:cs typeface="Simplified Arabic" panose="02020603050405020304" pitchFamily="18" charset="-78"/>
              </a:rPr>
              <a:t> </a:t>
            </a:r>
          </a:p>
        </p:txBody>
      </p:sp>
      <p:sp>
        <p:nvSpPr>
          <p:cNvPr id="1885187"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acted upon His Book, </a:t>
            </a:r>
          </a:p>
          <a:p>
            <a:r>
              <a:rPr lang="en-US" altLang="en-US" sz="3200" b="1">
                <a:latin typeface="Arial" panose="020B0604020202020204" pitchFamily="34" charset="0"/>
                <a:ea typeface="MS Mincho" panose="02020609040205080304" pitchFamily="49" charset="-128"/>
              </a:rPr>
              <a:t>followed His Prophet</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instructions, </a:t>
            </a:r>
          </a:p>
        </p:txBody>
      </p:sp>
      <p:sp>
        <p:nvSpPr>
          <p:cNvPr id="18851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51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`amilta bikitabihi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wattaba`ta sunnata nabiyyihi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62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وَقَمْتَ ٱلصَّلاةَ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وَآتَيْتَ ٱلزَّكَاةَ</a:t>
            </a:r>
            <a:r>
              <a:rPr lang="en-US" altLang="en-US" sz="5400">
                <a:latin typeface="Times New Roman" panose="02020603050405020304" pitchFamily="18" charset="0"/>
                <a:cs typeface="Simplified Arabic" panose="02020603050405020304" pitchFamily="18" charset="-78"/>
              </a:rPr>
              <a:t> </a:t>
            </a:r>
          </a:p>
        </p:txBody>
      </p:sp>
      <p:sp>
        <p:nvSpPr>
          <p:cNvPr id="1886211"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performed the prayers, </a:t>
            </a:r>
          </a:p>
          <a:p>
            <a:r>
              <a:rPr lang="en-US" altLang="en-US" sz="3200" b="1">
                <a:latin typeface="Arial" panose="020B0604020202020204" pitchFamily="34" charset="0"/>
                <a:ea typeface="MS Mincho" panose="02020609040205080304" pitchFamily="49" charset="-128"/>
              </a:rPr>
              <a:t>paid the zakat, </a:t>
            </a:r>
          </a:p>
        </p:txBody>
      </p:sp>
      <p:sp>
        <p:nvSpPr>
          <p:cNvPr id="18862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62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aqamta alssalata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atayta alzzakata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2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وَمَرْتَ بِٱلْمَعْرُوفِ</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وَنَهَيْتَ عَنِ ٱلْمُنْكَرِ مَا ٱسْتَطَعْتَ</a:t>
            </a:r>
            <a:r>
              <a:rPr lang="en-US" altLang="en-US" sz="5400">
                <a:latin typeface="Times New Roman" panose="02020603050405020304" pitchFamily="18" charset="0"/>
                <a:cs typeface="Simplified Arabic" panose="02020603050405020304" pitchFamily="18" charset="-78"/>
              </a:rPr>
              <a:t> </a:t>
            </a:r>
          </a:p>
        </p:txBody>
      </p:sp>
      <p:sp>
        <p:nvSpPr>
          <p:cNvPr id="188723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enjoined what is right, </a:t>
            </a:r>
          </a:p>
          <a:p>
            <a:r>
              <a:rPr lang="en-US" altLang="en-US" sz="3200" b="1">
                <a:latin typeface="Arial" panose="020B0604020202020204" pitchFamily="34" charset="0"/>
                <a:ea typeface="MS Mincho" panose="02020609040205080304" pitchFamily="49" charset="-128"/>
              </a:rPr>
              <a:t>and forbidden what is wrong as much as you could, </a:t>
            </a:r>
          </a:p>
        </p:txBody>
      </p:sp>
      <p:sp>
        <p:nvSpPr>
          <p:cNvPr id="18872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72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amarta bilma`rufi</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nahayta `an almunkari ma istata`ta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825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مُبْتَغِياً مَا عِنْدَ ٱللَّهِ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رَاغِباً فِي مَا وَعَدَ ٱللَّهُ</a:t>
            </a:r>
            <a:r>
              <a:rPr lang="en-US" altLang="en-US" sz="5400">
                <a:latin typeface="Times New Roman" panose="02020603050405020304" pitchFamily="18" charset="0"/>
                <a:cs typeface="Simplified Arabic" panose="02020603050405020304" pitchFamily="18" charset="-78"/>
              </a:rPr>
              <a:t> </a:t>
            </a:r>
          </a:p>
        </p:txBody>
      </p:sp>
      <p:sp>
        <p:nvSpPr>
          <p:cNvPr id="188825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seeking what is possessed by Allah </a:t>
            </a:r>
          </a:p>
          <a:p>
            <a:r>
              <a:rPr lang="en-US" altLang="en-US" sz="3200" b="1">
                <a:latin typeface="Arial" panose="020B0604020202020204" pitchFamily="34" charset="0"/>
                <a:ea typeface="MS Mincho" panose="02020609040205080304" pitchFamily="49" charset="-128"/>
              </a:rPr>
              <a:t>and desiring for that which Allah has promised. </a:t>
            </a:r>
          </a:p>
        </p:txBody>
      </p:sp>
      <p:sp>
        <p:nvSpPr>
          <p:cNvPr id="18882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82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mubtaghiyan ma `inda allahi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raghiban fima wa`ada allahu</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لاَ تَحْفِلُ بِٱلنَّوَائِبِ</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تَهِنُ عِنْدَ ٱلشَّدَائِدِ</a:t>
            </a:r>
            <a:r>
              <a:rPr lang="en-US" altLang="en-US" sz="5400">
                <a:latin typeface="Times New Roman" panose="02020603050405020304" pitchFamily="18" charset="0"/>
                <a:cs typeface="Simplified Arabic" panose="02020603050405020304" pitchFamily="18" charset="-78"/>
              </a:rPr>
              <a:t> </a:t>
            </a:r>
          </a:p>
        </p:txBody>
      </p:sp>
      <p:sp>
        <p:nvSpPr>
          <p:cNvPr id="1889283"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have never cared for misfortunes, </a:t>
            </a:r>
          </a:p>
          <a:p>
            <a:r>
              <a:rPr lang="en-US" altLang="en-US" sz="3200" b="1">
                <a:latin typeface="Arial" panose="020B0604020202020204" pitchFamily="34" charset="0"/>
                <a:ea typeface="MS Mincho" panose="02020609040205080304" pitchFamily="49" charset="-128"/>
              </a:rPr>
              <a:t>never yielded to the hardships, </a:t>
            </a:r>
          </a:p>
        </p:txBody>
      </p:sp>
      <p:sp>
        <p:nvSpPr>
          <p:cNvPr id="18892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92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la tahfilu bilnnawa'ibi</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la tahinu `inda alshshada'idi</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3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تَحْجِمُ عَنْ مُحَارِبٍ</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فِكَ مَنْ نَسَبَ غَيْرَ ذٰلِكَ إِلَيْكَ</a:t>
            </a:r>
            <a:r>
              <a:rPr lang="en-US" altLang="en-US" sz="5400">
                <a:latin typeface="Times New Roman" panose="02020603050405020304" pitchFamily="18" charset="0"/>
                <a:cs typeface="Simplified Arabic" panose="02020603050405020304" pitchFamily="18" charset="-78"/>
              </a:rPr>
              <a:t> </a:t>
            </a:r>
          </a:p>
        </p:txBody>
      </p:sp>
      <p:sp>
        <p:nvSpPr>
          <p:cNvPr id="189030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never stopped fighting against any warrior on account of fear. </a:t>
            </a:r>
          </a:p>
          <a:p>
            <a:r>
              <a:rPr lang="en-US" altLang="en-US" sz="3200" b="1">
                <a:latin typeface="Arial" panose="020B0604020202020204" pitchFamily="34" charset="0"/>
                <a:ea typeface="MS Mincho" panose="02020609040205080304" pitchFamily="49" charset="-128"/>
              </a:rPr>
              <a:t>Indeed, whoever claims anything opposite to this to you is actually fabricating </a:t>
            </a:r>
          </a:p>
        </p:txBody>
      </p:sp>
      <p:sp>
        <p:nvSpPr>
          <p:cNvPr id="18903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03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la tahjimu `an muharibin</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afika man nasaba ghayra dhalika ilayka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13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وَٱفْتَرَىٰ بَاطِلاً عَلَيْكَ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وَوْلَىٰ لِمَنْ عَنَدَ عَنْكَ</a:t>
            </a:r>
            <a:r>
              <a:rPr lang="en-US" altLang="en-US" sz="5400">
                <a:latin typeface="Times New Roman" panose="02020603050405020304" pitchFamily="18" charset="0"/>
                <a:cs typeface="Simplified Arabic" panose="02020603050405020304" pitchFamily="18" charset="-78"/>
              </a:rPr>
              <a:t> </a:t>
            </a:r>
          </a:p>
        </p:txBody>
      </p:sp>
      <p:sp>
        <p:nvSpPr>
          <p:cNvPr id="189133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is forging lies to you, </a:t>
            </a:r>
          </a:p>
          <a:p>
            <a:r>
              <a:rPr lang="en-US" altLang="en-US" sz="3200" b="1">
                <a:latin typeface="Arial" panose="020B0604020202020204" pitchFamily="34" charset="0"/>
                <a:ea typeface="MS Mincho" panose="02020609040205080304" pitchFamily="49" charset="-128"/>
              </a:rPr>
              <a:t>and whoever leaves your path is drawing himself near to destruction. </a:t>
            </a:r>
          </a:p>
        </p:txBody>
      </p:sp>
      <p:sp>
        <p:nvSpPr>
          <p:cNvPr id="18913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13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waftara batilan `alayka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awla liman `anada `anka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Rectangle 2"/>
          <p:cNvSpPr>
            <a:spLocks noGrp="1" noChangeArrowheads="1"/>
          </p:cNvSpPr>
          <p:nvPr>
            <p:ph type="ctrTitle"/>
          </p:nvPr>
        </p:nvSpPr>
        <p:spPr>
          <a:xfrm>
            <a:off x="250825" y="1370013"/>
            <a:ext cx="8569325"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a:latin typeface="Times New Roman" panose="02020603050405020304" pitchFamily="18" charset="0"/>
                <a:cs typeface="Simplified Arabic" panose="02020603050405020304" pitchFamily="18" charset="-78"/>
              </a:rPr>
              <a:t>اَلسَّلاَمُ عَلَىٰ مُحَمَّدٍ رَسُولِ ٱللَّهِ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خَاتَمِ ٱلنَّبِيِّينَ</a:t>
            </a:r>
            <a:r>
              <a:rPr lang="en-US" altLang="en-US" sz="5400">
                <a:latin typeface="Times New Roman" panose="02020603050405020304" pitchFamily="18" charset="0"/>
                <a:cs typeface="Simplified Arabic" panose="02020603050405020304" pitchFamily="18" charset="-78"/>
              </a:rPr>
              <a:t> </a:t>
            </a:r>
          </a:p>
        </p:txBody>
      </p:sp>
      <p:sp>
        <p:nvSpPr>
          <p:cNvPr id="1562627" name="Rectangle 3"/>
          <p:cNvSpPr>
            <a:spLocks noGrp="1" noChangeArrowheads="1"/>
          </p:cNvSpPr>
          <p:nvPr>
            <p:ph type="subTitle" idx="1"/>
          </p:nvPr>
        </p:nvSpPr>
        <p:spPr>
          <a:xfrm>
            <a:off x="323850" y="3381375"/>
            <a:ext cx="8424863"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3200" b="1">
                <a:latin typeface="Arial" panose="020B0604020202020204" pitchFamily="34" charset="0"/>
                <a:ea typeface="MS Mincho" panose="02020609040205080304" pitchFamily="49" charset="-128"/>
              </a:rPr>
              <a:t>Peace be upon Muhammad the Messenger of Allah, </a:t>
            </a:r>
          </a:p>
          <a:p>
            <a:r>
              <a:rPr lang="en-US" altLang="en-US" sz="3200" b="1">
                <a:latin typeface="Arial" panose="020B0604020202020204" pitchFamily="34" charset="0"/>
                <a:ea typeface="MS Mincho" panose="02020609040205080304" pitchFamily="49" charset="-128"/>
              </a:rPr>
              <a:t>the seal of the Prophets, </a:t>
            </a:r>
          </a:p>
        </p:txBody>
      </p:sp>
      <p:sp>
        <p:nvSpPr>
          <p:cNvPr id="15626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626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alssalamu `ala muhammadin rasuli allahi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khatami alnnabiyyina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23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لَقَدْ جَاهَدْتَ فِي ٱللَّهِ حَقَّ ٱلْجِهَادِ</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وَصَبَرْتَ عَلَىٰ ٱلذَىٰ صَبْرَ ٱحْتِسَابٍ</a:t>
            </a:r>
            <a:r>
              <a:rPr lang="en-US" altLang="en-US" sz="5400">
                <a:latin typeface="Times New Roman" panose="02020603050405020304" pitchFamily="18" charset="0"/>
                <a:cs typeface="Simplified Arabic" panose="02020603050405020304" pitchFamily="18" charset="-78"/>
              </a:rPr>
              <a:t> </a:t>
            </a:r>
          </a:p>
        </p:txBody>
      </p:sp>
      <p:sp>
        <p:nvSpPr>
          <p:cNvPr id="1892355"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have certainly striven in the way of Allah as exactly as required, </a:t>
            </a:r>
          </a:p>
          <a:p>
            <a:r>
              <a:rPr lang="en-US" altLang="en-US" sz="3200" b="1">
                <a:latin typeface="Arial" panose="020B0604020202020204" pitchFamily="34" charset="0"/>
                <a:ea typeface="MS Mincho" panose="02020609040205080304" pitchFamily="49" charset="-128"/>
              </a:rPr>
              <a:t>stood harm for the sake of Allah, </a:t>
            </a:r>
          </a:p>
        </p:txBody>
      </p:sp>
      <p:sp>
        <p:nvSpPr>
          <p:cNvPr id="18923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23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laqad jahadta fi allahi haqqa aljihadi </a:t>
            </a:r>
          </a:p>
          <a:p>
            <a:r>
              <a:rPr lang="sv-SE" altLang="en-US" sz="2000" b="1" i="1">
                <a:solidFill>
                  <a:srgbClr val="000066"/>
                </a:solidFill>
                <a:latin typeface="Transliteration Verdana" pitchFamily="34" charset="0"/>
              </a:rPr>
              <a:t>wa sabarta `ala al-adha sabra ihtisabin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3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وَنْتَ وَّلُ مَنْ آمَنَ بِٱللَّهِ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وَصَلَّىٰ لَهُ وَجَاهَدَ</a:t>
            </a:r>
            <a:r>
              <a:rPr lang="en-US" altLang="en-US" sz="5400">
                <a:latin typeface="Times New Roman" panose="02020603050405020304" pitchFamily="18" charset="0"/>
                <a:cs typeface="Simplified Arabic" panose="02020603050405020304" pitchFamily="18" charset="-78"/>
              </a:rPr>
              <a:t> </a:t>
            </a:r>
          </a:p>
        </p:txBody>
      </p:sp>
      <p:sp>
        <p:nvSpPr>
          <p:cNvPr id="1893379"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have been the foremost to believe in Allah, </a:t>
            </a:r>
          </a:p>
          <a:p>
            <a:r>
              <a:rPr lang="en-US" altLang="en-US" sz="3200" b="1">
                <a:latin typeface="Arial" panose="020B0604020202020204" pitchFamily="34" charset="0"/>
                <a:ea typeface="MS Mincho" panose="02020609040205080304" pitchFamily="49" charset="-128"/>
              </a:rPr>
              <a:t>the first to offer prayer and to strive, </a:t>
            </a:r>
          </a:p>
        </p:txBody>
      </p:sp>
      <p:sp>
        <p:nvSpPr>
          <p:cNvPr id="18933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33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anta awwalu man amana billahi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salla lahu wa jahada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وَبْدَىٰ صَفْحَتَهُ فِي دَارِ ٱلشِّرْكِ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وَٱلرْضُ مَشْحُونَةٌ ضَلالَةً</a:t>
            </a:r>
            <a:r>
              <a:rPr lang="en-US" altLang="en-US" sz="5400">
                <a:latin typeface="Times New Roman" panose="02020603050405020304" pitchFamily="18" charset="0"/>
                <a:cs typeface="Simplified Arabic" panose="02020603050405020304" pitchFamily="18" charset="-78"/>
              </a:rPr>
              <a:t> </a:t>
            </a:r>
          </a:p>
        </p:txBody>
      </p:sp>
      <p:sp>
        <p:nvSpPr>
          <p:cNvPr id="189440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the first to expose himself in the land of the polytheists, </a:t>
            </a:r>
          </a:p>
          <a:p>
            <a:r>
              <a:rPr lang="en-US" altLang="en-US" sz="3200" b="1">
                <a:latin typeface="Arial" panose="020B0604020202020204" pitchFamily="34" charset="0"/>
                <a:ea typeface="MS Mincho" panose="02020609040205080304" pitchFamily="49" charset="-128"/>
              </a:rPr>
              <a:t>while the lands were suffocated with deviation, </a:t>
            </a:r>
          </a:p>
        </p:txBody>
      </p:sp>
      <p:sp>
        <p:nvSpPr>
          <p:cNvPr id="18944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44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abda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safhatahu fi dari alshshirki </a:t>
            </a:r>
          </a:p>
          <a:p>
            <a:r>
              <a:rPr lang="es-ES" altLang="en-US" sz="2000" b="1" i="1">
                <a:solidFill>
                  <a:srgbClr val="000066"/>
                </a:solidFill>
                <a:latin typeface="Transliteration Verdana" pitchFamily="34" charset="0"/>
              </a:rPr>
              <a:t>wal-ardu mashhunatun dalalatan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42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وَٱلشَّيْطَانُ يُعْبَدُ جَهْرَةً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وَنْتَ ٱلْقَائِلُ: ”لاَ تَزِيدُنِي كَثْرَةُ ٱلنَّاسِ حَوْلِي عِزَّةً</a:t>
            </a:r>
            <a:r>
              <a:rPr lang="en-US" altLang="en-US" sz="5400">
                <a:latin typeface="Times New Roman" panose="02020603050405020304" pitchFamily="18" charset="0"/>
                <a:cs typeface="Simplified Arabic" panose="02020603050405020304" pitchFamily="18" charset="-78"/>
              </a:rPr>
              <a:t> </a:t>
            </a:r>
          </a:p>
        </p:txBody>
      </p:sp>
      <p:sp>
        <p:nvSpPr>
          <p:cNvPr id="189542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Satan was worshipped openly, </a:t>
            </a:r>
          </a:p>
          <a:p>
            <a:r>
              <a:rPr lang="en-US" altLang="en-US" sz="3200" b="1">
                <a:latin typeface="Arial" panose="020B0604020202020204" pitchFamily="34" charset="0"/>
                <a:ea typeface="MS Mincho" panose="02020609040205080304" pitchFamily="49" charset="-128"/>
              </a:rPr>
              <a:t>and (in the midst of this) you said, </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The big number of people that surround me shall never increase my might, </a:t>
            </a:r>
          </a:p>
        </p:txBody>
      </p:sp>
      <p:sp>
        <p:nvSpPr>
          <p:cNvPr id="18954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54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walshshaytanu yu`badu jahratan</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anta alqa'ilu la</a:t>
            </a:r>
            <a:r>
              <a:rPr lang="fr-FR"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taziduni kathratu alnnasi hawli `izzatan </a:t>
            </a:r>
          </a:p>
        </p:txBody>
      </p:sp>
    </p:spTree>
  </p:cSld>
  <p:clrMapOvr>
    <a:masterClrMapping/>
  </p:clrMapOvr>
  <p:transition advClick="0">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645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تَفَرُّقُهُمْ عَنِّي وَحْشَةً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وَلَوْ سْلَمَنِيَ ٱلنَّاسُ جَمِيعاً لَمْ كُنْ مُتَضَرِّعاً.“</a:t>
            </a:r>
            <a:r>
              <a:rPr lang="en-US" altLang="en-US" sz="5400">
                <a:latin typeface="Times New Roman" panose="02020603050405020304" pitchFamily="18" charset="0"/>
                <a:cs typeface="Simplified Arabic" panose="02020603050405020304" pitchFamily="18" charset="-78"/>
              </a:rPr>
              <a:t> </a:t>
            </a:r>
          </a:p>
        </p:txBody>
      </p:sp>
      <p:sp>
        <p:nvSpPr>
          <p:cNvPr id="1896451"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nor shall their departing me make me feel lonely. </a:t>
            </a:r>
          </a:p>
          <a:p>
            <a:r>
              <a:rPr lang="en-US" altLang="en-US" sz="3200" b="1">
                <a:latin typeface="Arial" panose="020B0604020202020204" pitchFamily="34" charset="0"/>
                <a:ea typeface="MS Mincho" panose="02020609040205080304" pitchFamily="49" charset="-128"/>
              </a:rPr>
              <a:t>I thus shall never submit even if all peoples desert me.</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18964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64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la tafarruquhum `anni wahshatan</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law aslamani alnnasu jami`an lam akun mutadarri`an </a:t>
            </a:r>
          </a:p>
        </p:txBody>
      </p:sp>
    </p:spTree>
  </p:cSld>
  <p:clrMapOvr>
    <a:masterClrMapping/>
  </p:clrMapOvr>
  <p:transition advClick="0">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747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إِعْتَصَمْتَ بِٱللَّهِ فَعَزَزْتَ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وَآثَرْتَ ٱلآخِرَةَ عَلَىٰ ٱلاولَىٰ فَزَهِدْتَ</a:t>
            </a:r>
            <a:r>
              <a:rPr lang="en-US" altLang="en-US" sz="5400">
                <a:latin typeface="Times New Roman" panose="02020603050405020304" pitchFamily="18" charset="0"/>
                <a:cs typeface="Simplified Arabic" panose="02020603050405020304" pitchFamily="18" charset="-78"/>
              </a:rPr>
              <a:t> </a:t>
            </a:r>
          </a:p>
        </p:txBody>
      </p:sp>
      <p:sp>
        <p:nvSpPr>
          <p:cNvPr id="1897475"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Because you resorted to Allah, you were the mightiest, </a:t>
            </a:r>
          </a:p>
          <a:p>
            <a:r>
              <a:rPr lang="en-US" altLang="en-US" sz="3200" b="1">
                <a:latin typeface="Arial" panose="020B0604020202020204" pitchFamily="34" charset="0"/>
                <a:ea typeface="MS Mincho" panose="02020609040205080304" pitchFamily="49" charset="-128"/>
              </a:rPr>
              <a:t>and because you preferred the Next World to this worldly life, you have been ascetic. </a:t>
            </a:r>
          </a:p>
        </p:txBody>
      </p:sp>
      <p:sp>
        <p:nvSpPr>
          <p:cNvPr id="18974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74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i`tasamta billahi fa`azazta</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atharta al'akhirata `ala al'ula fazahidta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84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وَيَّدَكَ ٱللَّهُ وَهَدَاكَ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وَخْلَصَكَ وَٱجْتَبَاكَ</a:t>
            </a:r>
            <a:r>
              <a:rPr lang="en-US" altLang="en-US" sz="5400">
                <a:latin typeface="Times New Roman" panose="02020603050405020304" pitchFamily="18" charset="0"/>
                <a:cs typeface="Simplified Arabic" panose="02020603050405020304" pitchFamily="18" charset="-78"/>
              </a:rPr>
              <a:t> </a:t>
            </a:r>
          </a:p>
        </p:txBody>
      </p:sp>
      <p:sp>
        <p:nvSpPr>
          <p:cNvPr id="1898499"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Thus, Allah supported, guided, </a:t>
            </a:r>
          </a:p>
          <a:p>
            <a:r>
              <a:rPr lang="en-US" altLang="en-US" sz="3200" b="1">
                <a:latin typeface="Arial" panose="020B0604020202020204" pitchFamily="34" charset="0"/>
                <a:ea typeface="MS Mincho" panose="02020609040205080304" pitchFamily="49" charset="-128"/>
              </a:rPr>
              <a:t>chose, and selected you. </a:t>
            </a:r>
          </a:p>
        </p:txBody>
      </p:sp>
      <p:sp>
        <p:nvSpPr>
          <p:cNvPr id="18985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85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ayydaka allahu wa hadaka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akhlasaka wajtabaka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52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فَمَا تَنَاقَضَتْ فْعَالُكَ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ٱخْتَلَفَتْ قْوَالُكَ</a:t>
            </a:r>
            <a:endParaRPr lang="en-US" altLang="en-US" sz="5400">
              <a:latin typeface="Times New Roman" panose="02020603050405020304" pitchFamily="18" charset="0"/>
              <a:cs typeface="Simplified Arabic" panose="02020603050405020304" pitchFamily="18" charset="-78"/>
            </a:endParaRPr>
          </a:p>
        </p:txBody>
      </p:sp>
      <p:sp>
        <p:nvSpPr>
          <p:cNvPr id="1899523" name="Rectangle 3"/>
          <p:cNvSpPr>
            <a:spLocks noGrp="1" noChangeArrowheads="1"/>
          </p:cNvSpPr>
          <p:nvPr>
            <p:ph type="subTitle" idx="1"/>
          </p:nvPr>
        </p:nvSpPr>
        <p:spPr>
          <a:xfrm>
            <a:off x="323850" y="3381375"/>
            <a:ext cx="8424863" cy="11636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Your deeds were never contradictory, </a:t>
            </a:r>
          </a:p>
          <a:p>
            <a:r>
              <a:rPr lang="en-US" altLang="en-US" sz="3200" b="1">
                <a:latin typeface="Arial" panose="020B0604020202020204" pitchFamily="34" charset="0"/>
                <a:ea typeface="MS Mincho" panose="02020609040205080304" pitchFamily="49" charset="-128"/>
              </a:rPr>
              <a:t>your words were never paradoxical, </a:t>
            </a:r>
          </a:p>
        </p:txBody>
      </p:sp>
      <p:sp>
        <p:nvSpPr>
          <p:cNvPr id="18995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95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fama tanaqadat af`aluka</a:t>
            </a:r>
          </a:p>
          <a:p>
            <a:r>
              <a:rPr lang="sv-SE" altLang="en-US" sz="2000" b="1" i="1">
                <a:solidFill>
                  <a:srgbClr val="000066"/>
                </a:solidFill>
                <a:latin typeface="Transliteration Verdana" pitchFamily="34" charset="0"/>
              </a:rPr>
              <a:t>wa la ikhtalafat aqwaluka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54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تَقَلَّبَتْ حْوَالُكَ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ٱدَّعَيْتَ وَلاَ ٱفْتَرَيْتَ عَلَىٰ ٱللَّهِ كَذِباً</a:t>
            </a:r>
            <a:r>
              <a:rPr lang="en-US" altLang="en-US" sz="5400">
                <a:latin typeface="Times New Roman" panose="02020603050405020304" pitchFamily="18" charset="0"/>
                <a:cs typeface="Simplified Arabic" panose="02020603050405020304" pitchFamily="18" charset="-78"/>
              </a:rPr>
              <a:t> </a:t>
            </a:r>
          </a:p>
        </p:txBody>
      </p:sp>
      <p:sp>
        <p:nvSpPr>
          <p:cNvPr id="190054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your situations were never fickle, </a:t>
            </a:r>
          </a:p>
          <a:p>
            <a:r>
              <a:rPr lang="en-US" altLang="en-US" sz="3200" b="1">
                <a:latin typeface="Arial" panose="020B0604020202020204" pitchFamily="34" charset="0"/>
                <a:ea typeface="MS Mincho" panose="02020609040205080304" pitchFamily="49" charset="-128"/>
              </a:rPr>
              <a:t>you have never claimed falsely or forged lies against Allah, </a:t>
            </a:r>
          </a:p>
        </p:txBody>
      </p:sp>
      <p:sp>
        <p:nvSpPr>
          <p:cNvPr id="19005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05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2000" b="1" i="1">
                <a:solidFill>
                  <a:srgbClr val="000066"/>
                </a:solidFill>
                <a:latin typeface="Transliteration Verdana" pitchFamily="34" charset="0"/>
              </a:rPr>
              <a:t>wa la taqallabat ahwaluka</a:t>
            </a:r>
            <a:r>
              <a:rPr lang="en-US" altLang="en-US" sz="2000" b="1" i="1">
                <a:solidFill>
                  <a:srgbClr val="000066"/>
                </a:solidFill>
                <a:latin typeface="Transliteration Verdana" pitchFamily="34" charset="0"/>
              </a:rPr>
              <a:t> </a:t>
            </a:r>
          </a:p>
          <a:p>
            <a:r>
              <a:rPr lang="es-ES" altLang="en-US" sz="2000" b="1" i="1">
                <a:solidFill>
                  <a:srgbClr val="000066"/>
                </a:solidFill>
                <a:latin typeface="Transliteration Verdana" pitchFamily="34" charset="0"/>
              </a:rPr>
              <a:t>wa la idda`ayta wa la iftarayta `ala allahi kadhiban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15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شَرِهْتَ إِلَىٰ ٱلْحُطَامِ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دَنَّسَكَ ٱلآثَامُ</a:t>
            </a:r>
            <a:r>
              <a:rPr lang="en-US" altLang="en-US" sz="5400">
                <a:latin typeface="Times New Roman" panose="02020603050405020304" pitchFamily="18" charset="0"/>
                <a:cs typeface="Simplified Arabic" panose="02020603050405020304" pitchFamily="18" charset="-78"/>
              </a:rPr>
              <a:t> </a:t>
            </a:r>
          </a:p>
        </p:txBody>
      </p:sp>
      <p:sp>
        <p:nvSpPr>
          <p:cNvPr id="190157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have never been greedy for the wreckage of this world, </a:t>
            </a:r>
          </a:p>
          <a:p>
            <a:r>
              <a:rPr lang="en-US" altLang="en-US" sz="3200" b="1">
                <a:latin typeface="Arial" panose="020B0604020202020204" pitchFamily="34" charset="0"/>
                <a:ea typeface="MS Mincho" panose="02020609040205080304" pitchFamily="49" charset="-128"/>
              </a:rPr>
              <a:t>you have never been defiled by sins, </a:t>
            </a:r>
          </a:p>
        </p:txBody>
      </p:sp>
      <p:sp>
        <p:nvSpPr>
          <p:cNvPr id="19015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15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la sharihta ila alhutami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la dannasaka al'athamu</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ctrTitle"/>
          </p:nvPr>
        </p:nvSpPr>
        <p:spPr>
          <a:xfrm>
            <a:off x="250825" y="1370013"/>
            <a:ext cx="8569325"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a:latin typeface="Times New Roman" panose="02020603050405020304" pitchFamily="18" charset="0"/>
                <a:cs typeface="Simplified Arabic" panose="02020603050405020304" pitchFamily="18" charset="-78"/>
              </a:rPr>
              <a:t>وَسَيِّدِ ٱلْمُرْسَلِينَ</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وَصَفْوَةِ رَبِّ ٱلْعَالَمِينَ</a:t>
            </a:r>
            <a:endParaRPr lang="en-US" altLang="en-US" sz="5400">
              <a:latin typeface="Times New Roman" panose="02020603050405020304" pitchFamily="18" charset="0"/>
              <a:cs typeface="Simplified Arabic" panose="02020603050405020304" pitchFamily="18" charset="-78"/>
            </a:endParaRPr>
          </a:p>
        </p:txBody>
      </p:sp>
      <p:sp>
        <p:nvSpPr>
          <p:cNvPr id="1563651" name="Rectangle 3"/>
          <p:cNvSpPr>
            <a:spLocks noGrp="1" noChangeArrowheads="1"/>
          </p:cNvSpPr>
          <p:nvPr>
            <p:ph type="subTitle" idx="1"/>
          </p:nvPr>
        </p:nvSpPr>
        <p:spPr>
          <a:xfrm>
            <a:off x="323850" y="3381375"/>
            <a:ext cx="8424863"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3200" b="1">
                <a:latin typeface="Arial" panose="020B0604020202020204" pitchFamily="34" charset="0"/>
                <a:ea typeface="MS Mincho" panose="02020609040205080304" pitchFamily="49" charset="-128"/>
              </a:rPr>
              <a:t>the chief of the Messengers,</a:t>
            </a:r>
          </a:p>
          <a:p>
            <a:r>
              <a:rPr lang="en-US" altLang="en-US" sz="3200" b="1">
                <a:latin typeface="Arial" panose="020B0604020202020204" pitchFamily="34" charset="0"/>
                <a:ea typeface="MS Mincho" panose="02020609040205080304" pitchFamily="49" charset="-128"/>
              </a:rPr>
              <a:t>and the choice of the Lord of the worlds,</a:t>
            </a:r>
          </a:p>
        </p:txBody>
      </p:sp>
      <p:sp>
        <p:nvSpPr>
          <p:cNvPr id="15636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636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sayyidi almursalina</a:t>
            </a:r>
          </a:p>
          <a:p>
            <a:r>
              <a:rPr lang="it-IT" altLang="en-US" sz="2000" b="1" i="1">
                <a:solidFill>
                  <a:srgbClr val="000066"/>
                </a:solidFill>
                <a:latin typeface="Transliteration Verdana" pitchFamily="34" charset="0"/>
              </a:rPr>
              <a:t>wa safwati rabbi al`alamina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259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وَلَمْ تَزَلْ عَلَىٰ بَيِّنَةٍ مِنْ رَبِّكَ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وَيَقِينٍ مِنْ مْرِكَ</a:t>
            </a:r>
            <a:r>
              <a:rPr lang="en-US" altLang="en-US" sz="5400">
                <a:latin typeface="Times New Roman" panose="02020603050405020304" pitchFamily="18" charset="0"/>
                <a:cs typeface="Simplified Arabic" panose="02020603050405020304" pitchFamily="18" charset="-78"/>
              </a:rPr>
              <a:t> </a:t>
            </a:r>
          </a:p>
        </p:txBody>
      </p:sp>
      <p:sp>
        <p:nvSpPr>
          <p:cNvPr id="1902595"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have always had manifest proof from your Lord, </a:t>
            </a:r>
          </a:p>
          <a:p>
            <a:r>
              <a:rPr lang="en-US" altLang="en-US" sz="3200" b="1">
                <a:latin typeface="Arial" panose="020B0604020202020204" pitchFamily="34" charset="0"/>
                <a:ea typeface="MS Mincho" panose="02020609040205080304" pitchFamily="49" charset="-128"/>
              </a:rPr>
              <a:t>and you have always been certain of what you do, </a:t>
            </a:r>
          </a:p>
        </p:txBody>
      </p:sp>
      <p:sp>
        <p:nvSpPr>
          <p:cNvPr id="19025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25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lam tazal `ala bayyinatin min rabbika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yaqinin min amrika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6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تَهْدِي إِلَىٰ ٱلْحَقِّ وَإِلَىٰ صِرَاطٍ مُسْتَقِيمٍ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شْهَدُ شَهَادَةَ حَقٍّ</a:t>
            </a:r>
            <a:r>
              <a:rPr lang="en-US" altLang="en-US" sz="5400">
                <a:latin typeface="Times New Roman" panose="02020603050405020304" pitchFamily="18" charset="0"/>
                <a:cs typeface="Simplified Arabic" panose="02020603050405020304" pitchFamily="18" charset="-78"/>
              </a:rPr>
              <a:t> </a:t>
            </a:r>
          </a:p>
        </p:txBody>
      </p:sp>
      <p:sp>
        <p:nvSpPr>
          <p:cNvPr id="1903619"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as you used to guide to the right and to a straight path. </a:t>
            </a:r>
          </a:p>
          <a:p>
            <a:r>
              <a:rPr lang="en-US" altLang="en-US" sz="3200" b="1">
                <a:latin typeface="Arial" panose="020B0604020202020204" pitchFamily="34" charset="0"/>
                <a:ea typeface="MS Mincho" panose="02020609040205080304" pitchFamily="49" charset="-128"/>
              </a:rPr>
              <a:t>I bear true witness </a:t>
            </a:r>
          </a:p>
        </p:txBody>
      </p:sp>
      <p:sp>
        <p:nvSpPr>
          <p:cNvPr id="19036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36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tahdi ila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alhaqqi wa ila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siratin mustaqimin </a:t>
            </a:r>
          </a:p>
          <a:p>
            <a:r>
              <a:rPr lang="sv-SE" altLang="en-US" sz="2000" b="1" i="1">
                <a:solidFill>
                  <a:srgbClr val="000066"/>
                </a:solidFill>
                <a:latin typeface="Transliteration Verdana" pitchFamily="34" charset="0"/>
              </a:rPr>
              <a:t>ashhadu shahadata haqqin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وَاقْسِمُ بِٱللَّهِ قَسَمَ صِدْقٍ</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نَّ مُحَمَّداً وَآلَهُ صَلَوَاتُ ٱللَّهِ عَلَيْهِمْ سَادَاتُ ٱلْخَلْقِ</a:t>
            </a:r>
            <a:r>
              <a:rPr lang="en-US" altLang="en-US" sz="5400">
                <a:latin typeface="Times New Roman" panose="02020603050405020304" pitchFamily="18" charset="0"/>
                <a:cs typeface="Simplified Arabic" panose="02020603050405020304" pitchFamily="18" charset="-78"/>
              </a:rPr>
              <a:t> </a:t>
            </a:r>
          </a:p>
        </p:txBody>
      </p:sp>
      <p:sp>
        <p:nvSpPr>
          <p:cNvPr id="190464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I truly swear by Allah </a:t>
            </a:r>
          </a:p>
          <a:p>
            <a:r>
              <a:rPr lang="en-US" altLang="en-US" sz="3200" b="1">
                <a:latin typeface="Arial" panose="020B0604020202020204" pitchFamily="34" charset="0"/>
                <a:ea typeface="MS Mincho" panose="02020609040205080304" pitchFamily="49" charset="-128"/>
              </a:rPr>
              <a:t>that Muhammad and his Household</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may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blessings be upon them</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are the masters of all creatures </a:t>
            </a:r>
          </a:p>
        </p:txBody>
      </p:sp>
      <p:sp>
        <p:nvSpPr>
          <p:cNvPr id="19046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4645" name="Text Box 5"/>
          <p:cNvSpPr txBox="1">
            <a:spLocks noChangeArrowheads="1"/>
          </p:cNvSpPr>
          <p:nvPr/>
        </p:nvSpPr>
        <p:spPr bwMode="auto">
          <a:xfrm>
            <a:off x="-180975" y="5984875"/>
            <a:ext cx="9467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uqsimu billahi qasama sidqin </a:t>
            </a:r>
          </a:p>
          <a:p>
            <a:r>
              <a:rPr lang="en-US" altLang="en-US" sz="2000" b="1" i="1">
                <a:solidFill>
                  <a:srgbClr val="000066"/>
                </a:solidFill>
                <a:latin typeface="Transliteration Verdana" pitchFamily="34" charset="0"/>
              </a:rPr>
              <a:t>anna muhammadan wa alahu salawatu allahi alayhim sadatu alkhalqi </a:t>
            </a:r>
          </a:p>
        </p:txBody>
      </p:sp>
    </p:spTree>
  </p:cSld>
  <p:clrMapOvr>
    <a:masterClrMapping/>
  </p:clrMapOvr>
  <p:transition advClick="0">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566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وَنَّكَ مَوْلاَيَ وَمَوْلَىٰ ٱلْمُؤْمِنِينَ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وَنَّكَ عَبْدُ ٱللَّهِ وَوَلِيُّهُ</a:t>
            </a:r>
            <a:r>
              <a:rPr lang="en-US" altLang="en-US" sz="5400">
                <a:latin typeface="Times New Roman" panose="02020603050405020304" pitchFamily="18" charset="0"/>
                <a:cs typeface="Simplified Arabic" panose="02020603050405020304" pitchFamily="18" charset="-78"/>
              </a:rPr>
              <a:t> </a:t>
            </a:r>
          </a:p>
        </p:txBody>
      </p:sp>
      <p:sp>
        <p:nvSpPr>
          <p:cNvPr id="190566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 are indeed my master and the master of all believers, </a:t>
            </a:r>
          </a:p>
          <a:p>
            <a:r>
              <a:rPr lang="en-US" altLang="en-US" sz="3200" b="1">
                <a:latin typeface="Arial" panose="020B0604020202020204" pitchFamily="34" charset="0"/>
                <a:ea typeface="MS Mincho" panose="02020609040205080304" pitchFamily="49" charset="-128"/>
              </a:rPr>
              <a:t>the servant and friend of Allah, </a:t>
            </a:r>
          </a:p>
        </p:txBody>
      </p:sp>
      <p:sp>
        <p:nvSpPr>
          <p:cNvPr id="19056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56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annaka mawlaya wa mawla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almu'minina </a:t>
            </a:r>
          </a:p>
          <a:p>
            <a:r>
              <a:rPr lang="en-US" altLang="en-US" sz="2000" b="1" i="1">
                <a:solidFill>
                  <a:srgbClr val="000066"/>
                </a:solidFill>
                <a:latin typeface="Transliteration Verdana" pitchFamily="34" charset="0"/>
              </a:rPr>
              <a:t>wa annaka `abdu allahi wa waliyyuhu </a:t>
            </a:r>
          </a:p>
        </p:txBody>
      </p:sp>
    </p:spTree>
  </p:cSld>
  <p:clrMapOvr>
    <a:masterClrMapping/>
  </p:clrMapOvr>
  <p:transition advClick="0">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669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وَخُو ٱلرَّسُولِ وَوَصِيُّهُ وَوَارِثُهُ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وَنَّهُ ٱلْقَائِلُ لَكَ:</a:t>
            </a:r>
            <a:r>
              <a:rPr lang="en-US" altLang="en-US" sz="5400">
                <a:latin typeface="Times New Roman" panose="02020603050405020304" pitchFamily="18" charset="0"/>
                <a:cs typeface="Simplified Arabic" panose="02020603050405020304" pitchFamily="18" charset="-78"/>
              </a:rPr>
              <a:t> </a:t>
            </a:r>
          </a:p>
        </p:txBody>
      </p:sp>
      <p:sp>
        <p:nvSpPr>
          <p:cNvPr id="190669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 brother, successor, and heir of the Messenger, </a:t>
            </a:r>
          </a:p>
          <a:p>
            <a:r>
              <a:rPr lang="en-US" altLang="en-US" sz="3200" b="1">
                <a:latin typeface="Arial" panose="020B0604020202020204" pitchFamily="34" charset="0"/>
                <a:ea typeface="MS Mincho" panose="02020609040205080304" pitchFamily="49" charset="-128"/>
              </a:rPr>
              <a:t>who used to say to you, </a:t>
            </a:r>
          </a:p>
        </p:txBody>
      </p:sp>
      <p:sp>
        <p:nvSpPr>
          <p:cNvPr id="19066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66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akhu alrrasuli wa wasiyyuhu wa warithuhu </a:t>
            </a:r>
          </a:p>
          <a:p>
            <a:r>
              <a:rPr lang="sv-SE" altLang="en-US" sz="2000" b="1" i="1">
                <a:solidFill>
                  <a:srgbClr val="000066"/>
                </a:solidFill>
                <a:latin typeface="Transliteration Verdana" pitchFamily="34" charset="0"/>
              </a:rPr>
              <a:t>wa annahu alqa'ilu laka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71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”وَٱلَّذِي بَعَثَنِي بِٱلْحَقِّ مَا آمَنَ بِي مَنْ كَفَرَ بِكَ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قَرَّ بِٱللَّهِ مَنْ جَحَدَكَ</a:t>
            </a:r>
            <a:r>
              <a:rPr lang="en-US" altLang="en-US" sz="5400">
                <a:latin typeface="Times New Roman" panose="02020603050405020304" pitchFamily="18" charset="0"/>
                <a:cs typeface="Simplified Arabic" panose="02020603050405020304" pitchFamily="18" charset="-78"/>
              </a:rPr>
              <a:t> </a:t>
            </a:r>
          </a:p>
        </p:txBody>
      </p:sp>
      <p:sp>
        <p:nvSpPr>
          <p:cNvPr id="1907715" name="Rectangle 3"/>
          <p:cNvSpPr>
            <a:spLocks noGrp="1" noChangeArrowheads="1"/>
          </p:cNvSpPr>
          <p:nvPr>
            <p:ph type="subTitle" idx="1"/>
          </p:nvPr>
        </p:nvSpPr>
        <p:spPr>
          <a:xfrm>
            <a:off x="323850" y="3381375"/>
            <a:ext cx="8424863" cy="2625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I swear this by Him Who sent me with the truth: whoever denies you has never believed in me, </a:t>
            </a:r>
          </a:p>
          <a:p>
            <a:r>
              <a:rPr lang="en-US" altLang="en-US" sz="3200" b="1">
                <a:latin typeface="Arial" panose="020B0604020202020204" pitchFamily="34" charset="0"/>
                <a:ea typeface="MS Mincho" panose="02020609040205080304" pitchFamily="49" charset="-128"/>
              </a:rPr>
              <a:t>whoever rejects you has never confessed of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existence, </a:t>
            </a:r>
          </a:p>
        </p:txBody>
      </p:sp>
      <p:sp>
        <p:nvSpPr>
          <p:cNvPr id="19077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77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walladhi ba`athani bilhaqqi ma amana bi man kafara bika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la aqarra billahi man jahadaka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8738"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وَقَدْ ضَلَّ مَنْ صَدَّ عَنْكَ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وَلَمْ يَهْتَدِ إِلَىٰ ٱللَّهِ وَلاَ إِلَيَّ مَنْ لاَ يَهْتَدِي بِكَ</a:t>
            </a:r>
            <a:r>
              <a:rPr lang="en-US" altLang="en-US" sz="5400">
                <a:latin typeface="Times New Roman" panose="02020603050405020304" pitchFamily="18" charset="0"/>
                <a:cs typeface="Simplified Arabic" panose="02020603050405020304" pitchFamily="18" charset="-78"/>
              </a:rPr>
              <a:t> </a:t>
            </a:r>
          </a:p>
        </p:txBody>
      </p:sp>
      <p:sp>
        <p:nvSpPr>
          <p:cNvPr id="190873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whoever abandons you has actually strayed off, </a:t>
            </a:r>
          </a:p>
          <a:p>
            <a:r>
              <a:rPr lang="en-US" altLang="en-US" sz="3200" b="1">
                <a:latin typeface="Arial" panose="020B0604020202020204" pitchFamily="34" charset="0"/>
                <a:ea typeface="MS Mincho" panose="02020609040205080304" pitchFamily="49" charset="-128"/>
              </a:rPr>
              <a:t>and whoever is not guided be you has never found the way to Allah or to me. </a:t>
            </a:r>
          </a:p>
        </p:txBody>
      </p:sp>
      <p:sp>
        <p:nvSpPr>
          <p:cNvPr id="19087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87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qad dalla man sadda `anka</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lam yahtadi ila allahi wa la ilayya man la yahtadi bika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وَهُوَ قَوْلُ رَبِّي عَزَّ وَجَلَّ: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«وَإِنِّي لَغَفَّارٌ لِمَنْ تَابَ وَآمَنَ وَعَمِلَ صَالِحاً </a:t>
            </a:r>
            <a:endParaRPr lang="en-US" altLang="en-US" sz="5400">
              <a:latin typeface="Times New Roman" panose="02020603050405020304" pitchFamily="18" charset="0"/>
              <a:cs typeface="Simplified Arabic" panose="02020603050405020304" pitchFamily="18" charset="-78"/>
            </a:endParaRPr>
          </a:p>
        </p:txBody>
      </p:sp>
      <p:sp>
        <p:nvSpPr>
          <p:cNvPr id="1909763"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Confirming this, my Lord the the Almighty and All-majestic says, </a:t>
            </a:r>
          </a:p>
          <a:p>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Most surely, I am most Forgiving to him who repents and believes and does good, </a:t>
            </a:r>
          </a:p>
        </p:txBody>
      </p:sp>
      <p:sp>
        <p:nvSpPr>
          <p:cNvPr id="19097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97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huwa qawlu rabbi `azza wa jalla </a:t>
            </a:r>
          </a:p>
          <a:p>
            <a:r>
              <a:rPr lang="it-IT" altLang="en-US" sz="2000" b="1" i="1">
                <a:solidFill>
                  <a:srgbClr val="000066"/>
                </a:solidFill>
                <a:latin typeface="Transliteration Verdana" pitchFamily="34" charset="0"/>
              </a:rPr>
              <a:t>wa inni laghaffarun liman taba wa amana wa `amila salihan</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07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ثُمَّ ٱهْتَدَىٰ» إِلَىٰ وِلايَتِكَ.“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مَوْلاَيَ فَضْلُكَ لاَ يَخْفَىٰ</a:t>
            </a:r>
            <a:r>
              <a:rPr lang="en-US" altLang="en-US" sz="5400">
                <a:latin typeface="Times New Roman" panose="02020603050405020304" pitchFamily="18" charset="0"/>
                <a:cs typeface="Simplified Arabic" panose="02020603050405020304" pitchFamily="18" charset="-78"/>
              </a:rPr>
              <a:t> </a:t>
            </a:r>
          </a:p>
        </p:txBody>
      </p:sp>
      <p:sp>
        <p:nvSpPr>
          <p:cNvPr id="1910787"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then follows the right path.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To follow the right path is to adhere to your Divinely commissioned leadership.</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a:p>
            <a:r>
              <a:rPr lang="en-US" altLang="en-US" sz="3200" b="1">
                <a:latin typeface="Arial" panose="020B0604020202020204" pitchFamily="34" charset="0"/>
                <a:ea typeface="MS Mincho" panose="02020609040205080304" pitchFamily="49" charset="-128"/>
              </a:rPr>
              <a:t>O master, your favor cannot be concealed </a:t>
            </a:r>
          </a:p>
        </p:txBody>
      </p:sp>
      <p:sp>
        <p:nvSpPr>
          <p:cNvPr id="19107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07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thumma ihtada ila wilayatika</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mawlaya fadluka la yakhfa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8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وَنُورُكَ لاَ يُطْفَا</a:t>
            </a:r>
            <a:r>
              <a:rPr lang="en-US" altLang="en-US" sz="5400">
                <a:latin typeface="Times New Roman" panose="02020603050405020304" pitchFamily="18" charset="0"/>
                <a:cs typeface="Simplified Arabic" panose="02020603050405020304" pitchFamily="18" charset="-78"/>
              </a:rPr>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 مَنْ جَحَدَكَ ٱلظَّلُومُ ٱلشْقَىٰ</a:t>
            </a:r>
            <a:r>
              <a:rPr lang="en-US" altLang="en-US" sz="5400">
                <a:latin typeface="Times New Roman" panose="02020603050405020304" pitchFamily="18" charset="0"/>
                <a:cs typeface="Simplified Arabic" panose="02020603050405020304" pitchFamily="18" charset="-78"/>
              </a:rPr>
              <a:t> </a:t>
            </a:r>
          </a:p>
        </p:txBody>
      </p:sp>
      <p:sp>
        <p:nvSpPr>
          <p:cNvPr id="1911811"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your light cannot be extinguished. </a:t>
            </a:r>
          </a:p>
          <a:p>
            <a:r>
              <a:rPr lang="en-US" altLang="en-US" sz="3200" b="1">
                <a:latin typeface="Arial" panose="020B0604020202020204" pitchFamily="34" charset="0"/>
                <a:ea typeface="MS Mincho" panose="02020609040205080304" pitchFamily="49" charset="-128"/>
              </a:rPr>
              <a:t>Verily, he who rejects you shall be the most misfortunate wrongdoer. </a:t>
            </a:r>
          </a:p>
        </p:txBody>
      </p:sp>
      <p:sp>
        <p:nvSpPr>
          <p:cNvPr id="19118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t>
            </a:r>
            <a:r>
              <a:rPr lang="en-GB" altLang="en-US" sz="1800" b="1" dirty="0" smtClean="0">
                <a:solidFill>
                  <a:srgbClr val="FFFF99"/>
                </a:solidFill>
                <a:latin typeface="Trebuchet MS" panose="020B0603020202020204" pitchFamily="34" charset="0"/>
                <a:cs typeface="Arial" panose="020B0604020202020204" pitchFamily="34" charset="0"/>
              </a:rPr>
              <a:t>(A) </a:t>
            </a:r>
            <a:r>
              <a:rPr lang="en-GB" altLang="en-US" sz="1800" b="1" dirty="0">
                <a:solidFill>
                  <a:srgbClr val="FFFF99"/>
                </a:solidFill>
                <a:latin typeface="Trebuchet MS" panose="020B0603020202020204" pitchFamily="34" charset="0"/>
                <a:cs typeface="Arial" panose="020B0604020202020204" pitchFamily="34" charset="0"/>
              </a:rPr>
              <a:t>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18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wa nuruka la yutfa'u</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anna man jahadaka alzzalumu al-ashqa</a:t>
            </a:r>
            <a:r>
              <a:rPr lang="en-US" altLang="en-US" sz="2000" b="1" i="1">
                <a:solidFill>
                  <a:srgbClr val="000066"/>
                </a:solidFill>
                <a:latin typeface="Transliteration Verdana" pitchFamily="34" charset="0"/>
              </a:rPr>
              <a:t> </a:t>
            </a:r>
          </a:p>
        </p:txBody>
      </p:sp>
    </p:spTree>
  </p:cSld>
  <p:clrMapOvr>
    <a:masterClrMapping/>
  </p:clrMapOvr>
  <p:transition advClick="0">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2305</TotalTime>
  <Words>17985</Words>
  <Application>Microsoft Office PowerPoint</Application>
  <PresentationFormat>On-screen Show (4:3)</PresentationFormat>
  <Paragraphs>1795</Paragraphs>
  <Slides>317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317</vt:i4>
      </vt:variant>
    </vt:vector>
  </HeadingPairs>
  <TitlesOfParts>
    <vt:vector size="326" baseType="lpstr">
      <vt:lpstr>MS Mincho</vt:lpstr>
      <vt:lpstr>Al-Arial</vt:lpstr>
      <vt:lpstr>Arial</vt:lpstr>
      <vt:lpstr>Simplified Arabic</vt:lpstr>
      <vt:lpstr>Times New Roman</vt:lpstr>
      <vt:lpstr>Traditional Arabic</vt:lpstr>
      <vt:lpstr>Transliteration Verdana</vt:lpstr>
      <vt:lpstr>Trebuchet MS</vt:lpstr>
      <vt:lpstr>Default Design</vt:lpstr>
      <vt:lpstr>PowerPoint Presentation</vt:lpstr>
      <vt:lpstr>PowerPoint Presentation</vt:lpstr>
      <vt:lpstr>اَللَّهُمَّ صَلِّ عَلَى مُحَمَّدٍ وَ آلِ مُحَمَّد</vt:lpstr>
      <vt:lpstr>اَللَّهُمَّ إِنِّي وَقَفْتُ عَلَىٰ بَابٍ </vt:lpstr>
      <vt:lpstr>مِنْ ابْوَابِ بُيُوتِ نَبِيِّكَ </vt:lpstr>
      <vt:lpstr>صَلَوَاتُكَ عَلَيْهِ وَآلِهِ…</vt:lpstr>
      <vt:lpstr>PowerPoint Presentation</vt:lpstr>
      <vt:lpstr>اَلسَّلاَمُ عَلَىٰ مُحَمَّدٍ رَسُولِ ٱللَّهِ  خَاتَمِ ٱلنَّبِيِّينَ </vt:lpstr>
      <vt:lpstr>وَسَيِّدِ ٱلْمُرْسَلِينَ وَصَفْوَةِ رَبِّ ٱلْعَالَمِينَ</vt:lpstr>
      <vt:lpstr>مِينِ ٱللَّهِ عَلَىٰ وَحْيِهِ وَعَزَائِمِ مْرِهِ</vt:lpstr>
      <vt:lpstr>وَٱلْخَاتِمِ لِمَا سَبَقَ وَٱلْفَاتِحِ لِمَا ٱسْتُقْبِلَ</vt:lpstr>
      <vt:lpstr>وَٱلْمُهَيْمِنِ عَلَىٰ ذٰلِكَ كُلِّهِ وَرَحْمَةُ ٱللَّهِ وَبَرَكَاتُهُ </vt:lpstr>
      <vt:lpstr>وَصَلَوَاتُهُ وَتَحِيَّاتُهُ اَلسَّلاَمُ عَلَىٰ نْبِيَاءِ ٱللَّهِ وَرُسُلِهِ</vt:lpstr>
      <vt:lpstr>وَمَلائِكَتِهِ ٱلْمُقَرَّبِينَ  وَعِبَادِهِ ٱلصَّالِحِينَ</vt:lpstr>
      <vt:lpstr>اَلسَّلاَمُ عَلَيْكَ يَا مِيرَ ٱلْمُؤْمِنِينَ وَسَيِّدَ ٱلْوَصِيِّينَ</vt:lpstr>
      <vt:lpstr>وَوَارِثَ عِلْمِ ٱلنَّبِيِّينَ وَوَلِيَّ رَبِّ ٱلْعَالَمِينَ</vt:lpstr>
      <vt:lpstr>وَمَوْلاَيَ وَمَوْلَىٰ ٱلْمُؤْمِنِينَ وَرَحْمَةُ ٱللَّهِ وَبَرَكَاتُهُ </vt:lpstr>
      <vt:lpstr>اَلسَّلاَمُ عَلَيْكَ يَا مَوْلاَيَ يَا مِيرَ ٱلْمُؤْمِنِينَ يَا مِينَ ٱللَّهِ فِي رْضِهِ</vt:lpstr>
      <vt:lpstr>وَسَفِيرَهُ فِي خَلْقِهِ وَحُجَّتَهُ ٱلْبَالِغَةَ عَلَىٰ عِبَادِهِ </vt:lpstr>
      <vt:lpstr>اَلسَّلاَمُ عَلَيْكَ يَا دِينَ ٱللَّهِ ٱلْقَوِيمَ وَصِرَاطَهُ ٱلْمُسْتَقِيمَ </vt:lpstr>
      <vt:lpstr>اَلسَّلاَمُ عَلَيْكَ يُّهَا ٱلنَّبَا ٱلْعَظِيمُ  ٱلَّذِي هُمْ فِيهِ مُخْتَلِفُونَ </vt:lpstr>
      <vt:lpstr>وَعَنْهُ يُسْلُونَ اَلسَّلاَمُ عَلَيْكَ يَا مِيرَ ٱلْمُؤْمِنِينَ</vt:lpstr>
      <vt:lpstr>آمَنْتَ بِٱللَّهِ وَهُمْ مُشْرِكُونَ وَصَدَّقْتَ بِٱلْحَقِّ وَهُمْ مُكَذِّبُونَ</vt:lpstr>
      <vt:lpstr>وَجَاهَدْتَ فِي ٱللَّهِ وَهُمْ مُحْجِمُونَ وَعَبَدْتَ ٱللَّهَ مُخْلِصاً لَهُ ٱلدِّينَ</vt:lpstr>
      <vt:lpstr>صَابِراً مُحْتَسِباً حَتَّىٰ تَاكَ ٱلْيَقِينُ لاَ لَعْنَةُ ٱللَّهِ عَلَىٰ ٱلظَّالِمِينَ </vt:lpstr>
      <vt:lpstr>اَلسَّلاَمُ عَلَيْكَ يَا سَيِّدَ ٱلْمُسْلِمِينَ وَيَعْسُوبَ ٱلْمُؤْمِنِينَ</vt:lpstr>
      <vt:lpstr>وَإِمَامَ ٱلْمُتَّقِينَ  وَقَائِدَ ٱلْغُرِّ ٱلْمُحَجَّلِينَ </vt:lpstr>
      <vt:lpstr>وَرَحْمَةُ ٱللَّهِ وَبَرَكَاتُهُ  شْهَدُ نَّكَ خُو رَسُولِ ٱللَّهِ </vt:lpstr>
      <vt:lpstr>وَوَصِيُّهُ وَوَارِثُ عِلْمِهِ وَمِينُهُ عَلَىٰ شَرْعِهِ </vt:lpstr>
      <vt:lpstr>وَخَلِيفَتُهُ فِي امَّتِهِ وَوَّلُ مَنْ آمَنَ بِٱللَّهِ </vt:lpstr>
      <vt:lpstr>وَصَدَّقَ بِمَا انْزِلَ عَلَىٰ نَبِيِّهِ  وَشْهَدُ نَّهُ قَدْ بَلَّغَ عَنِ ٱللَّهِ مَا نْزَلَهُ فِيكَ </vt:lpstr>
      <vt:lpstr>فَصَدَعَ بِمْرِهِ  وَوْجَبَ عَلَىٰ امَّتِهِ فَرْضَ طَاعَتِكَ وَوِلاَيَتِكَ </vt:lpstr>
      <vt:lpstr>وَعَقَدَ عَلَيْهِمُ ٱلْبَيْعَةَ لَكَ  وَجَعَلَكَ وْلَىٰ بِٱلْمُؤْمِنِينَ مِنْ نْفُسِهِمْ </vt:lpstr>
      <vt:lpstr>كَمَا جَعَلَهُ ٱللَّهُ كَذٰلِكَ  ثُمَّ شْهَدَ ٱللَّهَ تَعَالَىٰ عَلَيْهِمْ </vt:lpstr>
      <vt:lpstr>فَقَالَ: ”لَسْتُ قَدْ بَلَّغْتُ؟“  فَقَالُوَٱ: ”اَللَّهُمَّ بَلَىٰ.“ </vt:lpstr>
      <vt:lpstr>فَقَالَ: ”اَللَّهُمَّ ٱشْهَدْ،  وَكَفَىٰ بِكَ شَهِيداً وَحَاكِماً بَيْنَ ٱلْعِبَادِ.“ </vt:lpstr>
      <vt:lpstr>فَلَعَنَ ٱللَّهُ جَاحِدَ وِلاَيَتِكَ بَعْدَ ٱلإِقْرَارِ  وَنَاكِثَ عَهْدِكَ بَعْدَ ٱلْمِيثَاقِ </vt:lpstr>
      <vt:lpstr>وَشْهَدُ نَّكَ وَفَيْتَ بِعَهْدِ ٱللَّهِ تَعَالَىٰ  وَنَّ ٱللَّهَ تَعَالَىٰ مُوفٍ لَكَ بِعَهْدِهِ </vt:lpstr>
      <vt:lpstr>”وَمَنْ وْفَىٰ بِمَا عَاهَدَ عَلَيْهُ ٱللَّهَ فَسَيُؤْتِيهِ جْراً عَظِيماً.“  وَشْهَدُ نَّكَ مِيرُ ٱلْمُؤْمِنِينَ ٱلْحَقُّ </vt:lpstr>
      <vt:lpstr>ٱلَّذِي نَطَقَ بِوِلاَيَتِكَ ٱلتَّنْزِيلُ  وَخَذَ لَكَ ٱلْعَهْدَ عَلَىٰ ٱلامَّةِ بِذٰلِكَ ٱلرَّسُولُ </vt:lpstr>
      <vt:lpstr>وَشْهَدُ نَّكَ وَعَمَّكَ وَخَاكَ  ٱلَّذِينَ تَاجَرْتُمُ ٱللَّهَ بِنُفُوسِكُمْ </vt:lpstr>
      <vt:lpstr>فَنْزَلَ ٱللَّهُ فِيكُمْ:  «إِنَّ ٱللَّهَ ٱشْتَرَىٰ مِنَ ٱلْمُؤْمِنِينَ نْفُسَهُمْ وَمْوَالَهُمْ </vt:lpstr>
      <vt:lpstr>بِنَّّ لَهُمُ ٱلْجَنَّةَ  يُقَاتِلُونَ فِي سَبِيلِ ٱللَّهِ فَيَقْتُلُونَ وَيُقْتَلُونَ </vt:lpstr>
      <vt:lpstr>وَعْداً عَلَيْهِ حَقّاً فِي ٱلتَّوْرَاةِ وَٱلإِنْجِيلِ وَٱلْقُرْآنِ  وَمَنْ وْفَىٰ بِعَهْدِهِ مِنَ ٱللَّهِ؟ </vt:lpstr>
      <vt:lpstr>فَٱسْتَبْشِرُوا بِبَيْعِكُمُ ٱلَّذِي بَايَعْتُمْ بِهِ  وَذٰلِكَ هُوَ ٱلْفَوْزُ ٱلْعَظِيمُ. </vt:lpstr>
      <vt:lpstr>ٱلتَّائِبُونَ ٱلْعَابِدُونَ  ٱلْحَامِدُونَ ٱلسَّائِحُونَ </vt:lpstr>
      <vt:lpstr>ٱلرَّاكِعُونَ ٱلسَّاجِدُونَ  ٱلآمِرُونَ بِٱلْمَعْرُوفِ وَٱلنَّاهُونَ عَنِ ٱلْمُنْكَرِ </vt:lpstr>
      <vt:lpstr>وَٱلْحَافِظُونَ لِحُدُودِ ٱللَّهِ وَبَشِّرِ ٱلْمُؤْمِنِينَ.»  شْهَدُ يَا مِيرَ ٱلْمُؤْمِنِينَ </vt:lpstr>
      <vt:lpstr>نَّ ٱلشَّاكَّ فِيكَ مَا آمَنَ بِٱلرَّسُولِ ٱلمِينِ  وَنَّ ٱلْعَادِلَ بِكَ غَيْرَكَ عَانِدٌ عَنِ ٱلدِّينِ ٱلْقَوِيمِ </vt:lpstr>
      <vt:lpstr>ٱلَّذِي ٱرْتَضَاهُ لَنَا رَبُّ ٱلْعَالَمِينَ   وَكْمَلَهُ بِوِلاَيَتِكَ يَوْمَ ٱلْغَدِيرِ </vt:lpstr>
      <vt:lpstr>وَشْهَدُ نَّكَ ٱلْمَعْنِيُّ بِقَوْلِ ٱلْعَزِيزِ ٱلرَّحِيمِ:  ”وَنَّ هٰذَا صِرَاطِي مُسْتَقِيماً فَٱتِّبِعُوهُ </vt:lpstr>
      <vt:lpstr>وَلاَ تَتَّبِعُوا ٱلسُّبُلَ فَتَفَرَّقَ بِكُمْ عَنْ سَبِيلِهِ.“  ضَلَّ وَٱللَّهِ وَضَلَّ مَنِ ٱتَّبَعَ سِوَاكَ </vt:lpstr>
      <vt:lpstr>وَعَنَدَ عَنِ ٱلْحَقِّ مَنْ عَادَاكَ  اَللَّهُمَّ سَمِعْنَا لمْرِكَ </vt:lpstr>
      <vt:lpstr>وَطَعْنَا وَٱتَّبَعْنَا صِرَاطَكَ ٱلْمُسْتَقِيمَ  فَٱهْدِنَا رَبَّنَا </vt:lpstr>
      <vt:lpstr>وَلاَ تُزِغْ قُلُوبَنَا بَعْدَ إِذْ هَدَيْتَنَا إِلَىٰ طَاعَتِكَ  وَٱجْعَلْنَا مِنَ ٱلشَّاكِرِينَ لنْعُمِكَ </vt:lpstr>
      <vt:lpstr>وَشْهَدُ نَّكَ لَمْ تَزَلْ لِلْهَوَىٰ مُخَالِفاً  وَلِلتُّقَىٰ مُحَالِفاً </vt:lpstr>
      <vt:lpstr>وَعَلَىٰ كَظْمِ ٱلْغَيْظِ قَادِراً  وَعَنِ ٱلنَّاسِ عَافِياً غَافِراً </vt:lpstr>
      <vt:lpstr>وَإِذَا عُصِيَ ٱللَّهُ سَاخِطاً  وَإِذَا اطِيعَ ٱللَّهُ رَاضِياً </vt:lpstr>
      <vt:lpstr>وَبِمَا عَهِدَ إِلَيْكَ عَامِلاً  رَاعِياً لِمَا ٱسْتُحْفِظْتَ </vt:lpstr>
      <vt:lpstr>حَافِظاً لِمَا ٱسْتُودِعْتَ  مُبَلِّغاً مَا حُمِّلْتَ </vt:lpstr>
      <vt:lpstr>مُنْتَظِراً مَا وُعِدْتَ  وَشْهَدُ نَّكَ مَا ٱتَّقَيْتَ ضَارِعاً </vt:lpstr>
      <vt:lpstr>وَلاَ مْسَكْتَ عَنْ حَقِّكَ جَازِعاً  وَلاَ حْجَمْتَ عَنْ مُجَاهَدَةِ غَاصِبِيكَ نَاكِلاً </vt:lpstr>
      <vt:lpstr>وَلاَ ظْهَرْتَ ٱلرِّضَا بِخِلاَفِ مَا يُرْضِي ٱللَّهَ مُدَاهِناً  وَلاَ وَهَنْتَ لِمَا صَابَكَ فِي سَبِيلِ ٱللَّهِ </vt:lpstr>
      <vt:lpstr>وَلاَ ضَعُفْتَ وَلاَ ٱسْتَكَنْتَ عَنْ طَلَبِ حَقِّكَ مُرَاقِباً  مَعَاذَ ٱللَّهِ نْ تَكُونَ كَذٰلِكَ </vt:lpstr>
      <vt:lpstr>بَلْ إِذْ ظُلِمْتَ ٱحْتَسَبْتَ رَبَّكَ  وَفَوَّضْتَ إِلَيْهِ مْرَكَ </vt:lpstr>
      <vt:lpstr>وَذَكَّرْتَهُمْ فَمَا ٱدَّكَرُوٱ  وَوَعَظْتَهُمْ فَمَا ٱتَّعَظُوٱ </vt:lpstr>
      <vt:lpstr>وَخَوَّفْتَهُمُ ٱللَّهَ فَمَا تَخَوَّفُوٱ  وَشْهَدُ نَّكَ يَا مِيرَ ٱلْمُؤْمِنِينَ </vt:lpstr>
      <vt:lpstr>جَاهَدْتَ فِي ٱللَّهِ حَقَّ جِهَادِهِ  حَتَّىٰ دَعَاكَ ٱللَّهُ إِلَىٰ جِوَارِهِ </vt:lpstr>
      <vt:lpstr>وَقَبَضَكَ إِلَيْهِ بِٱخْتِيَارِهِ  وَلزَمَ عْدَاءَكَ ٱلْحُجَّةَ بِقَتْلِهِمْ إِيَّاكَ </vt:lpstr>
      <vt:lpstr>لِتَكُونَ ٱلْحُجَّةُ لَكَ عَلَيْهِمْ  مَعَ مَا لَكَ مِنَ ٱلْحُجَجِ ٱلْبَالِغَةِ عَلَىٰ جَمِيعِ خَلْقِهِ </vt:lpstr>
      <vt:lpstr>اَلسَّلاَمُ عَلَيْكَ يَا مِيرَ ٱلْمُؤْمِنِينَ  عَبَدْتَ ٱللَّهَ مُخْلِصاً </vt:lpstr>
      <vt:lpstr>وَجَاهَدْتَ فِي ٱللَّهِ صَابِراً  وَجُدْتَ بِنَفْسِكَ مُحْتَسِباً </vt:lpstr>
      <vt:lpstr>وَعَمِلْتَ بِكِتَابِهِ  وَٱتَّبَعْتَ سُنَّةَ نَبِيِّهِ </vt:lpstr>
      <vt:lpstr>وَقَمْتَ ٱلصَّلاةَ  وَآتَيْتَ ٱلزَّكَاةَ </vt:lpstr>
      <vt:lpstr>وَمَرْتَ بِٱلْمَعْرُوفِ  وَنَهَيْتَ عَنِ ٱلْمُنْكَرِ مَا ٱسْتَطَعْتَ </vt:lpstr>
      <vt:lpstr>مُبْتَغِياً مَا عِنْدَ ٱللَّهِ  رَاغِباً فِي مَا وَعَدَ ٱللَّهُ </vt:lpstr>
      <vt:lpstr>لاَ تَحْفِلُ بِٱلنَّوَائِبِ  وَلاَ تَهِنُ عِنْدَ ٱلشَّدَائِدِ </vt:lpstr>
      <vt:lpstr>وَلاَ تَحْجِمُ عَنْ مُحَارِبٍ  فِكَ مَنْ نَسَبَ غَيْرَ ذٰلِكَ إِلَيْكَ </vt:lpstr>
      <vt:lpstr>وَٱفْتَرَىٰ بَاطِلاً عَلَيْكَ  وَوْلَىٰ لِمَنْ عَنَدَ عَنْكَ </vt:lpstr>
      <vt:lpstr>لَقَدْ جَاهَدْتَ فِي ٱللَّهِ حَقَّ ٱلْجِهَادِ  وَصَبَرْتَ عَلَىٰ ٱلذَىٰ صَبْرَ ٱحْتِسَابٍ </vt:lpstr>
      <vt:lpstr>وَنْتَ وَّلُ مَنْ آمَنَ بِٱللَّهِ  وَصَلَّىٰ لَهُ وَجَاهَدَ </vt:lpstr>
      <vt:lpstr>وَبْدَىٰ صَفْحَتَهُ فِي دَارِ ٱلشِّرْكِ  وَٱلرْضُ مَشْحُونَةٌ ضَلالَةً </vt:lpstr>
      <vt:lpstr>وَٱلشَّيْطَانُ يُعْبَدُ جَهْرَةً  وَنْتَ ٱلْقَائِلُ: ”لاَ تَزِيدُنِي كَثْرَةُ ٱلنَّاسِ حَوْلِي عِزَّةً </vt:lpstr>
      <vt:lpstr>وَلاَ تَفَرُّقُهُمْ عَنِّي وَحْشَةً  وَلَوْ سْلَمَنِيَ ٱلنَّاسُ جَمِيعاً لَمْ كُنْ مُتَضَرِّعاً.“ </vt:lpstr>
      <vt:lpstr>إِعْتَصَمْتَ بِٱللَّهِ فَعَزَزْتَ  وَآثَرْتَ ٱلآخِرَةَ عَلَىٰ ٱلاولَىٰ فَزَهِدْتَ </vt:lpstr>
      <vt:lpstr>وَيَّدَكَ ٱللَّهُ وَهَدَاكَ  وَخْلَصَكَ وَٱجْتَبَاكَ </vt:lpstr>
      <vt:lpstr>فَمَا تَنَاقَضَتْ فْعَالُكَ  وَلاَ ٱخْتَلَفَتْ قْوَالُكَ</vt:lpstr>
      <vt:lpstr>وَلاَ تَقَلَّبَتْ حْوَالُكَ  وَلاَ ٱدَّعَيْتَ وَلاَ ٱفْتَرَيْتَ عَلَىٰ ٱللَّهِ كَذِباً </vt:lpstr>
      <vt:lpstr>وَلاَ شَرِهْتَ إِلَىٰ ٱلْحُطَامِ  وَلاَ دَنَّسَكَ ٱلآثَامُ </vt:lpstr>
      <vt:lpstr>وَلَمْ تَزَلْ عَلَىٰ بَيِّنَةٍ مِنْ رَبِّكَ  وَيَقِينٍ مِنْ مْرِكَ </vt:lpstr>
      <vt:lpstr>تَهْدِي إِلَىٰ ٱلْحَقِّ وَإِلَىٰ صِرَاطٍ مُسْتَقِيمٍ  شْهَدُ شَهَادَةَ حَقٍّ </vt:lpstr>
      <vt:lpstr>وَاقْسِمُ بِٱللَّهِ قَسَمَ صِدْقٍ  نَّ مُحَمَّداً وَآلَهُ صَلَوَاتُ ٱللَّهِ عَلَيْهِمْ سَادَاتُ ٱلْخَلْقِ </vt:lpstr>
      <vt:lpstr>وَنَّكَ مَوْلاَيَ وَمَوْلَىٰ ٱلْمُؤْمِنِينَ  وَنَّكَ عَبْدُ ٱللَّهِ وَوَلِيُّهُ </vt:lpstr>
      <vt:lpstr>وَخُو ٱلرَّسُولِ وَوَصِيُّهُ وَوَارِثُهُ  وَنَّهُ ٱلْقَائِلُ لَكَ: </vt:lpstr>
      <vt:lpstr>”وَٱلَّذِي بَعَثَنِي بِٱلْحَقِّ مَا آمَنَ بِي مَنْ كَفَرَ بِكَ  وَلاَ قَرَّ بِٱللَّهِ مَنْ جَحَدَكَ </vt:lpstr>
      <vt:lpstr>وَقَدْ ضَلَّ مَنْ صَدَّ عَنْكَ  وَلَمْ يَهْتَدِ إِلَىٰ ٱللَّهِ وَلاَ إِلَيَّ مَنْ لاَ يَهْتَدِي بِكَ </vt:lpstr>
      <vt:lpstr>وَهُوَ قَوْلُ رَبِّي عَزَّ وَجَلَّ:  «وَإِنِّي لَغَفَّارٌ لِمَنْ تَابَ وَآمَنَ وَعَمِلَ صَالِحاً </vt:lpstr>
      <vt:lpstr>ثُمَّ ٱهْتَدَىٰ» إِلَىٰ وِلايَتِكَ.“  مَوْلاَيَ فَضْلُكَ لاَ يَخْفَىٰ </vt:lpstr>
      <vt:lpstr>وَنُورُكَ لاَ يُطْفَا وَنَّ مَنْ جَحَدَكَ ٱلظَّلُومُ ٱلشْقَىٰ </vt:lpstr>
      <vt:lpstr>مَوْلاَيَ نْتَ ٱلْحُجَّةُ عَلَىٰ ٱلْعِبَادِ  وَٱلْهَادِي إِلَىٰ ٱلرَّشَادِ </vt:lpstr>
      <vt:lpstr>وَٱلْعُدَّةُ لِلْمَعَادِ  مَوْلاَيَ لَقَدْ رَفَعَ ٱللَّهُ فِي ٱلاولَىٰ مَنْزِلَتَكَ </vt:lpstr>
      <vt:lpstr>وَعْلَىٰ فِي ٱلآخِرَةِ دَرَجَتَكَ  وَبَصَّرَكَ مَا عَمِيَ عَلَىٰ مَنْ خَالَفَكَ </vt:lpstr>
      <vt:lpstr>وَحَالَ بَيْنَكَ وَبَيْنَ مَوَاهِبِ ٱللَّهِ لَكَ  فَلَعَنَ ٱللَّهُ مُسْتَحِلِّي ٱلْحُرْمَةِ مِنْكَ </vt:lpstr>
      <vt:lpstr>وَذَائِدِي ٱلْحَقِّ عَنْكَ  وَشْهَدُ نَّهُمُ ٱلخْسَرُونَ </vt:lpstr>
      <vt:lpstr>ٱلَّذِينَ تَلْفَحُ وُجُوهَهُمُ ٱلنَّارُ  وَهُمْ فِيهَا كَالِحُونَ </vt:lpstr>
      <vt:lpstr>وَشْهَدُ نَّكَ مَا قْدَمْتَ وَلاَ حْجَمْتَ  وَلاَ نَطَقْتَ وَلاَ مْسَكْتَ </vt:lpstr>
      <vt:lpstr>إِلاَّ بِمْرٍ مِنَ ٱللَّهِ وَرَسُولِهِ  قُلْتَ: ”وَٱلَّذِي نَفْسِي بِيَدِهِ، </vt:lpstr>
      <vt:lpstr>لَقَدْ نَظَرَ إِلَيَّ رَسُولُ ٱللَّهِ صَلَّىٰ ٱللَّهُ عَلَيْهِ وَآلِهِ </vt:lpstr>
      <vt:lpstr>ضْرِبُ بِٱلسَّيْفِ قُدْماً فَقَالَ:  ’يَا عَلِيُّ نْتَ مِنِّي بِمَنْزِلَةِ هَارُونَ مِنْ مُوسَىٰ </vt:lpstr>
      <vt:lpstr>إِلاَّ نَّهُ لاَ نَبِيَّ بَعْدِي  وَاعْلِمُكَ نَّ مَوْتَكَ وَحَيَاتَكَ مَعِي وَعَلَىٰ سُنَّتِي.‘ </vt:lpstr>
      <vt:lpstr>فَوَٱللَّهِ مَا كَذِبْتُ وَلاَ كُذِّبْتُ  وَلاَ ضَلَلْتُ وَلاَ ضُلِّ بِي </vt:lpstr>
      <vt:lpstr>وَلاَ نَسِيتُ مَا عَهِدَ إِلَيَّ رَبِّي  وَإِنِّي لَعَلَىٰ بَيِّنَةٍ مِنْ رَبِّي بَيَّنَهَا لِنَبِيِّهِ </vt:lpstr>
      <vt:lpstr>وَبَيَّنَهَا ٱلنَّبِيُّ لِي  وَإِنِّي لَعَلَىٰ ٱلطَّرِيقِ ٱلْوَاضِحِ لْفِظُهُ لَفْظاً.“ </vt:lpstr>
      <vt:lpstr>صَدَقْتَ وَٱللَّهِ وَقُلْتَ ٱلْحَقَّ  فَلَعَنَ ٱللَّهُ مَنْ سَاوَاكَ بِمَنْ نَاوَاكَ </vt:lpstr>
      <vt:lpstr>وَٱللَّهُ جَلَّ ٱسْمُهُ يَقُولُ:  ”هَلْ يَسْتَوِي ٱلَّذِينَ يَعْلَمُونَ وَٱلَّذِينَ لاَ يَعْلَمُون؟“ </vt:lpstr>
      <vt:lpstr>فَلَعَنَ ٱللَّهُ مَنْ عَدَلَ بِكَ مَنْ فَرَضَ ٱللَّهُ عَلَيْهِ وِلايَتَكَ  وَنْتَ وَلِيُّ ٱللَّهِ </vt:lpstr>
      <vt:lpstr>وَخُو رَسُولِهِ  وَٱلذَّابُّ عَنْ دِينِهِ </vt:lpstr>
      <vt:lpstr>وَٱلَّذِي نَطَقَ ٱلْقُرْآنُ بِتَفْضِيلِهِ  قَالَ ٱللَّهُ تَعَالَىٰ: </vt:lpstr>
      <vt:lpstr>”وَفَضَّلَ ٱللَّهُ ٱلْمُجَاهِدِينَ عَلَىٰ ٱلْقَاعِدِينَ جْراً عَظِيماً.  دَرَجَاتٍ مِنْهُ وَمَغْفِرَةً وَرَحْمَةً </vt:lpstr>
      <vt:lpstr>وَكَانَ ٱللَّهُ غَفُوراً رَحِيماً.“ </vt:lpstr>
      <vt:lpstr>وَقَالَ ٱللَّهُ تَعَالَىٰ:  ”جَعَلْتُمْ سِقَايَةَ ٱلْحَاجِّ وَعِمَارَةَ ٱلْمَسْجِدِ ٱلْحَرَامِ </vt:lpstr>
      <vt:lpstr>كَمَنْ آمَنَ بِٱللَّهِ وَٱلْيَوْمِ ٱلآخِرِ وَجَاهَدَ فِي سَبِيلِ ٱللَّهِ؟  لاَ يَسْتَوُونَ عِنْدَ ٱللَّهِ </vt:lpstr>
      <vt:lpstr>وَٱللَّهُ لاَ يَهْدِي ٱلْقَوْمَ ٱلظَّالِمِينَ.  اَلَّذِينَ آمَنُوٱ وَهَاجَرُوٱ </vt:lpstr>
      <vt:lpstr>وَجَاهَدُوٱ فِي سَبِيلِ ٱللَّهِ بِمْوَالِهِمْ وَنْفُسِهِمْ  عْظَمُ دَرَجَةً عِنْدَ ٱللَّهِ </vt:lpstr>
      <vt:lpstr>وَاولٰئِكَ هُمُ ٱلْفَائِزُونَ.  يُبَشِّرُهُمْ رَبُّهُمْ بِرَحْمَةٍ مِنْهُ وَرِضْوَانٍ </vt:lpstr>
      <vt:lpstr>وَجَنَّاتٍ لَهُمْ فِيهَا نَعِيمٌ مُقِيمٌ.  خَالِدِينَ فِيهَا بَداً </vt:lpstr>
      <vt:lpstr>إِنَّ ٱللَّهَ عِنْدَهُ جْرٌ عَظِيمٌ.“  شْهَدُ نَّكَ ٱلْمَخْصُوصُ بِمِدْحَةِ ٱللَّهِ </vt:lpstr>
      <vt:lpstr>ٱلْمُخْلِصُ لِطَاعَةِ ٱللَّهِ  لَمْ تَبْغِ بِٱلْهُدَىٰ بَدَلاً </vt:lpstr>
      <vt:lpstr>وَلَمْ تُشْرِكْ بِعِبَادَةِ رَبِّكَ حَداً  وَنَّ ٱللَّهَ تَعَالَىٰ ٱسْتَجَابَ لِنَبِيِّهِ </vt:lpstr>
      <vt:lpstr>صَلَّىٰ ٱللَّهُ عَلَيْهِ وَآلِهِ فِيكَ دَعْوَتَهُ  ثُمَّ مَرَهُ بِإِظْهَارِ مَا وْلاَكَ لاِمَّتِهِ </vt:lpstr>
      <vt:lpstr>إِعْلاءً لِشَانِكَ  وَإِعْلاناً لِبُرْهَانِكَ </vt:lpstr>
      <vt:lpstr>وَدَحْضاً لِلبَاطِيلِ  وَقَطْعاً لِلْمَعَاذِيرِ </vt:lpstr>
      <vt:lpstr>فَلَمَّا شْفَقَ مِنْ فِتْنَةِ ٱلْفَاسِقِينَ  وَٱتَّقَىٰ فِيكَ ٱلْمُنَافِقِينَ </vt:lpstr>
      <vt:lpstr>وْحَىٰ إِلَيْهِ رَبُّ ٱلْعَالَمِينَ:  ”يَا يُّهَا ٱلرَّسُولُ بَلِّغْ مَا انْزِلَ إِلَيْكَ مِنْ رَبِّكَ </vt:lpstr>
      <vt:lpstr>وَإِنْ لَمْ تَفْعَلْ فَمَا بَلَّغْتَ رِسَالَتَهُ  وَٱللَّهُ يَعْصِمُكَ مِنَ ٱلنَّاسِ.“ </vt:lpstr>
      <vt:lpstr>فَوَضَعَ عَلَىٰ نَفْسِهِ وْزَارَ ٱلْمَسِيرِ  وَنَهَضَ فِي رَمْضَاءِ ٱلْهَجِيرِ </vt:lpstr>
      <vt:lpstr>فَخَطَبَ وَسْمَعَ  وَنَادَىٰ فَبْلَغَ </vt:lpstr>
      <vt:lpstr>ثُمَّ سَلَهُمْ جْمَعَ  فَقَالَ: ”هَلْ بَلَّغْتُ؟“ </vt:lpstr>
      <vt:lpstr>فَقَالُوَٱ: ”اَللَّهُمَّ بَلَىٰ.“  فَقَالَ: ”اَللَّهُمَّ ٱشْهَدْ.“ </vt:lpstr>
      <vt:lpstr>ثُمَّ قَالَ: ” لَسْتُ وْلَىٰ بِٱلْمُؤْمِنِينَ مِنْ نْفُسِهِمْ؟“  فَقَالُوَٱ: ”بَلَىٰ.“ </vt:lpstr>
      <vt:lpstr>فَخَذَ بِيَدِكَ وَقَالَ:  ”مَنْ كُنْتُ مَوْلاَهُ فَهٰذَا عَلِيٌّ مَوْلاَهُ </vt:lpstr>
      <vt:lpstr>اَللَّهُمَّ وَالِ مَنْ وَالاَهُ  وَعَادِ مَنْ عَادَاهُ </vt:lpstr>
      <vt:lpstr>وَٱنْصُرْ مَنْ نَصَرَهُ  وَٱخْذُلْ مَنْ خَذَلَهُ. </vt:lpstr>
      <vt:lpstr>فَمَا آمَنَ بِمَا نْزَلَ ٱللَّهُ فِيكَ عَلَىٰ نَبِيِّهِ إِلاَّ قَلِيلٌ  وَلاَ زَادَ كْثَرَهُمْ غَيْرَ تَخْيِيرٍ </vt:lpstr>
      <vt:lpstr>وَلَقَدْ نْزَلَ ٱللَّهُ تَعَالَىٰ فِيكَ مِنْ قَبْلُ وَهُمْ كَارِهُونَ: </vt:lpstr>
      <vt:lpstr>”يَا يُّهَا ٱلَّذِينَ آمَنُوٱ  مَنْ يَرْتَدَّ مِنْكُمْ عَنْ دِينِهِ </vt:lpstr>
      <vt:lpstr>فَسَوْفَ يَاتِي ٱللَّهُ بِقَوْمٍ يُحِبُّهُمْ وَيُحِبُّونَهُ  ذِلَّةٍ عَلَىٰ ٱلْمُؤْمِنِينَ </vt:lpstr>
      <vt:lpstr>عِزَّةٍ عَلَىٰ ٱلْكَافِرِينَ  يُجَاهِدُونَ فِي سَبِيلِ ٱللَّهِ </vt:lpstr>
      <vt:lpstr>وَلاَ يَخَافُونَ لَوْمَةَ لاَئِمٍ  ذٰلِكَ فَضْلُ ٱللَّهِ يُؤْتِيهِ مَنْ يَشَاءُ </vt:lpstr>
      <vt:lpstr>وَٱللَّهُ وَاسِعٌ عَلِيمٌ.  إِنَّمَا وَلِيُّكُمُ ٱللَّهُ وَرَسُولُهُ وَٱلَّذِينَ آمَنُوٱ </vt:lpstr>
      <vt:lpstr>ٱلَّذِينَ يُقِيمُونَ ٱلصَّلاَةَ  وَيُؤْتُونَ ٱلزَّكَاةَ وَهُمْ رَاكِعُونَ. </vt:lpstr>
      <vt:lpstr>وَمَنْ يَتَوَلَّ ٱللَّهَ وَرَسُولَهُ وَٱلَّذِينَ آمَنُوٱ  فَإِنَّ حِزْبَ ٱللَّهِ هُمُ ٱلْغَالِبُونَ.“ </vt:lpstr>
      <vt:lpstr>رَبَّنَا آمَنَّا بِمَا نْزَلْتَ وَٱتَّبَعْنَا ٱلرَّسُولَ  فَٱكْتُبْنَا مَعَ ٱلشَّاهِدِينَ </vt:lpstr>
      <vt:lpstr>رَبَّنَا لاَ تُزِغْ قُلُوبَنَا بَعْدَ إِذْ هَدَيْتَنَا  وَهَبْ لَنَا مِنْ لَدُنْكَ رَحْمَةً </vt:lpstr>
      <vt:lpstr>إِنَّكَ نْتَ ٱلْوَهَّابُ  اَللَّهُمَّ إِنَّا نَعْلَمُ نَّ هٰذَا هُوَ ٱلْحَقُّ مِنْ عِنْدِكَ </vt:lpstr>
      <vt:lpstr>فَٱلْعَنْ مَنْ عَارَضَهُ وَٱسْتَكْبَرَ  وَكَذَّبَ بِهِ وَكَفَرَ </vt:lpstr>
      <vt:lpstr>وَسَيَعْلَمُ ٱلَّذِينَ ظَلَمُوٱ يَّ مُنْقَلَبٍ يَنْقَلِبُونَ </vt:lpstr>
      <vt:lpstr>اَلسَّلاَمُ عَلَيْكَ يَا مِيرَ ٱلْمُؤْمِنِينَ  وَسَيِّدَ ٱلْوَصِيِّينَ </vt:lpstr>
      <vt:lpstr>وَوَّلَ ٱلْعَابِدِينَ  وَزْهَدَ ٱلزَّاهِدِينَ </vt:lpstr>
      <vt:lpstr>وَرَحْمَةُ ٱللَّهِ وَبَرَكَاتُهُ  وَصَلَوَاتُهُ وَتَحِيَّاتُهُ </vt:lpstr>
      <vt:lpstr>نْتَ مُطْعِمُ ٱلطَّعَامِ عَلَىٰ حُبِّهِ مِسْكِيناً وَيَتِيماً وَسِيراً </vt:lpstr>
      <vt:lpstr>لِوَجْهِ ٱللَّهِ لاَ تُرِيدُ مِنْهُمْ جَزَاءً وَلاَ شُكُوراً </vt:lpstr>
      <vt:lpstr>وَفِيكَ نْزَلَ ٱللَّهُ تَعَالَىٰ:  ”وَيُؤْثِرُونَ عَلَىٰ نْفُسِهِمْ وَلَوْ كَانَ بِهِمْ خَصَاصَةٌ </vt:lpstr>
      <vt:lpstr>وَمَنْ يُوقَ شُحَّ نَفْسِهِ فَاولٰئِكَ هُمُ ٱلْمُفْلِحُونَ.“  وَنْتَ ٱلْكَاظِمُ لِلْغَيْظِ </vt:lpstr>
      <vt:lpstr>وَٱلْعَافِي عَنِ ٱلنَّاسِ  وَٱللَّهُ يُحِبُّ ٱلْمُحْسِنِينَ </vt:lpstr>
      <vt:lpstr>وَنْتَ ٱلصَّابِرُ فِي ٱلْبَاسَاءِ وَٱلضَّرَّاءِ وَحِينَ ٱلْبَاسِ  وَنْتَ ٱلْقَاسِمُ بِٱلسَّوِيَّةِ </vt:lpstr>
      <vt:lpstr>وَٱلْعَادِلُ فِي ٱلرَّعِيَّةِ  وَٱلْعَالِمُ بِحُدُودِ ٱللَّهِ مِنْ جَمِيعِ ٱلْبَرِيَّةِ </vt:lpstr>
      <vt:lpstr>وَٱللَّهُ تَعَالَىٰ خْبَرَ عَمَّا وْلاَكَ مِنْ فَضْلِهِ بِقَوْلِهِ: </vt:lpstr>
      <vt:lpstr>”فَمَنْ كَانَ مُؤْمِناً كَمَنْ كَانَ فَاسِقاً؟  لاَ يَسْتَوُونَ. </vt:lpstr>
      <vt:lpstr>مَّا ٱلَّذِينَ آمَنُوٱ وَعَمِلُوٱ ٱلصَّالِحَاتِ  فَلَهُمْ جَنَّاتُ ٱلْمَاوَىٰ نُزُلاً بِمَا كَانُوٱ يَعْمَلُونَ.“ </vt:lpstr>
      <vt:lpstr>وَنْتَ ٱلْمَخْصُوصُ بِعِلْمِ ٱلتَّنْزِيلِ  وَحُكْمِ ٱلتَّاوِيلِ </vt:lpstr>
      <vt:lpstr>وَنَصِّ ٱلرَّسُولِ  وَلَكَ ٱلْمَوَاقِفُ ٱلْمَشْهُودَةُ </vt:lpstr>
      <vt:lpstr>وَٱلْمَقَامَاتُ ٱلْمَشْهُورَةُ  وَٱليَّامُ ٱلْمَذْكُورَةُ </vt:lpstr>
      <vt:lpstr>يَوْمَ بَدْرٍ وَيَوْمَ ٱلحْزَابِ:  ”إِذْ زَاغَتِ ٱلبْصَارُ وَبَلَغَتِ ٱلْقُلُوبُ ٱلْحَنَاجِرَ </vt:lpstr>
      <vt:lpstr>وَتَظُنّونَ بِٱللَّهِ ٱلظّنُونَٱ  هُنَالِكَ ٱبْتُلِيَ ٱلْمُؤْمِنُونَ وَزُلْزِلُوٱ زِلْزَالاً شَدِيداً. </vt:lpstr>
      <vt:lpstr>وَإِذْ يَقُولُ ٱلْمُنَافِقُونَ وَٱلَّذِينَ فِي قُلُوبِهِمْ مَرَضٌ:  مَا وَعَدَنَا ٱللَّهُ وَرَسُولُهُ إِلاَّ غُرُوراً. </vt:lpstr>
      <vt:lpstr>وَإِذْ قَالَتْ طَائِفَةٌ مِنْهُمْ:  يَا هْلَ يَثْرِبَ لاَ مُقَامَ لَكُمْ فَٱرْجِعُوٱ </vt:lpstr>
      <vt:lpstr>وَيَسْتَاذِنُ فَرِيقٌ مِنْهُمُ ٱلنَّبِيَّ  يَقُولُونَ إِنَّ بُيُوتَنَا عَوْرَةٌ </vt:lpstr>
      <vt:lpstr>وَمَا هِيَ بِعَوْرَةٍ إِنْ يُرِيدُونَ إِلاَّ فِرَاراً.“  وَقَالَ ٱللَّهُ تَعَالَىٰ: </vt:lpstr>
      <vt:lpstr>”وَلَمَّا رَىٰ ٱلْمُؤْمِنُونَ ٱلحْزَابَ قَالُوٱ:  هٰذَا مَا وَعَدَنَا ٱللَّهُ وَرَسُولُهُ </vt:lpstr>
      <vt:lpstr>وَصَدَقَ ٱللَّهُ وَرَسُولُهُ؛  وَمَا زَادَهُمْ إِلاَّ إِيـمَاناً وَتَسْلِيماً.“ </vt:lpstr>
      <vt:lpstr>فَقَتَلْتَ عَمْرَوهُمْ  وَهَزَمْتَ جَمْعَهُمْ </vt:lpstr>
      <vt:lpstr>”وَرَدَّ ٱللَّهُ ٱلَّذِينَ كَفَرُوٱ بِغَيْظِهِمْ  لَمْ يَنَالُوٱ خَيْراً </vt:lpstr>
      <vt:lpstr>وَكَفَىٰ ٱللَّهُ ٱلْمُؤْمِنِينَ ٱلْقِتَالَ  وَكَانَ ٱللَّهُ قَوِيّاً عَزِيزاً.“ </vt:lpstr>
      <vt:lpstr>وَيَوْمَ احُدٍ: ”إِذْ يُصْعِدُونَ وَلاَ يَلْوُونَ عَلَىٰ حَدٍ  وَٱلرَّسُولُ يَدْعُوهُمْ فِي اخْرَاهُمْ.“ </vt:lpstr>
      <vt:lpstr>وَنْتَ تَذُودُ بِهِمُ ٱلْمُشْرِكِينَ عَنِ ٱلنَّبِيِّ  ذَاتَ ٱلْيَمِينِ وَذَاتَ ٱلشِّمَالِ </vt:lpstr>
      <vt:lpstr>حَتَّىٰ رَدَّهُمُ ٱللَّهُ تَعَالَىٰ عَنْكُمَا خَائِفِينَ  وَنَصَرَ بِكَ ٱلْخَاذِلِينَ </vt:lpstr>
      <vt:lpstr>وَيَوْمَ حُنَيْنٍ عَلَىٰ مَا نَطَقَ بِهِ ٱلتَّنْزِيلُ:  ”إِذْ عْجَبَتْكُمْ كَثْرَتُكُمْ فَلَمْ تُغْنِ عَنْكُمْ شَيْئاً </vt:lpstr>
      <vt:lpstr>وَضَاقَتْ عَلَيْكُمُ ٱلرْضُ بِمَا رَحُبَتْ  ثُمَّ وَلَّيْتُمْ مُدْبِرِينَ. </vt:lpstr>
      <vt:lpstr>ثُمَّ نْزَلَ ٱللَّهُ سَكِينَتَهُ عَلَىٰ رَسُولِهِ وَعَلَىٰ ٱلْمُؤْمِنِينَ.“ </vt:lpstr>
      <vt:lpstr>وَٱلْمُؤْمِنُونَ نْتَ وَمَنْ يَلِيكَ </vt:lpstr>
      <vt:lpstr>وَعَمُّكَ ٱلْعَبَّاسُ يُنَادِي ٱلْمُنْهَزِمِينَ:  يَا صْحَابَ سُورَةِ ٱلْبَقَرَةِ </vt:lpstr>
      <vt:lpstr>يَا هْلَ بَيْعَةِ ٱلشَّجَرَةِ  حَتَّىٰ ٱسْتَجَابَ لَهُ قَوْمٌ قَدْ كَفَيْتَهُمُ ٱلْمَؤُونَةَ </vt:lpstr>
      <vt:lpstr>وَتَكَفَّلْتَ دُونَهُمُ ٱلْمَعُونَةَ  فَعَادُوٱ آيِسِينَ مِنَ ٱلْمَثُوبَةِ </vt:lpstr>
      <vt:lpstr>رَاجِينَ وَعْدَ ٱللَّهِ تَعَالَىٰ بِٱلتَّوْبَةِ  وَذٰلِكَ قَوْلُ ٱللَّهِ جَلَّ ذِكْرُهُ: </vt:lpstr>
      <vt:lpstr>”ثُمَّ يَتُوبُ ٱللَّهُ مِنْ بَعْدِ ذٰلِكَ عَلَىٰ مَنْ يَشَاءُ.“  وَنْتَ حَائِزٌ دَرَجَةَ ٱلصَّبْرِ </vt:lpstr>
      <vt:lpstr>فَائِزٌ بِعَظِيمِ ٱلجْرِ  وَيَوْمَ خَيْبَرَ إِذْ ظْهَرَ ٱللَّهُ خَوَرَ ٱلْمُنَافِقِينَ </vt:lpstr>
      <vt:lpstr>وَقَطَعَ دَابِرَ ٱلْكَافِرِينَ  وَٱلْحَمْدُ لِلَّهِ رَبِّ الْعَالَمِينَ: </vt:lpstr>
      <vt:lpstr>”وَلَقَدْ كَانُوٱ عَاهَدُوٱ ٱللَّهَ مِنْ قَبْلُ لاَ يُوَلُّونَ ٱلدْبَارَ </vt:lpstr>
      <vt:lpstr>وَكَانَ عَهْدُ ٱللَّهِ مَسْؤُولاً.“  مَوْلاَيَ نْتَ ٱلْحُجَّةُ ٱلْبَالِغَةُ </vt:lpstr>
      <vt:lpstr>وَٱلْمَحَجَّةُ ٱلْوَاضِحَةُ  وَٱلنِّعْمَةُ ٱلسَّابِغَةُ  وَٱلْبُرْهَانُ ٱلْمُنِيرُ </vt:lpstr>
      <vt:lpstr>فَهَنِيئاً لَكَ بِمَا آتَاكَ ٱللَّهُ مِنْ فَضْلٍ  وَتَبّاً لِشَانِئِكَ ذِي ٱلْجَهْلِ </vt:lpstr>
      <vt:lpstr>شَهِدْتَ مَعَ ٱلنَّبِيِّ صَلَّىٰ ٱللَّهُ عَلَيْهِ وَآلِهِ  جَمِيعَ حُرُوبِهِ وَمَغَازِيهِ </vt:lpstr>
      <vt:lpstr>تَحْمِلُ ٱلرَّايَةَ مَامَهُ  وَتَضْرِبُ بِٱلسَّيْفِ قُدَّامَهُ </vt:lpstr>
      <vt:lpstr>ثُمَّ لِحَزْمِكَ ٱلْمَشْهُورِ  وَبَصِيرَتِكَ فِي ٱلامُورِ </vt:lpstr>
      <vt:lpstr>مَّرَكَ فِي ٱلْمَوَاطِنِ  وَلَمْ يَكُنْ عَلَيْكَ مِيرٌ </vt:lpstr>
      <vt:lpstr>وَكَمْ مِنْ مْرٍ صَدَّكَ عَنْ إِمْضَاءِ عَزْمِكَ فِيهِ ٱلتُّقَىٰ  وَٱتَّبَعَ غَيْرُكَ فِي مِثْلِهِ ٱلْهَوَىٰ </vt:lpstr>
      <vt:lpstr>فَظَنَّ ٱلْجَاهِلُونَ نَّكَ عَجَزْتَ عَمَّا إِلَيْهِ ٱنْتَهَىٰ </vt:lpstr>
      <vt:lpstr>ضَلَّ وَٱللَّهِ الظَّانُّ لِذٰلِكَ وَمَا ٱهْتَدَىٰ </vt:lpstr>
      <vt:lpstr>وَلَقَدْ وْضَحْتَ مَا شْكَلَ مِنْ ذٰلِكَ لِمَنْ تَوَهَّمَ وَٱمْتَرَىٰ </vt:lpstr>
      <vt:lpstr>بِقَوْلِكَ صَلَّىٰ ٱللَّهُ عَلَيْكَ: </vt:lpstr>
      <vt:lpstr>”قَدْ يَرَىٰ ٱلْحُوَّلُ ٱلْقُلَّبُ وَجْهَ ٱلْحِيلَةِ  وَدُونَهَا حَاجِزٌ مِنْ تَقْوَىٰ ٱللَّهِ </vt:lpstr>
      <vt:lpstr>فَيَدَعُهَا رَايَ ٱلْعَيْنِ  وَيَنْتَهِزُ فُرْصَتَهَا مَنْ لاَ حَرِيجَةَ لَهُ فِي ٱلدِّينِ.“ </vt:lpstr>
      <vt:lpstr>صَدَقْتَ وَٱللَّهِ وَخَسِرَ ٱلْمُبْطِلُونَ  وَإِذْ مَاكَرَكَ ٱلنَّاكِثَانِ </vt:lpstr>
      <vt:lpstr>فَقَالاَ: نُرِيدُ ٱلْعُمْرَةَ.  فَقُلْتَ لَهُمَا: لَعَمْرُكُمَا مَا تُرِيدَانِ ٱلْعُمْرَةَ </vt:lpstr>
      <vt:lpstr>لكِنْ تُرِيدَانِ ٱلْغَدْرَةَ.  فَخَذْتَ ٱلْبَيْعَةَ عَلَيْهِمَا </vt:lpstr>
      <vt:lpstr>وَجَدَّدْتَ ٱلْمِيثَاقَ  فَجَدَّا فِي ٱلنِّفَاقِ </vt:lpstr>
      <vt:lpstr>فَلَمَّا نَبَّهْتَهُمَا عَلَىٰ فِعْلِهِمَا غْفَلاَ وَعَادَا وَمَا ٱنْتَفَعَا </vt:lpstr>
      <vt:lpstr>وَكَانَ عَاقِبَةُ مْرِهِمَا خُسْراً </vt:lpstr>
      <vt:lpstr>ثُمَّ تَلاَهُمَا هْلُ ٱلشَّامِ  فَسِرْتَ إِلَيْهِمْ بَعْدَ ٱلإِعْذَارِ </vt:lpstr>
      <vt:lpstr>وَهُمْ لاَ يَدِينُونَ دِينَ ٱلْحَقِّ  وَلاَ يَتَدَبَّرُونَ ٱلْقُرْآنَ </vt:lpstr>
      <vt:lpstr>هَمَجٌ رُعَاعٌ ضَالُّونَ  وَبِٱلَّذِي انْزِلَ عَلَىٰ مُحَمَّدٍ فِيكَ كَافِرُونَ </vt:lpstr>
      <vt:lpstr>وَلهْلِ ٱلْخِلاَفِ عَلَيْكَ نَاصِرُونَ  وَقَدْ مَرَ ٱللَّهُ تَعَالَىٰ بِٱتِّبَاعِكَ </vt:lpstr>
      <vt:lpstr>وَنَدَبَ ٱلْمُؤْمِنِينَ إِلَىٰ نَصْرِكَ  وَقَالَ عَزَّ وَجَلَّ: </vt:lpstr>
      <vt:lpstr>“يَا يُّهَا ٱلَّذِينَ آمَنُوٱ  ٱتَّقُوٱ ٱللَّهَ وَكُونُوٱ مَعَ ٱلصَّادِقِينَ.“ </vt:lpstr>
      <vt:lpstr>مَوْلاَيَ بِكَ ظَهَرَ ٱلْحَقُّ  وَقَدْ نَبَذَهُ ٱلْخَلْقُ </vt:lpstr>
      <vt:lpstr>وَوْضَحْتَ ٱلسُّنَنَ بَعْدَ ٱلدُّرُوسِ وَٱلطَّمْسِ </vt:lpstr>
      <vt:lpstr>فَلَكَ سَابِقَةُ ٱلْجِهَادِ عَلَىٰ تَصْدِيقِ ٱلتَّنْزِيلِ </vt:lpstr>
      <vt:lpstr>وَوْضَحْتَ ٱلسُّنَنَ بَعْدَ ٱلدُّرُوسِ وَٱلطَّمْسِ </vt:lpstr>
      <vt:lpstr>فَلَكَ سَابِقَةُ ٱلْجِهَادِ عَلَىٰ تَصْدِيقِ ٱلتَّنْزِيلِ </vt:lpstr>
      <vt:lpstr>وَلَكَ فَضِيلَةُ ٱلْجِهَادِ عَلَىٰ تَحْقِيقِ ٱلتَّاوِيلِ  وَعَدُوُّكَ عَدُوُّ ٱللَّهِ جَاحِدٌ لِرَسُولِ ٱللَّهِ </vt:lpstr>
      <vt:lpstr>يَدْعُو بَاطِلاً وَيَحْكُمُ جَائِراً  وَيَتَمَّرُ غَاصِباً وَيَدْعُو حِزْبَهُ إِلَىٰ ٱلنَّارِ </vt:lpstr>
      <vt:lpstr>وَعَمَّارٌ يُجَاهِدُ وَيُنَادِي بَيْنَ ٱلصَّفَّيْنِ:  ”الرَّوَاحَ ٱلرَّوَاحَ إِلَىٰ ٱلْجَنَّةِ.“ </vt:lpstr>
      <vt:lpstr>وَلَمَّا ٱسْتَسْقَىٰ فَسُقِيَ ٱللَّبَنَ كَبَّرَ وَقَالَ:  ”قَالَ لِي رَسُولُ ٱللَّهِ صَلَّىٰ ٱللَّهُ عَلَيْهِ وَآلِهِ: </vt:lpstr>
      <vt:lpstr>’آخِرُ شَرَابِكَ مِنَ ٱلدُّنْيَا ضَيَاحٌ مِنْ لَبَنٍ  وَتَقْتُلُكَ ٱلْفِئَةُ ٱلْبَاغِيَةُ.‘“ </vt:lpstr>
      <vt:lpstr>فَٱعْتَرَضَهُ بُو ٱلْعَادِيَةِ ٱلْفَزَارِيُّ فَقَتَلَهُ  فَعَلَىٰ بِي ٱلْعَادِيَةِ لَعْنَةُ ٱللَّهِ </vt:lpstr>
      <vt:lpstr>وَلَعْنَةُ مَلاَئِكَتِهِ وَرُسُلِهِ جْمَعِينَ  وَعَلَىٰ مَنْ سَلَّ سَيْفَهُ عَلَيْكَ </vt:lpstr>
      <vt:lpstr>وَسَلَلْتَ سَيْفَكَ عَلَيْهِ  يَا مِيرَ ٱلْمُؤْمِنِينَ </vt:lpstr>
      <vt:lpstr>مِنَ ٱلْمُشْرِكِينَ وَٱلْمُنَافِقِينَ إِلَىٰ يَوْمِ ٱلدِّينِ  وَعَلَىٰ مَنْ رَضِيَ بِمَا سَاءَكَ </vt:lpstr>
      <vt:lpstr>وَلَمْ يَكْرَهْهُ وَغْمَضَ عَيْنَهُ وَلَمْ يُنْكِرْ  وْ عَانَ عَلَيْكَ بِيَدٍ وْ لِسَانٍ </vt:lpstr>
      <vt:lpstr>وْ قَعَدَ عَنْ نَصْرِكَ  وْ خَذَلَ عَنِ ٱلْجِهَادِ مَعَكَ </vt:lpstr>
      <vt:lpstr>وْ غَمَطَ فَضْلَكَ  وَجَحَدَ حَقَّكَ </vt:lpstr>
      <vt:lpstr>وْ عَدَلَ بِكَ مَنْ جَعَلَكَ ٱللَّهُ وْلَىٰ بِهِ مِنْ نَفْسِهِ  وَصَلَوَاتُ ٱللَّهِ عَلَيْكَ وَرَحْمَةُ ٱللَّهِ وَبَرَكَاتُهُ </vt:lpstr>
      <vt:lpstr>وَسَلامُهُ وَتَحِيَّاتُهُ  وَعَلَىٰ ٱلئِمَّةِ مِنْ آلِكَ ٱلطَّاهِرِينَ </vt:lpstr>
      <vt:lpstr>إِنَّهُ حَمِيدٌ مَجِيدٌ. </vt:lpstr>
      <vt:lpstr>وَالمْرُ ٱلعْجَبُ  وَٱلْخَطْبُ ٱلفْظَعُ بَعْدَ جَحْدِكَ حَقَّكَ </vt:lpstr>
      <vt:lpstr>غَصْبُ ٱلصِّدِّيقَةِ ٱلطَّاهِرَةِ ٱلزَّهْرَاءِ سَيِّدَةِ ٱلنِّسَاءِ فَدَكاً  وَرَدُّ شَهَادَتِكَ وَشَهَادَةِ ٱلسَّيِّدَيْنِ سُلالَتِكَ </vt:lpstr>
      <vt:lpstr>وَعِتْرَةِ ٱلْمُصْطَفَىٰ صَلَّىٰ ٱللَّهُ عَلَيْكُمْ  وَقَدْ عْلَىٰ ٱللَّهُ تَعَالَىٰ عَلَىٰ ٱلامَّةِ دَرَجَتَكُمْ </vt:lpstr>
      <vt:lpstr>وَرَفَعَ مَنْزِلَتَكُمْ  وَبَانَ فَضْلَكُمْ وَشَرَفَكُمْ عَلَىٰ ٱلْعَالَمِينَ </vt:lpstr>
      <vt:lpstr>فَذْهَبَ عَنْكُمُ ٱلرِّجْسَ وَطَهَّرَكُمْ تَطْهِيراً  قَالَ ٱللَّهُ عَزَّ وَجَلَّ: </vt:lpstr>
      <vt:lpstr>”إِنَّ ٱلإِنْسَانَ خُلِقَ هَلُوعاً.  إِذَا مَسَّهُ ٱلشَّرُّ جَزُوعاً. </vt:lpstr>
      <vt:lpstr>وَإِذَا مَسَّهُ ٱلْخَيْرُ مَنُوعاً.  إِلاَّ ٱلْمُصَلِّينَ.“ </vt:lpstr>
      <vt:lpstr>فَٱسْتَثْنَىٰ ٱللَّهُ تَعَالَىٰ نَبِيَّهُ ٱلْمُصْطَفَىٰ  وَنْتَ يَا سَيِّدَ ٱلوْصِيَاءِ مِنْ جَمِيعِ ٱلْخَلْقِ </vt:lpstr>
      <vt:lpstr>فَمَا عْمَهَ مَنْ ظَلَمَكَ عَنِ ٱلْحَقِّ  ثُمَّ فْرَضُوكَ سَهْمَ ذَوِي ٱلْقُرْبَىٰ مَكْراً </vt:lpstr>
      <vt:lpstr>وَحَادُوهُ عَنْ هْلِهِ جَوْراً  فَلَمَّا آلَ ٱلمْرُ إِلَيْكَ جْرَيْتَهُمْ عَلَىٰ مَا جْرَيَا </vt:lpstr>
      <vt:lpstr>رَغْبَةً عَنْهُمَا بِمَا عِنْدَ ٱللَّهِ لَكَ  فَشْبَهَتْ مِحْنَتُكَ بِهِمَا مِحَنَ ٱلنْبِيَاءِ عَلَيْهِمُ ٱلسَّلاَمُ </vt:lpstr>
      <vt:lpstr>عِنْدَ ٱلْوَحْدَةِ وَعَدَمِ ٱلنْصَارِ </vt:lpstr>
      <vt:lpstr>وَشْبَهْتَ فِي ٱلْبَيَاتِ عَلَىٰ الْفِرَاشِ ٱلذَّبِيحَ عَلَيْهِ ٱلسَّلاَمُ </vt:lpstr>
      <vt:lpstr>إِذْ جَبْتَ كَمَا جَابَ </vt:lpstr>
      <vt:lpstr>وَطَعْتَ كَمَا طَاعَ إِسْمَاعِيلُ صَابِراً مُحْتَسِباً </vt:lpstr>
      <vt:lpstr>إِذْ قَالَ لَهُ: يَا بُنَيَّ إِنِّي رَىٰ فِي ٱلْمَنَامِ نِّي ذْبَحُكَ </vt:lpstr>
      <vt:lpstr>فَٱنْظُرْ مَاذَا تَرَىٰ.  قَالَ: يَا بَتِ ٱفْعَلْ مَا تُؤْمَرُ </vt:lpstr>
      <vt:lpstr>سَتَجِدُنِي إِنْ شَاءَ ٱللَّهُ مِنَ ٱلصَّابِرِينَ. </vt:lpstr>
      <vt:lpstr>وَكَذٰلِكَ نْتَ لَمَّا بَاتَكَ ٱلنَّبِيُّ صَلَّىٰ ٱللَّهُ عَلَيْهِ وَآلِهِ </vt:lpstr>
      <vt:lpstr>وَمَرَكَ نْ تَضْجَعَ فِي مَرْقَدِهِ  وَاقِياً لَهُ بِنَفْسِكَ </vt:lpstr>
      <vt:lpstr>سْرَعْتَ إِلَىٰ إِجَابَتِهِ مُطِيعاً  وَلِنَفْسِكَ عَلَىٰ الْقَتْلِ مُوَطِّناً </vt:lpstr>
      <vt:lpstr>فَشَكَرَ ٱللَّهُ تَعَالَىٰ طَاعَتَكَ  وَبَانَ عَنْ جَمِيلِ فِعْلِكَ بِقَوْلِهِ جَلَّ ذِكْرُهُ: </vt:lpstr>
      <vt:lpstr>”وَمِنَ ٱلنَّاسِ مَنْ يَشْرِي نَفْسَهُ ٱبْتِغَاءَ مَرْضَاةِ ٱللَّهِ.“ </vt:lpstr>
      <vt:lpstr>ثُمَّ مِحْنَتُكَ يَوْمَ صِفِّينَ  وَقَدْ رُفِعَتِ ٱلْمَصَاحِفُ حِيلَةً وَمَكْراً </vt:lpstr>
      <vt:lpstr>فَعْرَضَ ٱلشَّكُّ  وَعُزِفَ ٱلْحَقُّ </vt:lpstr>
      <vt:lpstr>وَٱتُّبِعَ ٱلظَّنُّ </vt:lpstr>
      <vt:lpstr>شْبَهَتْ مِحْنَةَ هَارُونَ إِذْ مَّرَهُ مُوسَىٰ عَلَىٰ قَوْمِهِ فَتَفَرَّقُوٱ عَنْهُ </vt:lpstr>
      <vt:lpstr>وَهَارُونُ يُنَادِي بِهِمْ وَيَقُولُ:  يَا قَوْمِ إِنَّمَا فُتِنْتُمْ بِهِ وَإِنَّ رَبَّكُمُ ٱلرَّحْمٰنُ </vt:lpstr>
      <vt:lpstr>فَٱتَّبِعُونِي وَطِيعُوٱ مْرِي.  قَالُوٱْ: لَنْ نَبْرَحَ عَلَيْهِ عَاكِفِينَ حَتَّىٰ يَرْجِعَ إِلَيْنَا مُوسَىٰ. </vt:lpstr>
      <vt:lpstr>وَكَذٰلِكَ نْتَ لَمَّا رُفِعَتِ ٱلْمَصَاحِفُ قُلْتَ:  يَا قَوْمِ إِنَّمَا فُتِنْتُمْ بِهَا وَخُدِعْتُمْ </vt:lpstr>
      <vt:lpstr>فَعَصَوْكَ وَخَالَفُوٱ عَلَيْكَ  وَٱسْتَدْعَوْا نَصْبَ ٱلْحَكَمَيْنِ </vt:lpstr>
      <vt:lpstr>فَبَيْتَ عَلَيْهِمْ وَتَبَرَّاتَ إِلَىٰ ٱللَّهِ مِنْ فِعْلِهِمْ وَفَوَّضْتَهُ إِلَيْهِمْ </vt:lpstr>
      <vt:lpstr>فَلَمَّا سْفَرَ ٱلْحَقُّ  وَسَفِهَ ٱلْمُنْكَرُ </vt:lpstr>
      <vt:lpstr>وَٱعْتَرَفُوٱ بِٱلزَّلَلِ وَٱلْجَوْرِ عَنِ ٱلْقَصْدِ  ٱخْتَلَفُوا مِنْ بَعْدِهِ </vt:lpstr>
      <vt:lpstr>وَلْزَمُوكَ عَلَىٰ سَفَهِ ٱلتَّحْكِيمِ ٱلَّذِي بَيْتَهُ وَحَبُّوهُ</vt:lpstr>
      <vt:lpstr>وَحَظَرْتَهُ وَبَاحُوٱ ذَنْبَهُمُ ٱلَّذِي ٱقْتَرَفُوهُ</vt:lpstr>
      <vt:lpstr>وَنْتَ عَلَىٰ نَهْجِ بَصِيرَةٍ وَهُدىٰ وَهُمْ عَلَىٰ سُنَنِ ضَلالَةٍ وَعَمىٰ</vt:lpstr>
      <vt:lpstr>فَمَا زَالُوٱ عَلَىٰ ٱلنِّفَاقِ مُصِرِّينَ  وَفِي ٱلْغَيِّ مُتَرَدِّدِينَ </vt:lpstr>
      <vt:lpstr>حَتَّىٰ ذَاقَهُمُ ٱللَّهُ وَبَالَ مْرِهِمْ  فَمَاتَ بِسَيْفِكَ مَنْ عَانَدَكَ فَشَقِيَ وَهَوَىٰ </vt:lpstr>
      <vt:lpstr>وَحْيَا بِحُجَّتِكَ مَنْ سَعَدَ فَهُدِيَ  صَلَوَاتُ ٱللَّهِ عَلَيْكَ غَادِيَةً وَرَائِحَةً </vt:lpstr>
      <vt:lpstr>وَعَاكِفَةً وَذَاهِبَةً  فَمَا يُحِيطُ ٱلْمَادِحُ وَصْفَكَ </vt:lpstr>
      <vt:lpstr>وَلاَ يُحْبِطُ ٱلطَّاعِنُ فَضْلَكَ  نْتَ حْسَنُ ٱلْخَلْقِ عِبَادَةً </vt:lpstr>
      <vt:lpstr>وَخْلَصُهُمْ زَهَادَةً  وَذَبُّهُمْ عَنِ ٱلدِّينِ </vt:lpstr>
      <vt:lpstr>قَمْتَ حُدُودَ ٱللَّهِ بِجُهْدِكَ  وَفَلَلْتَ عَسَاكِرَ ٱلْمَارِقِينَ بِسَيْفِكَ </vt:lpstr>
      <vt:lpstr>تُخْمِدُ لَهَبَ ٱلْحُرُوبِ بِبَنَانِكَ  وَتَهْتِكُ سُتُورَ ٱلشُّبَهِ بِبَيَانِكَ </vt:lpstr>
      <vt:lpstr>وَتَكْشِفُ لَبْسَ ٱلْبَاطِلِ عَنْ صَرِيحِ ٱلْحَقِّ  لاَ تَاخُذُكَ فِي ٱللَّهِ لَوْمَةُ لاَئِمٍ </vt:lpstr>
      <vt:lpstr>وَفِي مَدْحِ ٱللَّهِ تَعَالَىٰ لَكَ غِنَىٰ  عَنْ مَدْحِ ٱلْمَادِحِينَ وَتَقْرِيظِ ٱلْوَاصِفِينَ </vt:lpstr>
      <vt:lpstr>قَالَ ٱللَّهُ تَعَالَىٰ:  ”مِنَ ٱلْمُؤْمِنِينَ رِجَالٌ صَدَقُوٱ مَا عَاهَدُوٱ ٱللَّهَ عَلَيْهِ </vt:lpstr>
      <vt:lpstr>فَمِنْهُمْ مَنْ قَضَىٰ نَحْبَهُ وَمِنْهُمْ مَنْ يَنْتَظِرُ وَمَا بَدَّلُوٱ تَبْدِيلاً.“ </vt:lpstr>
      <vt:lpstr>وَلَمَّا رَيْتَ نْ قَتَلْتَ ٱلنَّاكِثِينَ وَٱلْقَاسِطِينَ وَٱلْمَارِقِينَ </vt:lpstr>
      <vt:lpstr>وَصَدَقَكَ رَسُولُ ٱللَّهِ صَلَّىٰ ٱللَّهُ عَلَيْهِ وَآلِهِ وَعْدَهُ </vt:lpstr>
      <vt:lpstr>فَوْفَيْتَ بِعَهْدِهِ قُلْتَ:  مَا آنَ نْ تُخْضَبَ هٰذِهِ مِنْ هٰذِهِ؟ </vt:lpstr>
      <vt:lpstr>مْ مَتَىٰ يُبْعَثُ شْقَاهَا؟  وَاثِقاً بِنَّكَ عَلَىٰ بَيِّنَةٍ مِنْ رَبِّكَ </vt:lpstr>
      <vt:lpstr>وَبَصِيرَةٍ مِنْ مْرِكَ  قَادِمٌ عَلَىٰ ٱللَّهِ </vt:lpstr>
      <vt:lpstr>مُسْتَبْشِرٌ بِبَيْعِكَ ٱلَّذِي بَايَعْتَهُ بِهِ  وَذٰلِكَ هُوَ ٱلْفَوْزُ ٱلْعَظِيمُ </vt:lpstr>
      <vt:lpstr>اَللَّهُمَّ ٱلْعَنْ قَتَلَةَ نْبِيَائِكَ وَوْصِيَاءِ نْبِيَائِكَ  بِجَمِيعِ لَعَنَاتِكَ </vt:lpstr>
      <vt:lpstr>وَصْلِهِمْ حَرَّ نَارِكَ  وَٱلْعَنْ مَنْ غَصَبَ وَلِيَّكَ حَقَّهُ </vt:lpstr>
      <vt:lpstr>وَنْكَرَ عَهْدَهُ  وَجَحَدَهُ بَعْدَ ٱلْيَقِينِ وَٱلإِقْرَارِ بِٱلْوِلاَيَةِ لَهُ </vt:lpstr>
      <vt:lpstr>يَوْمَ كْمَلْتَ لَهُ ٱلدِّينَ  اَللَّهُمَّ ٱلْعَنْ قَتَلَةَ مِيرِ ٱلْمُؤْمِنِينَ </vt:lpstr>
      <vt:lpstr>وَمَنْ ظَلَمَهُ وَشْيَاعَهُمْ وَنْصَارَهُمْ  اَللَّهُمَّ ٱلْعَنْ ظَالِمِي ٱلْحُسَيْنِ وَقَاتِلِيهِ </vt:lpstr>
      <vt:lpstr>وَٱلْمُتَابِعِينَ عَدُوَّهُ وَنَاصِرِيهِ  وَٱلرَّاضِينَ بِقَتْلِهِ وَخَاذِلِيهِ لَعْناً وَبِيلاً </vt:lpstr>
      <vt:lpstr>اَللَّهُمَّ ٱلْعَنْ وَّلَ ظَالِمٍ ظَلَمَ آلَ مُحَمَّدٍ </vt:lpstr>
      <vt:lpstr>وَمَانِعِيهِمْ حُقُوقَهُمْ  اَللَّهُمَّ خُصَّ وَّلَ ظَالِمٍ وَغَاصِبٍ لآِلِ مُحَمَّدٍ بِٱللَّعْنِ </vt:lpstr>
      <vt:lpstr>وَكُلَّ مُسْتَنٍّ بِمَا سَنَّ إِلَىٰ يَوْمِ ٱلْقِيَامَةِ </vt:lpstr>
      <vt:lpstr>اَللَّهُمَّ صَلِّ عَلَىٰ مُحَمَّدٍ خَاتَمِ ٱلنَّبِيِّينَ </vt:lpstr>
      <vt:lpstr>وَعَلَىٰ عَلِيٍّ سَيِّدِ ٱلْوَصِيِّينَ وَآلِهِ ٱلطَّاهِرِينَ </vt:lpstr>
      <vt:lpstr>وَٱجْعَلْنَا بِهِمْ مُتَمَسِّكِينَ  وَبِوِلاَيَتِهِمْ مِنَ ٱلْفَائِزِينَ ٱلآمِنِينَ </vt:lpstr>
      <vt:lpstr>ٱلَّذِينَ لاَ خَوْفٌ عَلَيْهِمْ وَلاَ هُمْ يَحْزَنُونَ </vt:lpstr>
      <vt:lpstr>اَللَّهُمَّ صَلِّ عَلَى مُحَمَّدٍ وَ آلِ مُحَمَّد</vt:lpstr>
      <vt:lpstr>Please recite a  Sura E Fatiha for ALL MARHUMEEN </vt:lpstr>
      <vt:lpstr>Please recite   Sūrat al-Fātiḥah for ALL MARHUMEEN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Rehan Ali Lotlikar for duas.org</dc:creator>
  <cp:lastModifiedBy>Rehan Ali Lotlikar</cp:lastModifiedBy>
  <cp:revision>383</cp:revision>
  <dcterms:created xsi:type="dcterms:W3CDTF">2000-04-10T17:49:06Z</dcterms:created>
  <dcterms:modified xsi:type="dcterms:W3CDTF">2020-08-06T09:19:31Z</dcterms:modified>
</cp:coreProperties>
</file>