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3" r:id="rId2"/>
    <p:sldId id="4537" r:id="rId3"/>
    <p:sldId id="3330" r:id="rId4"/>
    <p:sldId id="3331" r:id="rId5"/>
    <p:sldId id="4538" r:id="rId6"/>
    <p:sldId id="4539" r:id="rId7"/>
    <p:sldId id="4540" r:id="rId8"/>
    <p:sldId id="4541" r:id="rId9"/>
    <p:sldId id="4542" r:id="rId10"/>
    <p:sldId id="4935" r:id="rId11"/>
    <p:sldId id="4936" r:id="rId12"/>
    <p:sldId id="4937" r:id="rId13"/>
    <p:sldId id="4938" r:id="rId14"/>
    <p:sldId id="4939" r:id="rId15"/>
    <p:sldId id="4940" r:id="rId16"/>
    <p:sldId id="4941" r:id="rId17"/>
    <p:sldId id="4942" r:id="rId18"/>
    <p:sldId id="4943" r:id="rId19"/>
    <p:sldId id="4944" r:id="rId20"/>
    <p:sldId id="4945" r:id="rId21"/>
    <p:sldId id="4946" r:id="rId22"/>
    <p:sldId id="4947" r:id="rId23"/>
    <p:sldId id="4948" r:id="rId24"/>
    <p:sldId id="4949" r:id="rId25"/>
    <p:sldId id="4950" r:id="rId26"/>
    <p:sldId id="4951" r:id="rId27"/>
    <p:sldId id="4952" r:id="rId28"/>
    <p:sldId id="4953" r:id="rId29"/>
    <p:sldId id="5487" r:id="rId30"/>
    <p:sldId id="4954" r:id="rId31"/>
    <p:sldId id="4955" r:id="rId32"/>
    <p:sldId id="4956" r:id="rId33"/>
    <p:sldId id="4957" r:id="rId34"/>
    <p:sldId id="4958" r:id="rId35"/>
    <p:sldId id="4959" r:id="rId36"/>
    <p:sldId id="4960" r:id="rId37"/>
    <p:sldId id="4961" r:id="rId38"/>
    <p:sldId id="4962" r:id="rId39"/>
    <p:sldId id="4963" r:id="rId40"/>
    <p:sldId id="4964" r:id="rId41"/>
    <p:sldId id="4965" r:id="rId42"/>
    <p:sldId id="4966" r:id="rId43"/>
    <p:sldId id="4967" r:id="rId44"/>
    <p:sldId id="4968" r:id="rId45"/>
    <p:sldId id="4969" r:id="rId46"/>
    <p:sldId id="4970" r:id="rId47"/>
    <p:sldId id="4971" r:id="rId48"/>
    <p:sldId id="4972" r:id="rId49"/>
    <p:sldId id="4973" r:id="rId50"/>
    <p:sldId id="4974" r:id="rId51"/>
    <p:sldId id="4975" r:id="rId52"/>
    <p:sldId id="4976" r:id="rId53"/>
    <p:sldId id="4977" r:id="rId54"/>
    <p:sldId id="4978" r:id="rId55"/>
    <p:sldId id="4979" r:id="rId56"/>
    <p:sldId id="4980" r:id="rId57"/>
    <p:sldId id="4981" r:id="rId58"/>
    <p:sldId id="4982" r:id="rId59"/>
    <p:sldId id="4983" r:id="rId60"/>
    <p:sldId id="4984" r:id="rId61"/>
    <p:sldId id="4985" r:id="rId62"/>
    <p:sldId id="4986" r:id="rId63"/>
    <p:sldId id="4987" r:id="rId64"/>
    <p:sldId id="4988" r:id="rId65"/>
    <p:sldId id="4989" r:id="rId66"/>
    <p:sldId id="4990" r:id="rId67"/>
    <p:sldId id="4991" r:id="rId68"/>
    <p:sldId id="4992" r:id="rId69"/>
    <p:sldId id="4993" r:id="rId70"/>
    <p:sldId id="4994" r:id="rId71"/>
    <p:sldId id="4995" r:id="rId72"/>
    <p:sldId id="4996" r:id="rId73"/>
    <p:sldId id="4997" r:id="rId74"/>
    <p:sldId id="4998" r:id="rId75"/>
    <p:sldId id="4999" r:id="rId76"/>
    <p:sldId id="5000" r:id="rId77"/>
    <p:sldId id="5001" r:id="rId78"/>
    <p:sldId id="5002" r:id="rId79"/>
    <p:sldId id="5003" r:id="rId80"/>
    <p:sldId id="5004" r:id="rId81"/>
    <p:sldId id="5005" r:id="rId82"/>
    <p:sldId id="5006" r:id="rId83"/>
    <p:sldId id="5007" r:id="rId84"/>
    <p:sldId id="5008" r:id="rId85"/>
    <p:sldId id="5009" r:id="rId86"/>
    <p:sldId id="5010" r:id="rId87"/>
    <p:sldId id="5011" r:id="rId88"/>
    <p:sldId id="5012" r:id="rId89"/>
    <p:sldId id="5013" r:id="rId90"/>
    <p:sldId id="5014" r:id="rId91"/>
    <p:sldId id="5015" r:id="rId92"/>
    <p:sldId id="5016" r:id="rId93"/>
    <p:sldId id="5017" r:id="rId94"/>
    <p:sldId id="5018" r:id="rId95"/>
    <p:sldId id="5019" r:id="rId96"/>
    <p:sldId id="5020" r:id="rId97"/>
    <p:sldId id="5021" r:id="rId98"/>
    <p:sldId id="5022" r:id="rId99"/>
    <p:sldId id="5023" r:id="rId100"/>
    <p:sldId id="5024" r:id="rId101"/>
    <p:sldId id="5025" r:id="rId102"/>
    <p:sldId id="5026" r:id="rId103"/>
    <p:sldId id="5027" r:id="rId104"/>
    <p:sldId id="5028" r:id="rId105"/>
    <p:sldId id="5029" r:id="rId106"/>
    <p:sldId id="5030" r:id="rId107"/>
    <p:sldId id="5031" r:id="rId108"/>
    <p:sldId id="5032" r:id="rId109"/>
    <p:sldId id="5033" r:id="rId110"/>
    <p:sldId id="5034" r:id="rId111"/>
    <p:sldId id="5035" r:id="rId112"/>
    <p:sldId id="5036" r:id="rId113"/>
    <p:sldId id="5037" r:id="rId114"/>
    <p:sldId id="5038" r:id="rId115"/>
    <p:sldId id="5039" r:id="rId116"/>
    <p:sldId id="5040" r:id="rId117"/>
    <p:sldId id="5041" r:id="rId118"/>
    <p:sldId id="5042" r:id="rId119"/>
    <p:sldId id="5043" r:id="rId120"/>
    <p:sldId id="5044" r:id="rId121"/>
    <p:sldId id="5045" r:id="rId122"/>
    <p:sldId id="5046" r:id="rId123"/>
    <p:sldId id="5047" r:id="rId124"/>
    <p:sldId id="5048" r:id="rId125"/>
    <p:sldId id="5049" r:id="rId126"/>
    <p:sldId id="5050" r:id="rId127"/>
    <p:sldId id="5051" r:id="rId128"/>
    <p:sldId id="5052" r:id="rId129"/>
    <p:sldId id="5053" r:id="rId130"/>
    <p:sldId id="5054" r:id="rId131"/>
    <p:sldId id="5055" r:id="rId132"/>
    <p:sldId id="5056" r:id="rId133"/>
    <p:sldId id="5057" r:id="rId134"/>
    <p:sldId id="5058" r:id="rId135"/>
    <p:sldId id="5059" r:id="rId136"/>
    <p:sldId id="5060" r:id="rId137"/>
    <p:sldId id="5061" r:id="rId138"/>
    <p:sldId id="5062" r:id="rId139"/>
    <p:sldId id="5063" r:id="rId140"/>
    <p:sldId id="5064" r:id="rId141"/>
    <p:sldId id="5065" r:id="rId142"/>
    <p:sldId id="5066" r:id="rId143"/>
    <p:sldId id="5067" r:id="rId144"/>
    <p:sldId id="5068" r:id="rId145"/>
    <p:sldId id="5069" r:id="rId146"/>
    <p:sldId id="5070" r:id="rId147"/>
    <p:sldId id="5071" r:id="rId148"/>
    <p:sldId id="5072" r:id="rId149"/>
    <p:sldId id="5073" r:id="rId150"/>
    <p:sldId id="5074" r:id="rId151"/>
    <p:sldId id="5075" r:id="rId152"/>
    <p:sldId id="5076" r:id="rId153"/>
    <p:sldId id="5077" r:id="rId154"/>
    <p:sldId id="5078" r:id="rId155"/>
    <p:sldId id="5079" r:id="rId156"/>
    <p:sldId id="5080" r:id="rId157"/>
    <p:sldId id="5081" r:id="rId158"/>
    <p:sldId id="5082" r:id="rId159"/>
    <p:sldId id="5083" r:id="rId160"/>
    <p:sldId id="5084" r:id="rId161"/>
    <p:sldId id="5085" r:id="rId162"/>
    <p:sldId id="5086" r:id="rId163"/>
    <p:sldId id="5087" r:id="rId164"/>
    <p:sldId id="5088" r:id="rId165"/>
    <p:sldId id="5089" r:id="rId166"/>
    <p:sldId id="5090" r:id="rId167"/>
    <p:sldId id="5091" r:id="rId168"/>
    <p:sldId id="5092" r:id="rId169"/>
    <p:sldId id="5093" r:id="rId170"/>
    <p:sldId id="5094" r:id="rId171"/>
    <p:sldId id="5095" r:id="rId172"/>
    <p:sldId id="5096" r:id="rId173"/>
    <p:sldId id="5097" r:id="rId174"/>
    <p:sldId id="5098" r:id="rId175"/>
    <p:sldId id="5099" r:id="rId176"/>
    <p:sldId id="5100" r:id="rId177"/>
    <p:sldId id="5101" r:id="rId178"/>
    <p:sldId id="5102" r:id="rId179"/>
    <p:sldId id="5103" r:id="rId180"/>
    <p:sldId id="5104" r:id="rId181"/>
    <p:sldId id="5105" r:id="rId182"/>
    <p:sldId id="5106" r:id="rId183"/>
    <p:sldId id="5107" r:id="rId184"/>
    <p:sldId id="5108" r:id="rId185"/>
    <p:sldId id="5109" r:id="rId186"/>
    <p:sldId id="5110" r:id="rId187"/>
    <p:sldId id="5111" r:id="rId188"/>
    <p:sldId id="5112" r:id="rId189"/>
    <p:sldId id="5113" r:id="rId190"/>
    <p:sldId id="5114" r:id="rId191"/>
    <p:sldId id="5115" r:id="rId192"/>
    <p:sldId id="5116" r:id="rId193"/>
    <p:sldId id="5117" r:id="rId194"/>
    <p:sldId id="5118" r:id="rId195"/>
    <p:sldId id="5119" r:id="rId196"/>
    <p:sldId id="5120" r:id="rId197"/>
    <p:sldId id="5121" r:id="rId198"/>
    <p:sldId id="5122" r:id="rId199"/>
    <p:sldId id="5123" r:id="rId200"/>
    <p:sldId id="5124" r:id="rId201"/>
    <p:sldId id="5125" r:id="rId202"/>
    <p:sldId id="5126" r:id="rId203"/>
    <p:sldId id="5127" r:id="rId204"/>
    <p:sldId id="5128" r:id="rId205"/>
    <p:sldId id="5129" r:id="rId206"/>
    <p:sldId id="5130" r:id="rId207"/>
    <p:sldId id="5131" r:id="rId208"/>
    <p:sldId id="5132" r:id="rId209"/>
    <p:sldId id="5133" r:id="rId210"/>
    <p:sldId id="5134" r:id="rId211"/>
    <p:sldId id="5135" r:id="rId212"/>
    <p:sldId id="5136" r:id="rId213"/>
    <p:sldId id="5137" r:id="rId214"/>
    <p:sldId id="5138" r:id="rId215"/>
    <p:sldId id="5139" r:id="rId216"/>
    <p:sldId id="5140" r:id="rId217"/>
    <p:sldId id="5141" r:id="rId218"/>
    <p:sldId id="5142" r:id="rId219"/>
    <p:sldId id="5143" r:id="rId220"/>
    <p:sldId id="5144" r:id="rId221"/>
    <p:sldId id="5145" r:id="rId222"/>
    <p:sldId id="5146" r:id="rId223"/>
    <p:sldId id="5147" r:id="rId224"/>
    <p:sldId id="5148" r:id="rId225"/>
    <p:sldId id="5149" r:id="rId226"/>
    <p:sldId id="5150" r:id="rId227"/>
    <p:sldId id="5151" r:id="rId228"/>
    <p:sldId id="5152" r:id="rId229"/>
    <p:sldId id="5153" r:id="rId230"/>
    <p:sldId id="5154" r:id="rId231"/>
    <p:sldId id="5155" r:id="rId232"/>
    <p:sldId id="5156" r:id="rId233"/>
    <p:sldId id="5157" r:id="rId234"/>
    <p:sldId id="5158" r:id="rId235"/>
    <p:sldId id="5159" r:id="rId236"/>
    <p:sldId id="5160" r:id="rId237"/>
    <p:sldId id="5161" r:id="rId238"/>
    <p:sldId id="5162" r:id="rId239"/>
    <p:sldId id="5163" r:id="rId240"/>
    <p:sldId id="5164" r:id="rId241"/>
    <p:sldId id="5165" r:id="rId242"/>
    <p:sldId id="5166" r:id="rId243"/>
    <p:sldId id="5167" r:id="rId244"/>
    <p:sldId id="5168" r:id="rId245"/>
    <p:sldId id="5169" r:id="rId246"/>
    <p:sldId id="5170" r:id="rId247"/>
    <p:sldId id="5171" r:id="rId248"/>
    <p:sldId id="5172" r:id="rId249"/>
    <p:sldId id="5173" r:id="rId250"/>
    <p:sldId id="5174" r:id="rId251"/>
    <p:sldId id="5175" r:id="rId252"/>
    <p:sldId id="5176" r:id="rId253"/>
    <p:sldId id="5177" r:id="rId254"/>
    <p:sldId id="5178" r:id="rId255"/>
    <p:sldId id="5179" r:id="rId256"/>
    <p:sldId id="5180" r:id="rId257"/>
    <p:sldId id="5181" r:id="rId258"/>
    <p:sldId id="5182" r:id="rId259"/>
    <p:sldId id="5183" r:id="rId260"/>
    <p:sldId id="5184" r:id="rId261"/>
    <p:sldId id="5185" r:id="rId262"/>
    <p:sldId id="5186" r:id="rId263"/>
    <p:sldId id="5187" r:id="rId264"/>
    <p:sldId id="5188" r:id="rId265"/>
    <p:sldId id="5189" r:id="rId266"/>
    <p:sldId id="5190" r:id="rId267"/>
    <p:sldId id="5191" r:id="rId268"/>
    <p:sldId id="5192" r:id="rId269"/>
    <p:sldId id="5193" r:id="rId270"/>
    <p:sldId id="5194" r:id="rId271"/>
    <p:sldId id="5195" r:id="rId272"/>
    <p:sldId id="5196" r:id="rId273"/>
    <p:sldId id="5197" r:id="rId274"/>
    <p:sldId id="5198" r:id="rId275"/>
    <p:sldId id="5199" r:id="rId276"/>
    <p:sldId id="5200" r:id="rId277"/>
    <p:sldId id="5201" r:id="rId278"/>
    <p:sldId id="5202" r:id="rId279"/>
    <p:sldId id="5203" r:id="rId280"/>
    <p:sldId id="5204" r:id="rId281"/>
    <p:sldId id="5205" r:id="rId282"/>
    <p:sldId id="5206" r:id="rId283"/>
    <p:sldId id="5207" r:id="rId284"/>
    <p:sldId id="5208" r:id="rId285"/>
    <p:sldId id="5209" r:id="rId286"/>
    <p:sldId id="5210" r:id="rId287"/>
    <p:sldId id="5211" r:id="rId288"/>
    <p:sldId id="5212" r:id="rId289"/>
    <p:sldId id="5213" r:id="rId290"/>
    <p:sldId id="5214" r:id="rId291"/>
    <p:sldId id="5215" r:id="rId292"/>
    <p:sldId id="5216" r:id="rId293"/>
    <p:sldId id="5217" r:id="rId294"/>
    <p:sldId id="5218" r:id="rId295"/>
    <p:sldId id="5219" r:id="rId296"/>
    <p:sldId id="5220" r:id="rId297"/>
    <p:sldId id="5221" r:id="rId298"/>
    <p:sldId id="5222" r:id="rId299"/>
    <p:sldId id="5223" r:id="rId300"/>
    <p:sldId id="5224" r:id="rId301"/>
    <p:sldId id="5227" r:id="rId302"/>
    <p:sldId id="5228" r:id="rId303"/>
    <p:sldId id="5229" r:id="rId304"/>
    <p:sldId id="5230" r:id="rId305"/>
    <p:sldId id="5231" r:id="rId306"/>
    <p:sldId id="5232" r:id="rId307"/>
    <p:sldId id="5233" r:id="rId308"/>
    <p:sldId id="5234" r:id="rId309"/>
    <p:sldId id="5235" r:id="rId310"/>
    <p:sldId id="5236" r:id="rId311"/>
    <p:sldId id="5237" r:id="rId312"/>
    <p:sldId id="5238" r:id="rId313"/>
    <p:sldId id="5239" r:id="rId314"/>
    <p:sldId id="5240" r:id="rId315"/>
    <p:sldId id="5241" r:id="rId316"/>
    <p:sldId id="5242" r:id="rId317"/>
    <p:sldId id="5243" r:id="rId318"/>
    <p:sldId id="5244" r:id="rId319"/>
    <p:sldId id="5245" r:id="rId320"/>
    <p:sldId id="5246" r:id="rId321"/>
    <p:sldId id="5247" r:id="rId322"/>
    <p:sldId id="5248" r:id="rId323"/>
    <p:sldId id="5249" r:id="rId324"/>
    <p:sldId id="5250" r:id="rId325"/>
    <p:sldId id="5251" r:id="rId326"/>
    <p:sldId id="5252" r:id="rId327"/>
    <p:sldId id="5253" r:id="rId328"/>
    <p:sldId id="5254" r:id="rId329"/>
    <p:sldId id="5255" r:id="rId330"/>
    <p:sldId id="5256" r:id="rId331"/>
    <p:sldId id="5257" r:id="rId332"/>
    <p:sldId id="5258" r:id="rId333"/>
    <p:sldId id="5259" r:id="rId334"/>
    <p:sldId id="5260" r:id="rId335"/>
    <p:sldId id="5261" r:id="rId336"/>
    <p:sldId id="5262" r:id="rId337"/>
    <p:sldId id="5263" r:id="rId338"/>
    <p:sldId id="5264" r:id="rId339"/>
    <p:sldId id="5265" r:id="rId340"/>
    <p:sldId id="5266" r:id="rId341"/>
    <p:sldId id="5267" r:id="rId342"/>
    <p:sldId id="5268" r:id="rId343"/>
    <p:sldId id="5269" r:id="rId344"/>
    <p:sldId id="5270" r:id="rId345"/>
    <p:sldId id="5271" r:id="rId346"/>
    <p:sldId id="5272" r:id="rId347"/>
    <p:sldId id="5273" r:id="rId348"/>
    <p:sldId id="5274" r:id="rId349"/>
    <p:sldId id="5275" r:id="rId350"/>
    <p:sldId id="5276" r:id="rId351"/>
    <p:sldId id="5277" r:id="rId352"/>
    <p:sldId id="5278" r:id="rId353"/>
    <p:sldId id="5279" r:id="rId354"/>
    <p:sldId id="5280" r:id="rId355"/>
    <p:sldId id="5281" r:id="rId356"/>
    <p:sldId id="5282" r:id="rId357"/>
    <p:sldId id="5283" r:id="rId358"/>
    <p:sldId id="5284" r:id="rId359"/>
    <p:sldId id="5285" r:id="rId360"/>
    <p:sldId id="5286" r:id="rId361"/>
    <p:sldId id="5287" r:id="rId362"/>
    <p:sldId id="5288" r:id="rId363"/>
    <p:sldId id="5289" r:id="rId364"/>
    <p:sldId id="5290" r:id="rId365"/>
    <p:sldId id="5291" r:id="rId366"/>
    <p:sldId id="5292" r:id="rId367"/>
    <p:sldId id="5293" r:id="rId368"/>
    <p:sldId id="5294" r:id="rId369"/>
    <p:sldId id="5295" r:id="rId370"/>
    <p:sldId id="5296" r:id="rId371"/>
    <p:sldId id="5297" r:id="rId372"/>
    <p:sldId id="5298" r:id="rId373"/>
    <p:sldId id="5299" r:id="rId374"/>
    <p:sldId id="5300" r:id="rId375"/>
    <p:sldId id="5301" r:id="rId376"/>
    <p:sldId id="5302" r:id="rId377"/>
    <p:sldId id="5303" r:id="rId378"/>
    <p:sldId id="5304" r:id="rId379"/>
    <p:sldId id="5305" r:id="rId380"/>
    <p:sldId id="5306" r:id="rId381"/>
    <p:sldId id="5307" r:id="rId382"/>
    <p:sldId id="5308" r:id="rId383"/>
    <p:sldId id="5309" r:id="rId384"/>
    <p:sldId id="5310" r:id="rId385"/>
    <p:sldId id="5311" r:id="rId386"/>
    <p:sldId id="5312" r:id="rId387"/>
    <p:sldId id="5313" r:id="rId388"/>
    <p:sldId id="5314" r:id="rId389"/>
    <p:sldId id="5482" r:id="rId390"/>
    <p:sldId id="5327" r:id="rId391"/>
    <p:sldId id="5315" r:id="rId392"/>
    <p:sldId id="5316" r:id="rId393"/>
    <p:sldId id="5317" r:id="rId394"/>
    <p:sldId id="5318" r:id="rId395"/>
    <p:sldId id="5319" r:id="rId396"/>
    <p:sldId id="5320" r:id="rId397"/>
    <p:sldId id="5321" r:id="rId398"/>
    <p:sldId id="5322" r:id="rId399"/>
    <p:sldId id="5323" r:id="rId400"/>
    <p:sldId id="5324" r:id="rId401"/>
    <p:sldId id="5325" r:id="rId402"/>
    <p:sldId id="5326" r:id="rId403"/>
    <p:sldId id="5225" r:id="rId404"/>
    <p:sldId id="5226" r:id="rId405"/>
    <p:sldId id="5328" r:id="rId406"/>
    <p:sldId id="5329" r:id="rId407"/>
    <p:sldId id="5330" r:id="rId408"/>
    <p:sldId id="5331" r:id="rId409"/>
    <p:sldId id="5332" r:id="rId410"/>
    <p:sldId id="5333" r:id="rId411"/>
    <p:sldId id="5334" r:id="rId412"/>
    <p:sldId id="5335" r:id="rId413"/>
    <p:sldId id="5336" r:id="rId414"/>
    <p:sldId id="5337" r:id="rId415"/>
    <p:sldId id="5338" r:id="rId416"/>
    <p:sldId id="5339" r:id="rId417"/>
    <p:sldId id="5340" r:id="rId418"/>
    <p:sldId id="5341" r:id="rId419"/>
    <p:sldId id="5342" r:id="rId420"/>
    <p:sldId id="5343" r:id="rId421"/>
    <p:sldId id="5344" r:id="rId422"/>
    <p:sldId id="5345" r:id="rId423"/>
    <p:sldId id="5346" r:id="rId424"/>
    <p:sldId id="5347" r:id="rId425"/>
    <p:sldId id="5348" r:id="rId426"/>
    <p:sldId id="5349" r:id="rId427"/>
    <p:sldId id="5350" r:id="rId428"/>
    <p:sldId id="5351" r:id="rId429"/>
    <p:sldId id="5352" r:id="rId430"/>
    <p:sldId id="5353" r:id="rId431"/>
    <p:sldId id="5354" r:id="rId432"/>
    <p:sldId id="5355" r:id="rId433"/>
    <p:sldId id="5356" r:id="rId434"/>
    <p:sldId id="5357" r:id="rId435"/>
    <p:sldId id="5358" r:id="rId436"/>
    <p:sldId id="5359" r:id="rId437"/>
    <p:sldId id="5360" r:id="rId438"/>
    <p:sldId id="5361" r:id="rId439"/>
    <p:sldId id="5362" r:id="rId440"/>
    <p:sldId id="5363" r:id="rId441"/>
    <p:sldId id="5364" r:id="rId442"/>
    <p:sldId id="5365" r:id="rId443"/>
    <p:sldId id="5366" r:id="rId444"/>
    <p:sldId id="5367" r:id="rId445"/>
    <p:sldId id="5368" r:id="rId446"/>
    <p:sldId id="5369" r:id="rId447"/>
    <p:sldId id="5370" r:id="rId448"/>
    <p:sldId id="5371" r:id="rId449"/>
    <p:sldId id="5372" r:id="rId450"/>
    <p:sldId id="5373" r:id="rId451"/>
    <p:sldId id="5374" r:id="rId452"/>
    <p:sldId id="5375" r:id="rId453"/>
    <p:sldId id="5376" r:id="rId454"/>
    <p:sldId id="5377" r:id="rId455"/>
    <p:sldId id="5378" r:id="rId456"/>
    <p:sldId id="5379" r:id="rId457"/>
    <p:sldId id="5380" r:id="rId458"/>
    <p:sldId id="5381" r:id="rId459"/>
    <p:sldId id="5382" r:id="rId460"/>
    <p:sldId id="5383" r:id="rId461"/>
    <p:sldId id="5384" r:id="rId462"/>
    <p:sldId id="5385" r:id="rId463"/>
    <p:sldId id="5386" r:id="rId464"/>
    <p:sldId id="5387" r:id="rId465"/>
    <p:sldId id="5388" r:id="rId466"/>
    <p:sldId id="5389" r:id="rId467"/>
    <p:sldId id="5390" r:id="rId468"/>
    <p:sldId id="5391" r:id="rId469"/>
    <p:sldId id="5392" r:id="rId470"/>
    <p:sldId id="5393" r:id="rId471"/>
    <p:sldId id="5394" r:id="rId472"/>
    <p:sldId id="5395" r:id="rId473"/>
    <p:sldId id="5396" r:id="rId474"/>
    <p:sldId id="5397" r:id="rId475"/>
    <p:sldId id="5398" r:id="rId476"/>
    <p:sldId id="5399" r:id="rId477"/>
    <p:sldId id="5400" r:id="rId478"/>
    <p:sldId id="5401" r:id="rId479"/>
    <p:sldId id="5402" r:id="rId480"/>
    <p:sldId id="5403" r:id="rId481"/>
    <p:sldId id="5404" r:id="rId482"/>
    <p:sldId id="5405" r:id="rId483"/>
    <p:sldId id="5406" r:id="rId484"/>
    <p:sldId id="5407" r:id="rId485"/>
    <p:sldId id="5408" r:id="rId486"/>
    <p:sldId id="5409" r:id="rId487"/>
    <p:sldId id="5410" r:id="rId488"/>
    <p:sldId id="5411" r:id="rId489"/>
    <p:sldId id="5412" r:id="rId490"/>
    <p:sldId id="5413" r:id="rId491"/>
    <p:sldId id="5414" r:id="rId492"/>
    <p:sldId id="5415" r:id="rId493"/>
    <p:sldId id="5416" r:id="rId494"/>
    <p:sldId id="5417" r:id="rId495"/>
    <p:sldId id="5418" r:id="rId496"/>
    <p:sldId id="5419" r:id="rId497"/>
    <p:sldId id="5420" r:id="rId498"/>
    <p:sldId id="5421" r:id="rId499"/>
    <p:sldId id="5422" r:id="rId500"/>
    <p:sldId id="5423" r:id="rId501"/>
    <p:sldId id="5424" r:id="rId502"/>
    <p:sldId id="5425" r:id="rId503"/>
    <p:sldId id="5426" r:id="rId504"/>
    <p:sldId id="5427" r:id="rId505"/>
    <p:sldId id="5428" r:id="rId506"/>
    <p:sldId id="5429" r:id="rId507"/>
    <p:sldId id="5430" r:id="rId508"/>
    <p:sldId id="5431" r:id="rId509"/>
    <p:sldId id="5432" r:id="rId510"/>
    <p:sldId id="5433" r:id="rId511"/>
    <p:sldId id="5434" r:id="rId512"/>
    <p:sldId id="5435" r:id="rId513"/>
    <p:sldId id="5436" r:id="rId514"/>
    <p:sldId id="5437" r:id="rId515"/>
    <p:sldId id="5438" r:id="rId516"/>
    <p:sldId id="5439" r:id="rId517"/>
    <p:sldId id="5440" r:id="rId518"/>
    <p:sldId id="5483" r:id="rId519"/>
    <p:sldId id="5441" r:id="rId520"/>
    <p:sldId id="5484" r:id="rId521"/>
    <p:sldId id="5442" r:id="rId522"/>
    <p:sldId id="3827" r:id="rId523"/>
    <p:sldId id="5485" r:id="rId524"/>
    <p:sldId id="5486" r:id="rId525"/>
    <p:sldId id="3281" r:id="rId526"/>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99"/>
    <a:srgbClr val="FFFF00"/>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1450" y="91"/>
      </p:cViewPr>
      <p:guideLst>
        <p:guide orient="horz" pos="2160"/>
        <p:guide pos="2928"/>
      </p:guideLst>
    </p:cSldViewPr>
  </p:slideViewPr>
  <p:notesTextViewPr>
    <p:cViewPr>
      <p:scale>
        <a:sx n="100" d="100"/>
        <a:sy n="100" d="100"/>
      </p:scale>
      <p:origin x="0" y="0"/>
    </p:cViewPr>
  </p:notesTextViewPr>
  <p:sorterViewPr>
    <p:cViewPr>
      <p:scale>
        <a:sx n="66" d="100"/>
        <a:sy n="66" d="100"/>
      </p:scale>
      <p:origin x="0" y="6692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viewProps" Target="viewProps.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tableStyles" Target="tableStyles.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presProps" Target="presProps.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theme" Target="theme/theme1.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99925-A747-470B-BD40-14AB33AE0E42}" type="slidenum">
              <a:rPr lang="ar-SA"/>
              <a:pPr>
                <a:defRPr/>
              </a:pPr>
              <a:t>‹#›</a:t>
            </a:fld>
            <a:endParaRPr lang="en-US"/>
          </a:p>
        </p:txBody>
      </p:sp>
    </p:spTree>
    <p:extLst>
      <p:ext uri="{BB962C8B-B14F-4D97-AF65-F5344CB8AC3E}">
        <p14:creationId xmlns:p14="http://schemas.microsoft.com/office/powerpoint/2010/main" val="31403840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BAA3D-CEFD-454C-87E9-D308D32C0F5D}" type="slidenum">
              <a:rPr lang="ar-SA"/>
              <a:pPr>
                <a:defRPr/>
              </a:pPr>
              <a:t>‹#›</a:t>
            </a:fld>
            <a:endParaRPr lang="en-US"/>
          </a:p>
        </p:txBody>
      </p:sp>
    </p:spTree>
    <p:extLst>
      <p:ext uri="{BB962C8B-B14F-4D97-AF65-F5344CB8AC3E}">
        <p14:creationId xmlns:p14="http://schemas.microsoft.com/office/powerpoint/2010/main" val="41915139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68942-3F63-4956-AD60-28C8DF704508}" type="slidenum">
              <a:rPr lang="ar-SA"/>
              <a:pPr>
                <a:defRPr/>
              </a:pPr>
              <a:t>‹#›</a:t>
            </a:fld>
            <a:endParaRPr lang="en-US"/>
          </a:p>
        </p:txBody>
      </p:sp>
    </p:spTree>
    <p:extLst>
      <p:ext uri="{BB962C8B-B14F-4D97-AF65-F5344CB8AC3E}">
        <p14:creationId xmlns:p14="http://schemas.microsoft.com/office/powerpoint/2010/main" val="13332979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A00B7-ECC4-477A-BB73-20945DE53307}" type="slidenum">
              <a:rPr lang="ar-SA"/>
              <a:pPr>
                <a:defRPr/>
              </a:pPr>
              <a:t>‹#›</a:t>
            </a:fld>
            <a:endParaRPr lang="en-US"/>
          </a:p>
        </p:txBody>
      </p:sp>
    </p:spTree>
    <p:extLst>
      <p:ext uri="{BB962C8B-B14F-4D97-AF65-F5344CB8AC3E}">
        <p14:creationId xmlns:p14="http://schemas.microsoft.com/office/powerpoint/2010/main" val="12655561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D8CE3-394D-4598-B83F-9EAF8CB4721B}" type="slidenum">
              <a:rPr lang="ar-SA"/>
              <a:pPr>
                <a:defRPr/>
              </a:pPr>
              <a:t>‹#›</a:t>
            </a:fld>
            <a:endParaRPr lang="en-US"/>
          </a:p>
        </p:txBody>
      </p:sp>
    </p:spTree>
    <p:extLst>
      <p:ext uri="{BB962C8B-B14F-4D97-AF65-F5344CB8AC3E}">
        <p14:creationId xmlns:p14="http://schemas.microsoft.com/office/powerpoint/2010/main" val="19672565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DD09A-6E37-4510-83C0-BD5B90E13923}" type="slidenum">
              <a:rPr lang="ar-SA"/>
              <a:pPr>
                <a:defRPr/>
              </a:pPr>
              <a:t>‹#›</a:t>
            </a:fld>
            <a:endParaRPr lang="en-US"/>
          </a:p>
        </p:txBody>
      </p:sp>
    </p:spTree>
    <p:extLst>
      <p:ext uri="{BB962C8B-B14F-4D97-AF65-F5344CB8AC3E}">
        <p14:creationId xmlns:p14="http://schemas.microsoft.com/office/powerpoint/2010/main" val="30139999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200817-6D4D-4295-883C-2F106FDDCEE7}" type="slidenum">
              <a:rPr lang="ar-SA"/>
              <a:pPr>
                <a:defRPr/>
              </a:pPr>
              <a:t>‹#›</a:t>
            </a:fld>
            <a:endParaRPr lang="en-US"/>
          </a:p>
        </p:txBody>
      </p:sp>
    </p:spTree>
    <p:extLst>
      <p:ext uri="{BB962C8B-B14F-4D97-AF65-F5344CB8AC3E}">
        <p14:creationId xmlns:p14="http://schemas.microsoft.com/office/powerpoint/2010/main" val="32476353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8E8F93-2621-4C14-ACE5-E2832DE158A3}" type="slidenum">
              <a:rPr lang="ar-SA"/>
              <a:pPr>
                <a:defRPr/>
              </a:pPr>
              <a:t>‹#›</a:t>
            </a:fld>
            <a:endParaRPr lang="en-US"/>
          </a:p>
        </p:txBody>
      </p:sp>
    </p:spTree>
    <p:extLst>
      <p:ext uri="{BB962C8B-B14F-4D97-AF65-F5344CB8AC3E}">
        <p14:creationId xmlns:p14="http://schemas.microsoft.com/office/powerpoint/2010/main" val="33248112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55D9AD-69A8-4803-8269-85B75239E793}" type="slidenum">
              <a:rPr lang="ar-SA"/>
              <a:pPr>
                <a:defRPr/>
              </a:pPr>
              <a:t>‹#›</a:t>
            </a:fld>
            <a:endParaRPr lang="en-US"/>
          </a:p>
        </p:txBody>
      </p:sp>
    </p:spTree>
    <p:extLst>
      <p:ext uri="{BB962C8B-B14F-4D97-AF65-F5344CB8AC3E}">
        <p14:creationId xmlns:p14="http://schemas.microsoft.com/office/powerpoint/2010/main" val="21827527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D7E18-D618-4BB1-A2F4-EB7AE230D57E}" type="slidenum">
              <a:rPr lang="ar-SA"/>
              <a:pPr>
                <a:defRPr/>
              </a:pPr>
              <a:t>‹#›</a:t>
            </a:fld>
            <a:endParaRPr lang="en-US"/>
          </a:p>
        </p:txBody>
      </p:sp>
    </p:spTree>
    <p:extLst>
      <p:ext uri="{BB962C8B-B14F-4D97-AF65-F5344CB8AC3E}">
        <p14:creationId xmlns:p14="http://schemas.microsoft.com/office/powerpoint/2010/main" val="24890908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6A824-7611-4E3D-A0AF-6DA7841E3AF1}" type="slidenum">
              <a:rPr lang="ar-SA"/>
              <a:pPr>
                <a:defRPr/>
              </a:pPr>
              <a:t>‹#›</a:t>
            </a:fld>
            <a:endParaRPr lang="en-US"/>
          </a:p>
        </p:txBody>
      </p:sp>
    </p:spTree>
    <p:extLst>
      <p:ext uri="{BB962C8B-B14F-4D97-AF65-F5344CB8AC3E}">
        <p14:creationId xmlns:p14="http://schemas.microsoft.com/office/powerpoint/2010/main" val="336441158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charset="0"/>
                <a:cs typeface="Arial" charset="0"/>
              </a:defRPr>
            </a:lvl1pPr>
          </a:lstStyle>
          <a:p>
            <a:pPr>
              <a:defRPr/>
            </a:pPr>
            <a:fld id="{0BE783F4-0F93-4E65-9327-9E7BE5EDB745}"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762000" y="533400"/>
            <a:ext cx="7772400" cy="518160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51" name="Rectangle 6"/>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2" name="Rectangle 7"/>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3" name="Rectangle 9"/>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t>
            </a:r>
          </a:p>
        </p:txBody>
      </p:sp>
      <p:sp>
        <p:nvSpPr>
          <p:cNvPr id="2054"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(Arabic text with English Translation &amp; English Transliteration)</a:t>
            </a:r>
          </a:p>
        </p:txBody>
      </p:sp>
      <p:sp>
        <p:nvSpPr>
          <p:cNvPr id="2055" name="Rectangle 5"/>
          <p:cNvSpPr>
            <a:spLocks noChangeArrowheads="1"/>
          </p:cNvSpPr>
          <p:nvPr/>
        </p:nvSpPr>
        <p:spPr bwMode="auto">
          <a:xfrm>
            <a:off x="136525" y="5715000"/>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a:p>
            <a:pPr algn="ctr"/>
            <a:r>
              <a:rPr lang="en-US" sz="1200" b="1">
                <a:solidFill>
                  <a:srgbClr val="000066"/>
                </a:solidFill>
                <a:latin typeface="Trebuchet MS" pitchFamily="34" charset="0"/>
              </a:rPr>
              <a:t>To display the font correctly, please use the Arabic font “Attari_Quran_Shipped” .</a:t>
            </a:r>
          </a:p>
          <a:p>
            <a:pPr algn="ctr"/>
            <a:r>
              <a:rPr lang="en-US" sz="1200" b="1">
                <a:solidFill>
                  <a:srgbClr val="000066"/>
                </a:solidFill>
                <a:latin typeface="Trebuchet MS" pitchFamily="34" charset="0"/>
              </a:rPr>
              <a:t>Download font here : http://www.duas.org/fonts/ </a:t>
            </a:r>
          </a:p>
        </p:txBody>
      </p:sp>
      <p:sp>
        <p:nvSpPr>
          <p:cNvPr id="2056" name="Rectangle 3"/>
          <p:cNvSpPr>
            <a:spLocks noChangeArrowheads="1"/>
          </p:cNvSpPr>
          <p:nvPr/>
        </p:nvSpPr>
        <p:spPr bwMode="auto">
          <a:xfrm>
            <a:off x="304800" y="2693988"/>
            <a:ext cx="8686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7000" b="1" i="1">
                <a:solidFill>
                  <a:srgbClr val="FFFF00"/>
                </a:solidFill>
                <a:latin typeface="Trebuchet MS" pitchFamily="34" charset="0"/>
              </a:rPr>
              <a:t>Ziyarat al-Nahiya al-Muqaddasa</a:t>
            </a:r>
          </a:p>
        </p:txBody>
      </p:sp>
      <p:sp>
        <p:nvSpPr>
          <p:cNvPr id="2057" name="Rectangle 10"/>
          <p:cNvSpPr>
            <a:spLocks noChangeArrowheads="1"/>
          </p:cNvSpPr>
          <p:nvPr/>
        </p:nvSpPr>
        <p:spPr bwMode="auto">
          <a:xfrm>
            <a:off x="833572" y="838200"/>
            <a:ext cx="7326043"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1"/>
            <a:r>
              <a:rPr lang="ar-SA" sz="11700" dirty="0">
                <a:solidFill>
                  <a:srgbClr val="FFFF00"/>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84238"/>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صالِحِ الَّذي تَوَّجَهُ اللهُ بِكَرامَتِهِ،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438400"/>
            <a:ext cx="8686800" cy="1752600"/>
          </a:xfrm>
          <a:extLst/>
        </p:spPr>
        <p:txBody>
          <a:bodyPr/>
          <a:lstStyle/>
          <a:p>
            <a:pPr marL="342900" indent="-342900" eaLnBrk="1" hangingPunct="1">
              <a:defRPr/>
            </a:pPr>
            <a:r>
              <a:rPr lang="en-US" sz="3600" b="1" kern="1200" dirty="0">
                <a:ea typeface="MS Mincho" pitchFamily="49" charset="-128"/>
              </a:rPr>
              <a:t>Peace be upon </a:t>
            </a:r>
            <a:r>
              <a:rPr lang="en-US" sz="3600" b="1" kern="1200" dirty="0" err="1">
                <a:ea typeface="MS Mincho" pitchFamily="49" charset="-128"/>
              </a:rPr>
              <a:t>Salih</a:t>
            </a:r>
            <a:r>
              <a:rPr lang="en-US" sz="3600" b="1" kern="1200" dirty="0">
                <a:ea typeface="MS Mincho" pitchFamily="49" charset="-128"/>
              </a:rPr>
              <a:t>, whom Allah crowned with His generosity.</a:t>
            </a:r>
          </a:p>
        </p:txBody>
      </p:sp>
      <p:sp>
        <p:nvSpPr>
          <p:cNvPr id="11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šāliħil-ladhītawwajahul-lāhu bi-karāmatih,</a:t>
            </a:r>
          </a:p>
        </p:txBody>
      </p:sp>
      <p:sp>
        <p:nvSpPr>
          <p:cNvPr id="11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2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الْبَدَنِ السَّليبِ،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butchered body.</a:t>
            </a:r>
          </a:p>
        </p:txBody>
      </p:sp>
      <p:sp>
        <p:nvSpPr>
          <p:cNvPr id="102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badanis-salīb,</a:t>
            </a:r>
            <a:endParaRPr lang="fi-FI" sz="3200" b="1" i="1">
              <a:solidFill>
                <a:srgbClr val="000066"/>
              </a:solidFill>
              <a:ea typeface="MS Mincho" pitchFamily="49" charset="-128"/>
            </a:endParaRP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24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الثَّغْرِ </a:t>
            </a:r>
            <a:r>
              <a:rPr lang="ar-SA" sz="9200" kern="1200" dirty="0" err="1">
                <a:latin typeface="Arabic Typesetting" panose="03020402040406030203" pitchFamily="66" charset="-78"/>
                <a:ea typeface="+mn-ea"/>
                <a:cs typeface="Arabic Typesetting" panose="03020402040406030203" pitchFamily="66" charset="-78"/>
              </a:rPr>
              <a:t>الْمَقْرُوعِ</a:t>
            </a:r>
            <a:r>
              <a:rPr lang="ar-SA" sz="9200" kern="1200" dirty="0">
                <a:latin typeface="Arabic Typesetting" panose="03020402040406030203" pitchFamily="66" charset="-78"/>
                <a:ea typeface="+mn-ea"/>
                <a:cs typeface="Arabic Typesetting" panose="03020402040406030203" pitchFamily="66" charset="-78"/>
              </a:rPr>
              <a:t> بِالْقَضيبِ،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front teeth that were beaten with a rod.</a:t>
            </a:r>
          </a:p>
        </p:txBody>
      </p:sp>
      <p:sp>
        <p:nvSpPr>
          <p:cNvPr id="103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alath-thaghril maqrūi bil qađhīb,</a:t>
            </a:r>
            <a:endParaRPr lang="fi-FI" sz="3200" b="1" i="1">
              <a:solidFill>
                <a:srgbClr val="000066"/>
              </a:solidFill>
              <a:ea typeface="MS Mincho" pitchFamily="49" charset="-128"/>
            </a:endParaRP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34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الرَّأْسِ الْمَرْفُوعِ،</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head raised (upon a lance).</a:t>
            </a:r>
          </a:p>
        </p:txBody>
      </p:sp>
      <p:sp>
        <p:nvSpPr>
          <p:cNvPr id="104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alar-ra'sil marfū,</a:t>
            </a:r>
            <a:endParaRPr lang="fi-FI" sz="3200" b="1" i="1">
              <a:solidFill>
                <a:srgbClr val="000066"/>
              </a:solidFill>
              <a:ea typeface="MS Mincho" pitchFamily="49" charset="-128"/>
            </a:endParaRP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44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الأجْسامِ الْعارِيَةِ فِي الْفَلَواتِ،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unclothed corpses in the desert, </a:t>
            </a:r>
          </a:p>
        </p:txBody>
      </p:sp>
      <p:sp>
        <p:nvSpPr>
          <p:cNvPr id="105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'ajsāmil āriyati fil falawāt, </a:t>
            </a:r>
            <a:endParaRPr lang="fi-FI" sz="3200" b="1" i="1">
              <a:solidFill>
                <a:srgbClr val="000066"/>
              </a:solidFill>
              <a:ea typeface="MS Mincho" pitchFamily="49" charset="-128"/>
            </a:endParaRP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54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تَنْهَشُهَا الذِّئابُ الْعادِياتُ، وَ تَخْتَلِفُ إلَيْهَا السِّباعُ </a:t>
            </a:r>
            <a:r>
              <a:rPr lang="ar-SA" sz="9200" kern="1200" dirty="0" err="1">
                <a:latin typeface="Arabic Typesetting" panose="03020402040406030203" pitchFamily="66" charset="-78"/>
                <a:ea typeface="+mn-ea"/>
                <a:cs typeface="Arabic Typesetting" panose="03020402040406030203" pitchFamily="66" charset="-78"/>
              </a:rPr>
              <a:t>الضّارِياتُ</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bitten by wild wolves* and around whom the beasts of prey prowled.</a:t>
            </a:r>
          </a:p>
        </p:txBody>
      </p:sp>
      <p:sp>
        <p:nvSpPr>
          <p:cNvPr id="106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tanhashuhadh-dhi'ābul ādiyāt, wa takhtalifu 'ilayhas-sibāuđh-đhāriyāt,</a:t>
            </a: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65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06503" name="Rectangle 6"/>
          <p:cNvSpPr>
            <a:spLocks noChangeArrowheads="1"/>
          </p:cNvSpPr>
          <p:nvPr/>
        </p:nvSpPr>
        <p:spPr bwMode="auto">
          <a:xfrm>
            <a:off x="2735263" y="6107113"/>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000066"/>
                </a:solidFill>
              </a:rPr>
              <a:t>*Referring to the wolf-like enemies.</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يا مَوْلايَ وَ عَلَى الْمَلائِكَةِ الْمُرَفْرَفينَ حَوْلَ قُبَّتِكَ،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you, O my master, and the Angels who flutter around your dome,</a:t>
            </a:r>
          </a:p>
        </p:txBody>
      </p:sp>
      <p:sp>
        <p:nvSpPr>
          <p:cNvPr id="107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 yā mawlāy wa alal malā'ikatil murafrafīna ħawla qubbatik,</a:t>
            </a:r>
            <a:endParaRPr lang="fi-FI" sz="3200" b="1" i="1">
              <a:solidFill>
                <a:srgbClr val="000066"/>
              </a:solidFill>
              <a:ea typeface="MS Mincho" pitchFamily="49" charset="-128"/>
            </a:endParaRP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75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07527"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5</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الْحافّينَ بِتُرْبَتِكَ، الطّائِفينَ بِعَرْصَتِكَ، الْوارِدينَ لِزِيارَتِكَ،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surround your grave, circumambulate your courtyard, and come for your visitation.</a:t>
            </a:r>
          </a:p>
        </p:txBody>
      </p:sp>
      <p:sp>
        <p:nvSpPr>
          <p:cNvPr id="108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al-ħāffīna biturrbatik, aţ-ţā'ifīna biaršatik, al-wāridīna liziyāratik,</a:t>
            </a:r>
            <a:endParaRPr lang="fi-FI" sz="3200" b="1" i="1">
              <a:solidFill>
                <a:srgbClr val="000066"/>
              </a:solidFill>
              <a:ea typeface="MS Mincho" pitchFamily="49" charset="-128"/>
            </a:endParaRP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85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فَإنّي قَصَدْتُ إلَيْكَ، وَ رَجَوْتُ الْفَوْزَ لَدَيْكَ،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438400"/>
            <a:ext cx="8686800" cy="1752600"/>
          </a:xfrm>
          <a:extLst/>
        </p:spPr>
        <p:txBody>
          <a:bodyPr/>
          <a:lstStyle/>
          <a:p>
            <a:pPr marL="342900" indent="-342900" eaLnBrk="1" hangingPunct="1">
              <a:defRPr/>
            </a:pPr>
            <a:r>
              <a:rPr lang="en-US" sz="3600" b="1" kern="1200" dirty="0">
                <a:ea typeface="MS Mincho" pitchFamily="49" charset="-128"/>
              </a:rPr>
              <a:t>Peace be upon you! Indeed, I intended your visitation, and I am hopeful of achieving the prosperity that is with you.</a:t>
            </a:r>
          </a:p>
        </p:txBody>
      </p:sp>
      <p:sp>
        <p:nvSpPr>
          <p:cNvPr id="109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 fa'innī qašadtu 'ilayk, wa rajawtul fawza ladayk,</a:t>
            </a:r>
            <a:endParaRPr lang="fi-FI" sz="3200" b="1" i="1">
              <a:solidFill>
                <a:srgbClr val="000066"/>
              </a:solidFill>
              <a:ea typeface="MS Mincho" pitchFamily="49" charset="-128"/>
            </a:endParaRP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95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to you,</a:t>
            </a:r>
          </a:p>
        </p:txBody>
      </p:sp>
      <p:sp>
        <p:nvSpPr>
          <p:cNvPr id="110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a:t>
            </a:r>
            <a:endParaRPr lang="fi-FI" sz="3200" b="1" i="1">
              <a:solidFill>
                <a:srgbClr val="000066"/>
              </a:solidFill>
              <a:ea typeface="MS Mincho" pitchFamily="49" charset="-128"/>
            </a:endParaRPr>
          </a:p>
        </p:txBody>
      </p:sp>
      <p:sp>
        <p:nvSpPr>
          <p:cNvPr id="110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05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سَلامَ الْعارِفِ بِحُرْمَتِكَ، الْمُخْلِصِ في وِلايَتِكَ</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from he who recognizes your sanctity, is a sincere (believer) in your guardianship, </a:t>
            </a:r>
          </a:p>
        </p:txBody>
      </p:sp>
      <p:sp>
        <p:nvSpPr>
          <p:cNvPr id="11162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1621"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1162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salāmal ārifi biħurmatik, al-mukhliši fī wilāyatik, </a:t>
            </a:r>
            <a:endParaRPr lang="fi-FI" sz="3200" b="1" i="1">
              <a:solidFill>
                <a:srgbClr val="000066"/>
              </a:solidFill>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84238"/>
            <a:ext cx="8763000" cy="1470025"/>
          </a:xfrm>
          <a:extLst/>
        </p:spPr>
        <p:txBody>
          <a:bodyPr/>
          <a:lstStyle/>
          <a:p>
            <a:pPr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إبْراهيمَ الَّذي حَباهُ اللهُ بِخُلَّتِهِ،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438400"/>
            <a:ext cx="8686800" cy="1752600"/>
          </a:xfrm>
          <a:extLst/>
        </p:spPr>
        <p:txBody>
          <a:bodyPr/>
          <a:lstStyle/>
          <a:p>
            <a:pPr marL="342900" indent="-342900" eaLnBrk="1" hangingPunct="1">
              <a:defRPr/>
            </a:pPr>
            <a:r>
              <a:rPr lang="en-US" sz="3600" b="1" kern="1200" dirty="0">
                <a:ea typeface="MS Mincho" pitchFamily="49" charset="-128"/>
              </a:rPr>
              <a:t>Peace be upon Abraham (Ibrahim), whom Allah endowed with His friendship.</a:t>
            </a:r>
          </a:p>
        </p:txBody>
      </p:sp>
      <p:sp>
        <p:nvSpPr>
          <p:cNvPr id="12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'ibrāhimal-ladhīħabāhul-lāhu bi-khullatih</a:t>
            </a:r>
          </a:p>
        </p:txBody>
      </p:sp>
      <p:sp>
        <p:nvSpPr>
          <p:cNvPr id="12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2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الْمُتَقَرِّبِ إلَى اللهِ بِمَحَبَّتِكَ، الْبَريءِ مِنْ أعْدائِكَ،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seeks nearness to Allah through your love, and is aloof from your enemies,</a:t>
            </a:r>
          </a:p>
        </p:txBody>
      </p:sp>
      <p:sp>
        <p:nvSpPr>
          <p:cNvPr id="112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al-mutaqqarribi 'ilal-lāhi bimaħabbatik, al-barī'i min 'adā'ik,</a:t>
            </a: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26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سَلامَ مَنْ قَلْبُهُ بِمُصابِكَ مَقْرُوحٌ</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from the one whose heart is wounded due to the tribulations you have suffered, </a:t>
            </a:r>
          </a:p>
        </p:txBody>
      </p:sp>
      <p:sp>
        <p:nvSpPr>
          <p:cNvPr id="113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salāma man qalbuhu bimušābika maqrūħ, </a:t>
            </a:r>
            <a:endParaRPr lang="fi-FI" sz="3200" b="1" i="1">
              <a:solidFill>
                <a:srgbClr val="000066"/>
              </a:solidFill>
              <a:ea typeface="MS Mincho" pitchFamily="49" charset="-128"/>
            </a:endParaRP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36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دَمْعُهُ عِنْدَ ذِكْرِكَ مَسْفُوحٌ،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whose tears flow in your remembrance,</a:t>
            </a:r>
          </a:p>
        </p:txBody>
      </p:sp>
      <p:sp>
        <p:nvSpPr>
          <p:cNvPr id="114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damuhu inda dhikrika masfūħ,</a:t>
            </a: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46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سَلامَ الْمَفْجُوعِ الْحَزينِ، الْوالِهِ الْمُسْتَكينِ،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from the one who is distressed, grief-stricken, distracted, and yielding,</a:t>
            </a:r>
          </a:p>
        </p:txBody>
      </p:sp>
      <p:sp>
        <p:nvSpPr>
          <p:cNvPr id="115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salāmal mafjūil ħazīn, al-wālihil-mustakīn,</a:t>
            </a:r>
            <a:endParaRPr lang="fi-FI" sz="3200" b="1" i="1">
              <a:solidFill>
                <a:srgbClr val="000066"/>
              </a:solidFill>
              <a:ea typeface="MS Mincho" pitchFamily="49" charset="-128"/>
            </a:endParaRP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57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سَلامَ مَنْ لَوْ كانَ مَعَكَ بِالطُّفُوفِ، لَوَقاكَ بِنَفْسِهِ حَدَّ السُّيُوفِ</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from the one, who, had he been present with you in that plain, would have shielded you from the sharpness of the swords with his </a:t>
            </a:r>
            <a:r>
              <a:rPr lang="en-US" sz="3600" b="1" kern="1200" dirty="0" smtClean="0">
                <a:ea typeface="MS Mincho" pitchFamily="49" charset="-128"/>
              </a:rPr>
              <a:t>body</a:t>
            </a:r>
            <a:endParaRPr lang="en-US" sz="3600" b="1" kern="1200" dirty="0">
              <a:ea typeface="MS Mincho" pitchFamily="49" charset="-128"/>
            </a:endParaRPr>
          </a:p>
        </p:txBody>
      </p:sp>
      <p:sp>
        <p:nvSpPr>
          <p:cNvPr id="116740" name="Subtitle 4"/>
          <p:cNvSpPr txBox="1">
            <a:spLocks/>
          </p:cNvSpPr>
          <p:nvPr/>
        </p:nvSpPr>
        <p:spPr bwMode="auto">
          <a:xfrm>
            <a:off x="304800" y="5334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salāma man law kāna maaka biţ-ţufūf, lawaqāka binafsihi ħaddas-suyūf</a:t>
            </a:r>
            <a:endParaRPr lang="fi-FI" sz="3200" b="1" i="1">
              <a:solidFill>
                <a:srgbClr val="000066"/>
              </a:solidFill>
              <a:ea typeface="MS Mincho" pitchFamily="49" charset="-128"/>
            </a:endParaRP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67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بَذَلَ </a:t>
            </a:r>
            <a:r>
              <a:rPr lang="ar-SA" sz="9200" kern="1200" dirty="0" err="1">
                <a:latin typeface="Arabic Typesetting" panose="03020402040406030203" pitchFamily="66" charset="-78"/>
                <a:ea typeface="+mn-ea"/>
                <a:cs typeface="Arabic Typesetting" panose="03020402040406030203" pitchFamily="66" charset="-78"/>
              </a:rPr>
              <a:t>حُشاشَتَهُ</a:t>
            </a:r>
            <a:r>
              <a:rPr lang="ar-SA" sz="9200" kern="1200" dirty="0">
                <a:latin typeface="Arabic Typesetting" panose="03020402040406030203" pitchFamily="66" charset="-78"/>
                <a:ea typeface="+mn-ea"/>
                <a:cs typeface="Arabic Typesetting" panose="03020402040406030203" pitchFamily="66" charset="-78"/>
              </a:rPr>
              <a:t> دُونَكَ لِلْحُتُوفِ،</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 and sacrificed his last breath for you,</a:t>
            </a:r>
          </a:p>
        </p:txBody>
      </p:sp>
      <p:sp>
        <p:nvSpPr>
          <p:cNvPr id="117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badhala ħushāshatahu dūnaka lil ħutūf,</a:t>
            </a: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77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 y="892175"/>
            <a:ext cx="86868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جاهَدَ بَيْنَ يَدَيْكَ، وَ نَصَرَكَ عَلى مَنْ بَغى عَلَيْكَ</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would have struggled beside you, helped you against the aggressors, </a:t>
            </a:r>
          </a:p>
        </p:txBody>
      </p:sp>
      <p:sp>
        <p:nvSpPr>
          <p:cNvPr id="118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jāhada bayna yadayk, wa našaraka alā man baghā alayk, </a:t>
            </a:r>
            <a:endParaRPr lang="fi-FI" sz="3200" b="1" i="1">
              <a:solidFill>
                <a:srgbClr val="000066"/>
              </a:solidFill>
              <a:ea typeface="MS Mincho" pitchFamily="49" charset="-128"/>
            </a:endParaRP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87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فَداكَ بِرُوحِهِ وَ جَسَدِهِ وَ مالِهِ وَ وَلَدِهِ،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redeemed you with his soul, body, wealth, and children,</a:t>
            </a:r>
          </a:p>
        </p:txBody>
      </p:sp>
      <p:sp>
        <p:nvSpPr>
          <p:cNvPr id="119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fadāka birūħihi wa jasadihi wa mālihi wa waladih,</a:t>
            </a:r>
            <a:endParaRPr lang="fi-FI" sz="3200" b="1" i="1">
              <a:solidFill>
                <a:srgbClr val="000066"/>
              </a:solidFill>
              <a:ea typeface="MS Mincho" pitchFamily="49" charset="-128"/>
            </a:endParaRPr>
          </a:p>
        </p:txBody>
      </p:sp>
      <p:sp>
        <p:nvSpPr>
          <p:cNvPr id="119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198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رُوحُهُ لِرُوحِكَ فِداءٌ،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(Salutations from the one) whose soul is a sacrifice for yours,</a:t>
            </a:r>
          </a:p>
        </p:txBody>
      </p:sp>
      <p:sp>
        <p:nvSpPr>
          <p:cNvPr id="120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rūħuhu li rūħika fidā',</a:t>
            </a:r>
            <a:endParaRPr lang="fi-FI" sz="3200" b="1" i="1">
              <a:solidFill>
                <a:srgbClr val="000066"/>
              </a:solidFill>
              <a:ea typeface="MS Mincho" pitchFamily="49" charset="-128"/>
            </a:endParaRP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08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أهْلُهُ لِأهْلِكَ وِقاءٌ،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whose family is a shield for yours.</a:t>
            </a:r>
          </a:p>
        </p:txBody>
      </p:sp>
      <p:sp>
        <p:nvSpPr>
          <p:cNvPr id="1218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'ahluhu li 'ahlika wiqā',</a:t>
            </a:r>
            <a:endParaRPr lang="fi-FI" sz="3200" b="1" i="1">
              <a:solidFill>
                <a:srgbClr val="000066"/>
              </a:solidFill>
              <a:ea typeface="MS Mincho" pitchFamily="49" charset="-128"/>
            </a:endParaRP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18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84238"/>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إسْماعيلَ الَّذي فَداهُ اللهُ بِذِبْحٍ عَظيمٍ مِنْ جَنَّتِهِ،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Peace be upon Ishmael (</a:t>
            </a:r>
            <a:r>
              <a:rPr lang="en-US" sz="3600" b="1" kern="1200" dirty="0" err="1">
                <a:ea typeface="MS Mincho" pitchFamily="49" charset="-128"/>
              </a:rPr>
              <a:t>Isma’il</a:t>
            </a:r>
            <a:r>
              <a:rPr lang="en-US" sz="3600" b="1" kern="1200" dirty="0">
                <a:ea typeface="MS Mincho" pitchFamily="49" charset="-128"/>
              </a:rPr>
              <a:t>), whom Allah ransomed with a great sacrifice from His Heaven.</a:t>
            </a:r>
          </a:p>
        </p:txBody>
      </p:sp>
      <p:sp>
        <p:nvSpPr>
          <p:cNvPr id="13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alā 'ismaīlal-ladhī fadāhul-lāhu bi-dhibħin ađīmin min jannatih</a:t>
            </a:r>
            <a:endParaRPr lang="fi-FI" sz="3200" b="1" i="1">
              <a:solidFill>
                <a:srgbClr val="000066"/>
              </a:solidFill>
              <a:ea typeface="MS Mincho" pitchFamily="49" charset="-128"/>
            </a:endParaRPr>
          </a:p>
        </p:txBody>
      </p:sp>
      <p:sp>
        <p:nvSpPr>
          <p:cNvPr id="13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3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فَلَئِنْ أخَّرَتْنِي الدُّهُورُ، وَ عاقَني عَنْ نَصْرِكَ الْمَقْدُورُ،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But as I have been hindered by the course of time and as (Allah’s) decree has prevented me from helping you,</a:t>
            </a:r>
          </a:p>
        </p:txBody>
      </p:sp>
      <p:sp>
        <p:nvSpPr>
          <p:cNvPr id="122884"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fala'in 'akh-kharatnid-duhūr, wa āqanī an našrikal maqdūr</a:t>
            </a:r>
            <a:endParaRPr lang="fi-FI" sz="3200" b="1" i="1">
              <a:solidFill>
                <a:srgbClr val="000066"/>
              </a:solidFill>
              <a:ea typeface="MS Mincho" pitchFamily="49" charset="-128"/>
            </a:endParaRP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28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لَمْ أكُنْ لِمَنْ حارَبَكَ مُحارِباً</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as I could not fight those who fought you, </a:t>
            </a:r>
          </a:p>
        </p:txBody>
      </p:sp>
      <p:sp>
        <p:nvSpPr>
          <p:cNvPr id="123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lam 'akun liman ħārabaka muħāribā, </a:t>
            </a:r>
            <a:endParaRPr lang="fi-FI" sz="3200" b="1" i="1">
              <a:solidFill>
                <a:srgbClr val="000066"/>
              </a:solidFill>
              <a:ea typeface="MS Mincho" pitchFamily="49" charset="-128"/>
            </a:endParaRP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39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لِمَنْ نَصَبَ لَكَ الْعَداوَةَ مُناصِباً،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was not able to show hostility to those who showed hostility to you,</a:t>
            </a:r>
          </a:p>
        </p:txBody>
      </p:sp>
      <p:sp>
        <p:nvSpPr>
          <p:cNvPr id="124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liman našaba lakal adāwata munāšibā,</a:t>
            </a:r>
            <a:endParaRPr lang="fi-FI" sz="3200" b="1" i="1">
              <a:solidFill>
                <a:srgbClr val="000066"/>
              </a:solidFill>
              <a:ea typeface="MS Mincho" pitchFamily="49" charset="-128"/>
            </a:endParaRP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49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89916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فَلَأَنْدُبَنَّكَ</a:t>
            </a:r>
            <a:r>
              <a:rPr lang="ar-SA" sz="9200" kern="1200" dirty="0">
                <a:latin typeface="Arabic Typesetting" panose="03020402040406030203" pitchFamily="66" charset="-78"/>
                <a:ea typeface="+mn-ea"/>
                <a:cs typeface="Arabic Typesetting" panose="03020402040406030203" pitchFamily="66" charset="-78"/>
              </a:rPr>
              <a:t> صَباحاً وَ مَساءً وَ لَأَبْكِيَنَّ لَكَ بَدَلَ الدُّمُوعِ دَماً،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 will, therefore, lament you morning and evening, and will weep blood in place of tears, </a:t>
            </a:r>
          </a:p>
        </p:txBody>
      </p:sp>
      <p:sp>
        <p:nvSpPr>
          <p:cNvPr id="125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Fala'andubannaka šabāħan wa masā'ā, wa la'abkiyanna laka badalad-dumūi damā, </a:t>
            </a:r>
            <a:endParaRPr lang="fi-FI" sz="3200" b="1" i="1">
              <a:solidFill>
                <a:srgbClr val="000066"/>
              </a:solidFill>
              <a:ea typeface="MS Mincho" pitchFamily="49" charset="-128"/>
            </a:endParaRP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59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حَسْرَةً عَلَيْكَ وَ تَأسُّفاً عَلى ما دَهاكَ وَ تَلَهُّفاً،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out of my anguish for you and my sorrow for all that befell you,</a:t>
            </a:r>
          </a:p>
        </p:txBody>
      </p:sp>
      <p:sp>
        <p:nvSpPr>
          <p:cNvPr id="126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ħasratan alayka wa ta'assufan alā mā dahāka wa talahhufā,</a:t>
            </a: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69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حَتّى أمُوتَ بِلَوْعَةِ الْمُصابِ، وَ غُصَّةِ </a:t>
            </a:r>
            <a:r>
              <a:rPr lang="ar-SA" sz="9200" kern="1200" dirty="0" err="1">
                <a:latin typeface="Arabic Typesetting" panose="03020402040406030203" pitchFamily="66" charset="-78"/>
                <a:ea typeface="+mn-ea"/>
                <a:cs typeface="Arabic Typesetting" panose="03020402040406030203" pitchFamily="66" charset="-78"/>
              </a:rPr>
              <a:t>الإكْتِيابِ</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until I meet death from the pain of the catastrophe and the choking grief.</a:t>
            </a:r>
          </a:p>
        </p:txBody>
      </p:sp>
      <p:sp>
        <p:nvSpPr>
          <p:cNvPr id="128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ħattā 'amūta bilawatil mušāb wa ghuššatil 'ikti'yāb,</a:t>
            </a:r>
            <a:endParaRPr lang="fi-FI" sz="3200" b="1" i="1">
              <a:solidFill>
                <a:srgbClr val="000066"/>
              </a:solidFill>
              <a:ea typeface="MS Mincho" pitchFamily="49" charset="-128"/>
            </a:endParaRP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80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أشْهَدُ أ نَّكَ قَدْ أقَمْتَ </a:t>
            </a:r>
            <a:r>
              <a:rPr lang="ar-SA" sz="9200" kern="1200" dirty="0" err="1">
                <a:latin typeface="Arabic Typesetting" panose="03020402040406030203" pitchFamily="66" charset="-78"/>
                <a:ea typeface="+mn-ea"/>
                <a:cs typeface="Arabic Typesetting" panose="03020402040406030203" pitchFamily="66" charset="-78"/>
              </a:rPr>
              <a:t>الصَّلوةَ</a:t>
            </a:r>
            <a:r>
              <a:rPr lang="ar-SA" sz="9200" kern="1200" dirty="0">
                <a:latin typeface="Arabic Typesetting" panose="03020402040406030203" pitchFamily="66" charset="-78"/>
                <a:ea typeface="+mn-ea"/>
                <a:cs typeface="Arabic Typesetting" panose="03020402040406030203" pitchFamily="66" charset="-78"/>
              </a:rPr>
              <a:t>، وَ آتَيْتَ </a:t>
            </a:r>
            <a:r>
              <a:rPr lang="ar-SA" sz="9200" kern="1200" dirty="0" err="1">
                <a:latin typeface="Arabic Typesetting" panose="03020402040406030203" pitchFamily="66" charset="-78"/>
                <a:ea typeface="+mn-ea"/>
                <a:cs typeface="Arabic Typesetting" panose="03020402040406030203" pitchFamily="66" charset="-78"/>
              </a:rPr>
              <a:t>الزَّكوةَ</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 I bear witness that you certainly established prayer, gave alms,</a:t>
            </a:r>
          </a:p>
        </p:txBody>
      </p:sp>
      <p:sp>
        <p:nvSpPr>
          <p:cNvPr id="129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'ash-hadu 'annaka qad 'aqamtaš-šalāt, wa ātaytaz-zakāt,</a:t>
            </a:r>
            <a:endParaRPr lang="fi-FI" sz="3200" b="1" i="1">
              <a:solidFill>
                <a:srgbClr val="000066"/>
              </a:solidFill>
              <a:ea typeface="MS Mincho" pitchFamily="49" charset="-128"/>
            </a:endParaRP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290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29031"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6</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أمَرْتَ بِالْمَعْرُوفِ، وَ نَهَيْتَ عَنِ الْمُنْكَرِ وَ الْعُدْوانِ،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enjoined good, forbade evil and transgression,</a:t>
            </a:r>
          </a:p>
        </p:txBody>
      </p:sp>
      <p:sp>
        <p:nvSpPr>
          <p:cNvPr id="130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'amarta bil marūf, wa nahayta anil munkari wal udwān,</a:t>
            </a:r>
            <a:endParaRPr lang="fi-FI" sz="3200" b="1" i="1">
              <a:solidFill>
                <a:srgbClr val="000066"/>
              </a:solidFill>
              <a:ea typeface="MS Mincho" pitchFamily="49" charset="-128"/>
            </a:endParaRP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00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أطَعْتَ اللهَ وَ ما عَصَيْتَهُ، وَ تَمَسَّكْتَ بِهِ وَ بِحَبْلِهِ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obeyed Allah, never disobeyed Him, and held fast to Him and to His rope.</a:t>
            </a:r>
          </a:p>
        </p:txBody>
      </p:sp>
      <p:sp>
        <p:nvSpPr>
          <p:cNvPr id="1310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'aţatal-lāha wa mā ašaytah, wa tamassakta bihi wa bi ħablih,</a:t>
            </a:r>
            <a:endParaRPr lang="fi-FI" sz="3200" b="1" i="1">
              <a:solidFill>
                <a:srgbClr val="000066"/>
              </a:solidFill>
              <a:ea typeface="MS Mincho" pitchFamily="49" charset="-128"/>
            </a:endParaRPr>
          </a:p>
        </p:txBody>
      </p:sp>
      <p:sp>
        <p:nvSpPr>
          <p:cNvPr id="131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10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فَأرْضَيْتَهُ وَ خَشيتَهُ وَ راقَبْتَهُ وَ </a:t>
            </a:r>
            <a:r>
              <a:rPr lang="ar-SA" sz="9200" kern="1200" dirty="0" err="1">
                <a:latin typeface="Arabic Typesetting" panose="03020402040406030203" pitchFamily="66" charset="-78"/>
                <a:ea typeface="+mn-ea"/>
                <a:cs typeface="Arabic Typesetting" panose="03020402040406030203" pitchFamily="66" charset="-78"/>
              </a:rPr>
              <a:t>اسْتَجَبْتَهُ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Then, you pleased Him, held Him in awe, were attentive towards Him, and were responsive to Him,</a:t>
            </a:r>
          </a:p>
        </p:txBody>
      </p:sp>
      <p:sp>
        <p:nvSpPr>
          <p:cNvPr id="132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fa 'arđhaytahu wa khashaytahu wa rāqabtahu wastajabtah,</a:t>
            </a:r>
            <a:endParaRPr lang="fi-FI" sz="3200" b="1" i="1">
              <a:solidFill>
                <a:srgbClr val="000066"/>
              </a:solidFill>
              <a:ea typeface="MS Mincho" pitchFamily="49" charset="-128"/>
            </a:endParaRP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21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968375"/>
            <a:ext cx="9296400" cy="1470025"/>
          </a:xfrm>
          <a:extLst/>
        </p:spPr>
        <p:txBody>
          <a:bodyPr/>
          <a:lstStyle/>
          <a:p>
            <a:pPr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إسْحاقَ الَّذي جَعَلَ اللهُ النُّبُوَّةَ في ذُرِّيَّتِهِ،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3600" b="1" kern="1200" dirty="0">
                <a:ea typeface="MS Mincho" pitchFamily="49" charset="-128"/>
              </a:rPr>
              <a:t>Peace be upon Isaac (</a:t>
            </a:r>
            <a:r>
              <a:rPr lang="en-US" sz="3600" b="1" kern="1200" dirty="0" err="1">
                <a:ea typeface="MS Mincho" pitchFamily="49" charset="-128"/>
              </a:rPr>
              <a:t>Is’haq</a:t>
            </a:r>
            <a:r>
              <a:rPr lang="en-US" sz="3600" b="1" kern="1200" dirty="0">
                <a:ea typeface="MS Mincho" pitchFamily="49" charset="-128"/>
              </a:rPr>
              <a:t>), in whose progeny Allah placed </a:t>
            </a:r>
            <a:r>
              <a:rPr lang="en-US" sz="3600" b="1" kern="1200" dirty="0" err="1">
                <a:ea typeface="MS Mincho" pitchFamily="49" charset="-128"/>
              </a:rPr>
              <a:t>prophethood</a:t>
            </a:r>
            <a:r>
              <a:rPr lang="en-US" sz="3600" b="1" kern="1200" dirty="0">
                <a:ea typeface="MS Mincho" pitchFamily="49" charset="-128"/>
              </a:rPr>
              <a:t>.</a:t>
            </a:r>
          </a:p>
        </p:txBody>
      </p:sp>
      <p:sp>
        <p:nvSpPr>
          <p:cNvPr id="14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'isħāqal-ladhī jaalal-lāhun-nubuwwata fī dhurriyyatih,</a:t>
            </a:r>
            <a:endParaRPr lang="fi-FI" sz="3200" b="1" i="1">
              <a:solidFill>
                <a:srgbClr val="000066"/>
              </a:solidFill>
              <a:ea typeface="MS Mincho" pitchFamily="49" charset="-128"/>
            </a:endParaRPr>
          </a:p>
        </p:txBody>
      </p:sp>
      <p:sp>
        <p:nvSpPr>
          <p:cNvPr id="14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سَنَنْتَ السُّنَنَ، وَ أطْفَأْتَ الْفِتَنَ،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established the customs (of the Prophet (PBUH&amp;HF)), extinguished turmoil (in religion),</a:t>
            </a:r>
          </a:p>
        </p:txBody>
      </p:sp>
      <p:sp>
        <p:nvSpPr>
          <p:cNvPr id="133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sanantas-sunan, wa 'aţfa'tal fitan,</a:t>
            </a:r>
            <a:endParaRPr lang="fi-FI" sz="3200" b="1" i="1">
              <a:solidFill>
                <a:srgbClr val="000066"/>
              </a:solidFill>
              <a:ea typeface="MS Mincho" pitchFamily="49" charset="-128"/>
            </a:endParaRP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31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دَعَوْتَ إلَى الرَّشادِ، وَ أوْضَحْتَ سُبُلَ السَّدادِ</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invited people to rectitude, clarified the ways of righteousness, </a:t>
            </a:r>
          </a:p>
        </p:txBody>
      </p:sp>
      <p:sp>
        <p:nvSpPr>
          <p:cNvPr id="134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daawta 'ilar-rashād, wa 'awđhaħta subulas-sadād, </a:t>
            </a:r>
            <a:endParaRPr lang="fi-FI" sz="3200" b="1" i="1">
              <a:solidFill>
                <a:srgbClr val="000066"/>
              </a:solidFill>
              <a:ea typeface="MS Mincho" pitchFamily="49" charset="-128"/>
            </a:endParaRPr>
          </a:p>
        </p:txBody>
      </p:sp>
      <p:sp>
        <p:nvSpPr>
          <p:cNvPr id="134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41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جاهَدْتَ فِي اللهِ حَقَّ الْجِهادِ،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truly strove in the way of Allah.</a:t>
            </a:r>
          </a:p>
        </p:txBody>
      </p:sp>
      <p:sp>
        <p:nvSpPr>
          <p:cNvPr id="135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jāhadta fil-lāhi ħaqqal jihād,</a:t>
            </a: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51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كُنْتَ </a:t>
            </a:r>
            <a:r>
              <a:rPr lang="ar-SA" sz="9200" kern="1200" dirty="0" smtClean="0">
                <a:latin typeface="Arabic Typesetting" panose="03020402040406030203" pitchFamily="66" charset="-78"/>
                <a:ea typeface="+mn-ea"/>
                <a:cs typeface="Arabic Typesetting" panose="03020402040406030203" pitchFamily="66" charset="-78"/>
              </a:rPr>
              <a:t>للهِ </a:t>
            </a:r>
            <a:r>
              <a:rPr lang="ar-SA" sz="9200" kern="1200" dirty="0">
                <a:latin typeface="Arabic Typesetting" panose="03020402040406030203" pitchFamily="66" charset="-78"/>
                <a:ea typeface="+mn-ea"/>
                <a:cs typeface="Arabic Typesetting" panose="03020402040406030203" pitchFamily="66" charset="-78"/>
              </a:rPr>
              <a:t>طائِعاً،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an obedient one to Allah,</a:t>
            </a:r>
          </a:p>
        </p:txBody>
      </p:sp>
      <p:sp>
        <p:nvSpPr>
          <p:cNvPr id="136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kunta lil-lāhi ţā'iā,</a:t>
            </a:r>
            <a:endParaRPr lang="fi-FI" sz="3200" b="1" i="1">
              <a:solidFill>
                <a:srgbClr val="000066"/>
              </a:solidFill>
              <a:ea typeface="MS Mincho" pitchFamily="49" charset="-128"/>
            </a:endParaRP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61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لِجَدِّكَ مُحَمَّدٍ صَلَّى اللهُ عَلَيْهِ وَ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 تابِعاً،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follower of your grandfather, Muhammad, peace be upon him and his family,</a:t>
            </a:r>
          </a:p>
        </p:txBody>
      </p:sp>
      <p:sp>
        <p:nvSpPr>
          <p:cNvPr id="137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wali jaddika muħammadin šallal-lāhu alayhi wa ālihi tābiā,</a:t>
            </a:r>
            <a:endParaRPr lang="fi-FI" sz="3200" b="1" i="1">
              <a:solidFill>
                <a:srgbClr val="000066"/>
              </a:solidFill>
              <a:ea typeface="MS Mincho" pitchFamily="49" charset="-128"/>
            </a:endParaRP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72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لِقَوْلِ أبيكَ سامِعاً،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heedful of the saying of your father,</a:t>
            </a:r>
          </a:p>
        </p:txBody>
      </p:sp>
      <p:sp>
        <p:nvSpPr>
          <p:cNvPr id="138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wali qawli 'abīka sāmiā,</a:t>
            </a:r>
            <a:endParaRPr lang="fi-FI" sz="3200" b="1" i="1">
              <a:solidFill>
                <a:srgbClr val="000066"/>
              </a:solidFill>
              <a:ea typeface="MS Mincho" pitchFamily="49" charset="-128"/>
            </a:endParaRP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82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إلى وَصِيَّةِ أخيكَ مُسارِعاً،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quick to execute the will of your brother,</a:t>
            </a:r>
          </a:p>
        </p:txBody>
      </p:sp>
      <p:sp>
        <p:nvSpPr>
          <p:cNvPr id="139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'ilā waššiyyati 'akhīka musāriā,</a:t>
            </a:r>
            <a:endParaRPr lang="fi-FI" sz="3200" b="1" i="1">
              <a:solidFill>
                <a:srgbClr val="000066"/>
              </a:solidFill>
              <a:ea typeface="MS Mincho" pitchFamily="49" charset="-128"/>
            </a:endParaRP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392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لِعِمادِ الدّينِ رافِعاً، وَ لِلطُّغْيانِ قامِعاً،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 erector of the pillars of the religion, a suppressor of tyranny,</a:t>
            </a:r>
          </a:p>
        </p:txBody>
      </p:sp>
      <p:sp>
        <p:nvSpPr>
          <p:cNvPr id="140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wali imādid-dīni rāfiā, wa liţ-ţughyāni qāmiā,</a:t>
            </a:r>
            <a:endParaRPr lang="fi-FI" sz="3200" b="1" i="1">
              <a:solidFill>
                <a:srgbClr val="000066"/>
              </a:solidFill>
              <a:ea typeface="MS Mincho" pitchFamily="49" charset="-128"/>
            </a:endParaRP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02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9683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لِلطُّغاةِ مُقارِعاً، وَ لِلأُمَّةِ ناصِحاً،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 advancer on the transgressors, and a sincere exhorter for the nation,</a:t>
            </a:r>
          </a:p>
        </p:txBody>
      </p:sp>
      <p:sp>
        <p:nvSpPr>
          <p:cNvPr id="141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liţ-ţughāti muqāriā, wa lil 'ummati nāšiħā,</a:t>
            </a:r>
            <a:endParaRPr lang="fi-FI" sz="3200" b="1" i="1">
              <a:solidFill>
                <a:srgbClr val="000066"/>
              </a:solidFill>
              <a:ea typeface="MS Mincho" pitchFamily="49" charset="-128"/>
            </a:endParaRP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13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في غَمَراتِ الْمَوْتِ سابِحاً،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traveler into mortal throes,</a:t>
            </a:r>
          </a:p>
        </p:txBody>
      </p:sp>
      <p:sp>
        <p:nvSpPr>
          <p:cNvPr id="142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fī ghamarātil mawti sābiħā,</a:t>
            </a:r>
            <a:endParaRPr lang="fi-FI" sz="3200" b="1" i="1">
              <a:solidFill>
                <a:srgbClr val="000066"/>
              </a:solidFill>
              <a:ea typeface="MS Mincho" pitchFamily="49" charset="-128"/>
            </a:endParaRP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2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يَعْقُوبَ الَّذي رَدَّ اللهُ عَلَيْهِ بَصَرَهُ بِرَحْمَتِهِ،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Jacob (</a:t>
            </a:r>
            <a:r>
              <a:rPr lang="en-US" sz="3600" b="1" kern="1200" dirty="0" err="1">
                <a:ea typeface="MS Mincho" pitchFamily="49" charset="-128"/>
              </a:rPr>
              <a:t>Ya’qub</a:t>
            </a:r>
            <a:r>
              <a:rPr lang="en-US" sz="3600" b="1" kern="1200" dirty="0">
                <a:ea typeface="MS Mincho" pitchFamily="49" charset="-128"/>
              </a:rPr>
              <a:t>), for whom Allah restored his sight by His mercy.</a:t>
            </a:r>
          </a:p>
        </p:txBody>
      </p:sp>
      <p:sp>
        <p:nvSpPr>
          <p:cNvPr id="15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yaqūbal-ladhī raddal-lāhu alayhi bašarahu bi-raħmatih,</a:t>
            </a:r>
            <a:endParaRPr lang="fi-FI" sz="3200" b="1" i="1">
              <a:solidFill>
                <a:srgbClr val="000066"/>
              </a:solidFill>
              <a:ea typeface="MS Mincho" pitchFamily="49" charset="-128"/>
            </a:endParaRPr>
          </a:p>
        </p:txBody>
      </p:sp>
      <p:sp>
        <p:nvSpPr>
          <p:cNvPr id="15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لِلْفُسّاقِ مُكافِحاً، وَ بِحُجَجِ اللهِ قائِماً،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warrior against the wretched, and a maintainer of Allah’s proofs (on earth),</a:t>
            </a:r>
          </a:p>
        </p:txBody>
      </p:sp>
      <p:sp>
        <p:nvSpPr>
          <p:cNvPr id="143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lil fussāqi mukāfiħā, wa bi-ħujajil-lāhi qā'imā,</a:t>
            </a:r>
            <a:endParaRPr lang="fi-FI" sz="3200" b="1" i="1">
              <a:solidFill>
                <a:srgbClr val="000066"/>
              </a:solidFill>
              <a:ea typeface="MS Mincho" pitchFamily="49" charset="-128"/>
            </a:endParaRP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3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لِلإْسْلامِ وَ الْمُسْلِمينَ راحِماً،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compassionate towards Islam and Muslims,</a:t>
            </a:r>
          </a:p>
        </p:txBody>
      </p:sp>
      <p:sp>
        <p:nvSpPr>
          <p:cNvPr id="144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lil 'islāmi wal muslimīna rāħimā,</a:t>
            </a:r>
            <a:endParaRPr lang="fi-FI" sz="3200" b="1" i="1">
              <a:solidFill>
                <a:srgbClr val="000066"/>
              </a:solidFill>
              <a:ea typeface="MS Mincho" pitchFamily="49" charset="-128"/>
            </a:endParaRP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4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لِلْحَقِّ ناصِراً، وَ عِنْدَ الْبَلاءِ صابِراً،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champion of truth and most patient in adversity,</a:t>
            </a:r>
          </a:p>
        </p:txBody>
      </p:sp>
      <p:sp>
        <p:nvSpPr>
          <p:cNvPr id="145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lil ħaqqi nāširā, wa indal balā'i šābirā,</a:t>
            </a:r>
            <a:endParaRPr lang="fi-FI" sz="3200" b="1" i="1">
              <a:solidFill>
                <a:srgbClr val="000066"/>
              </a:solidFill>
              <a:ea typeface="MS Mincho" pitchFamily="49" charset="-128"/>
            </a:endParaRP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5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لِلدّينِ </a:t>
            </a:r>
            <a:r>
              <a:rPr lang="ar-SA" sz="9200" kern="1200" dirty="0" err="1">
                <a:latin typeface="Arabic Typesetting" panose="03020402040406030203" pitchFamily="66" charset="-78"/>
                <a:ea typeface="+mn-ea"/>
                <a:cs typeface="Arabic Typesetting" panose="03020402040406030203" pitchFamily="66" charset="-78"/>
              </a:rPr>
              <a:t>كالِئاً</a:t>
            </a:r>
            <a:r>
              <a:rPr lang="ar-SA" sz="9200" kern="1200" dirty="0">
                <a:latin typeface="Arabic Typesetting" panose="03020402040406030203" pitchFamily="66" charset="-78"/>
                <a:ea typeface="+mn-ea"/>
                <a:cs typeface="Arabic Typesetting" panose="03020402040406030203" pitchFamily="66" charset="-78"/>
              </a:rPr>
              <a:t>، وَ عَنْ حَوْزَتِهِ مُرامِياً،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protector for the religion, and a defender of its domain.</a:t>
            </a:r>
          </a:p>
        </p:txBody>
      </p:sp>
      <p:sp>
        <p:nvSpPr>
          <p:cNvPr id="146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liddīni kāli'ā, wa an ħawzatihi murāmiyā,</a:t>
            </a:r>
            <a:endParaRPr lang="fi-FI" sz="3200" b="1" i="1">
              <a:solidFill>
                <a:srgbClr val="000066"/>
              </a:solidFill>
              <a:ea typeface="MS Mincho" pitchFamily="49" charset="-128"/>
            </a:endParaRP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6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تَحُوطُ الْهُدى وَ تَنْصُرُهُ،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safeguarded the right path and supported it,</a:t>
            </a:r>
          </a:p>
        </p:txBody>
      </p:sp>
      <p:sp>
        <p:nvSpPr>
          <p:cNvPr id="147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taħūţul hudā wa tanšuruh,</a:t>
            </a:r>
            <a:endParaRPr lang="fi-FI" sz="3200" b="1" i="1">
              <a:solidFill>
                <a:srgbClr val="000066"/>
              </a:solidFill>
              <a:ea typeface="MS Mincho" pitchFamily="49" charset="-128"/>
            </a:endParaRP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7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تَبْسُطُ الْعَدْلَ وَ تَنْشُرُهُ،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spread justice and promoted it,</a:t>
            </a:r>
          </a:p>
        </p:txBody>
      </p:sp>
      <p:sp>
        <p:nvSpPr>
          <p:cNvPr id="148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tabsuţul adla wa tanshuruh,</a:t>
            </a:r>
            <a:endParaRPr lang="fi-FI" sz="3200" b="1" i="1">
              <a:solidFill>
                <a:srgbClr val="000066"/>
              </a:solidFill>
              <a:ea typeface="MS Mincho" pitchFamily="49" charset="-128"/>
            </a:endParaRP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8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تَنْصُرُ الدّينَ وَ تُظْهِرُهُ،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advocated the faith and manifested it,</a:t>
            </a:r>
          </a:p>
        </p:txBody>
      </p:sp>
      <p:sp>
        <p:nvSpPr>
          <p:cNvPr id="149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tanšurud-dīna wa tuđhiruh,</a:t>
            </a:r>
            <a:endParaRPr lang="fi-FI" sz="3200" b="1" i="1">
              <a:solidFill>
                <a:srgbClr val="000066"/>
              </a:solidFill>
              <a:ea typeface="MS Mincho" pitchFamily="49" charset="-128"/>
            </a:endParaRP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49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تَكُفُّ الْعابِثَ وَ تَزْجُرُهُ،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restrained and reproached the frivolous,</a:t>
            </a:r>
          </a:p>
        </p:txBody>
      </p:sp>
      <p:sp>
        <p:nvSpPr>
          <p:cNvPr id="150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takkufful ābitha wa tazjuruh,</a:t>
            </a:r>
            <a:endParaRPr lang="fi-FI" sz="3200" b="1" i="1">
              <a:solidFill>
                <a:srgbClr val="000066"/>
              </a:solidFill>
              <a:ea typeface="MS Mincho" pitchFamily="49" charset="-128"/>
            </a:endParaRP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0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تَأْخُذُ لِلدَّنِيِّ مِنَ الشَّريفِ،</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took back (the rights) of the lowly from the privileged,</a:t>
            </a:r>
          </a:p>
        </p:txBody>
      </p:sp>
      <p:sp>
        <p:nvSpPr>
          <p:cNvPr id="151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ta'khudhu lid-daniyyi minash-sharīf,</a:t>
            </a:r>
            <a:endParaRPr lang="fi-FI" sz="3200" b="1" i="1">
              <a:solidFill>
                <a:srgbClr val="000066"/>
              </a:solidFill>
              <a:ea typeface="MS Mincho" pitchFamily="49" charset="-128"/>
            </a:endParaRP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1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تُساوي فِي الْحُكْمِ بَيْنَ الْقَوِيِّ وَ الضَّعيفِ،</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were equitable in your arbitrations between the weak and the strong.</a:t>
            </a:r>
          </a:p>
        </p:txBody>
      </p:sp>
      <p:sp>
        <p:nvSpPr>
          <p:cNvPr id="152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tusāwī fil ħukmi baynal qawiyyi wađh-đhaīf,</a:t>
            </a:r>
            <a:endParaRPr lang="fi-FI" sz="3200" b="1" i="1">
              <a:solidFill>
                <a:srgbClr val="000066"/>
              </a:solidFill>
              <a:ea typeface="MS Mincho" pitchFamily="49" charset="-128"/>
            </a:endParaRP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2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يُوسُفَ الَّذي نَجّاهُ اللهُ مِنَ الْجُبِّ بِعَظَمَتِهِ،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Joseph (Yusuf), whom Allah rescued from the well by His majesty.</a:t>
            </a:r>
          </a:p>
        </p:txBody>
      </p:sp>
      <p:sp>
        <p:nvSpPr>
          <p:cNvPr id="16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alā yūsufal-ladhī najjāhul-lāhu minal jubbi bi-ađamatih,</a:t>
            </a:r>
            <a:endParaRPr lang="fi-FI" sz="3200" b="1" i="1">
              <a:solidFill>
                <a:srgbClr val="000066"/>
              </a:solidFill>
              <a:ea typeface="MS Mincho" pitchFamily="49" charset="-128"/>
            </a:endParaRPr>
          </a:p>
        </p:txBody>
      </p:sp>
      <p:sp>
        <p:nvSpPr>
          <p:cNvPr id="16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كُنْتَ رَبيعَ الأيْتامِ، وَ عِصْمَةَ الأنامِ، وَ عِزَّ الإسْلامِ،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the springtime of the orphans, the protection of humanity, the glory of Islam,</a:t>
            </a:r>
          </a:p>
        </p:txBody>
      </p:sp>
      <p:sp>
        <p:nvSpPr>
          <p:cNvPr id="153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kunta rabīal 'aytām, wa išmatal 'anām, wa izzal 'islām,</a:t>
            </a:r>
            <a:endParaRPr lang="fi-FI" sz="3200" b="1" i="1">
              <a:solidFill>
                <a:srgbClr val="000066"/>
              </a:solidFill>
              <a:ea typeface="MS Mincho" pitchFamily="49" charset="-128"/>
            </a:endParaRP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3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مَعْدِنَ الأحْكامِ، وَ حَليفَ الإنْعامِ،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treasure of divine laws, and a relentless ally of benevolence.</a:t>
            </a:r>
          </a:p>
        </p:txBody>
      </p:sp>
      <p:sp>
        <p:nvSpPr>
          <p:cNvPr id="154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madinal 'aħkām wa ħalīfal 'inām,</a:t>
            </a:r>
            <a:endParaRPr lang="fi-FI" sz="3200" b="1" i="1">
              <a:solidFill>
                <a:srgbClr val="000066"/>
              </a:solidFill>
              <a:ea typeface="MS Mincho" pitchFamily="49" charset="-128"/>
            </a:endParaRP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4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سالِكاً طَرائِقَ [في طَريقَةِ] جَدِّكَ وَ أبيكَ،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 You pursued the path of your grandfather and your father,</a:t>
            </a:r>
          </a:p>
        </p:txBody>
      </p:sp>
      <p:sp>
        <p:nvSpPr>
          <p:cNvPr id="155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sālikan ţarā'iqa jaddika wa 'abīk,</a:t>
            </a:r>
            <a:endParaRPr lang="fi-FI" sz="3200" b="1" i="1">
              <a:solidFill>
                <a:srgbClr val="000066"/>
              </a:solidFill>
              <a:ea typeface="MS Mincho" pitchFamily="49" charset="-128"/>
            </a:endParaRP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5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55655"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7</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مُشْبِهاً فِي الْوَصِيَّةِ لِأخيكَ،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resembled your brother in will,</a:t>
            </a:r>
          </a:p>
        </p:txBody>
      </p:sp>
      <p:sp>
        <p:nvSpPr>
          <p:cNvPr id="156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mushbihan fil wašiyyati li 'akhīk,</a:t>
            </a:r>
            <a:endParaRPr lang="fi-FI" sz="3200" b="1" i="1">
              <a:solidFill>
                <a:srgbClr val="000066"/>
              </a:solidFill>
              <a:ea typeface="MS Mincho" pitchFamily="49" charset="-128"/>
            </a:endParaRP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66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وَفِيَّ الذِّمَمِ، رَضِيَّ الشِّيَمِ،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were loyal to your obligations, possessed pleasant manners,</a:t>
            </a:r>
          </a:p>
        </p:txBody>
      </p:sp>
      <p:sp>
        <p:nvSpPr>
          <p:cNvPr id="157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wafiyyadh-dhimam, rađhiyyash-shiyam</a:t>
            </a:r>
            <a:endParaRPr lang="fi-FI" sz="3200" b="1" i="1">
              <a:solidFill>
                <a:srgbClr val="000066"/>
              </a:solidFill>
              <a:ea typeface="MS Mincho" pitchFamily="49" charset="-128"/>
            </a:endParaRP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77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ظاهِرَ الْكَرَمِ، مُتَهَجِّداً فِي الظُّلَمِ،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embodied generosity, and spent the darkness (of night) in prayer.</a:t>
            </a:r>
          </a:p>
        </p:txBody>
      </p:sp>
      <p:sp>
        <p:nvSpPr>
          <p:cNvPr id="158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đāhiral karam, mutahajjidan fiđ-đulam,</a:t>
            </a:r>
            <a:endParaRPr lang="fi-FI" sz="3200" b="1" i="1">
              <a:solidFill>
                <a:srgbClr val="000066"/>
              </a:solidFill>
              <a:ea typeface="MS Mincho" pitchFamily="49" charset="-128"/>
            </a:endParaRP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87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قَويمَ الطَّرائِقِ، كَريمَ الْخَلائِقِ، عَظيمَ السَّوابِقِ،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the straightest path, the most generous of the creation, and had the brightest record.</a:t>
            </a:r>
          </a:p>
        </p:txBody>
      </p:sp>
      <p:sp>
        <p:nvSpPr>
          <p:cNvPr id="159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qawīmaţ-ţarā'iq, karīmal khalā'iq, ađīmas-sawābiq,</a:t>
            </a:r>
            <a:endParaRPr lang="fi-FI" sz="3200" b="1" i="1">
              <a:solidFill>
                <a:srgbClr val="000066"/>
              </a:solidFill>
              <a:ea typeface="MS Mincho" pitchFamily="49" charset="-128"/>
            </a:endParaRPr>
          </a:p>
        </p:txBody>
      </p:sp>
      <p:sp>
        <p:nvSpPr>
          <p:cNvPr id="159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597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شَريفَ النَّسَبِ، مُنيفَ الْحَسَبِ، رَفيعَ الرُّتَبِ،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of great ancestry, noble descent, and lofty rank.</a:t>
            </a:r>
          </a:p>
        </p:txBody>
      </p:sp>
      <p:sp>
        <p:nvSpPr>
          <p:cNvPr id="160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sharīfan-nasab, munīfal ħasab, rafīar-rutab,</a:t>
            </a:r>
            <a:endParaRPr lang="fi-FI" sz="3200" b="1" i="1">
              <a:solidFill>
                <a:srgbClr val="000066"/>
              </a:solidFill>
              <a:ea typeface="MS Mincho" pitchFamily="49" charset="-128"/>
            </a:endParaRPr>
          </a:p>
        </p:txBody>
      </p:sp>
      <p:sp>
        <p:nvSpPr>
          <p:cNvPr id="160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07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كَثيرَ الْمَناقِبِ، مَحْمُودَ الضَّرائِبِ، جَزيلَ الْمَواهِبِ،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possessed plentiful merits, praiseworthy manners, and were abundant in endowments.</a:t>
            </a:r>
          </a:p>
        </p:txBody>
      </p:sp>
      <p:sp>
        <p:nvSpPr>
          <p:cNvPr id="161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kathīral manāqib, maħmūdađh-đharā'ib, jazīlal mawāhib,</a:t>
            </a:r>
            <a:endParaRPr lang="fi-FI" sz="3200" b="1" i="1">
              <a:solidFill>
                <a:srgbClr val="000066"/>
              </a:solidFill>
              <a:ea typeface="MS Mincho" pitchFamily="49" charset="-128"/>
            </a:endParaRP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17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حَليمٌ رَشيدٌ مُنيبٌ، جَوادٌ عَليمٌ شَديدٌ،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forbearing, upright, always turning (to Allah), generous, knowledgeable, strong,</a:t>
            </a:r>
          </a:p>
        </p:txBody>
      </p:sp>
      <p:sp>
        <p:nvSpPr>
          <p:cNvPr id="162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ħalīmun rashīdun munīb, jawādun alīmun shadīd,</a:t>
            </a:r>
            <a:endParaRPr lang="fi-FI" sz="3200" b="1" i="1">
              <a:solidFill>
                <a:srgbClr val="000066"/>
              </a:solidFill>
              <a:ea typeface="MS Mincho" pitchFamily="49" charset="-128"/>
            </a:endParaRP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28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مُوسَى الَّذي فَلَقَ اللهُ الْبَحْرَ لَهُ بِقُدْرَتِهِ،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Moses (Musa), the one for whom Allah split the sea with His Power.</a:t>
            </a:r>
          </a:p>
        </p:txBody>
      </p:sp>
      <p:sp>
        <p:nvSpPr>
          <p:cNvPr id="17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mūsal-ladhī falaqal-lāhul baħra lahu bi-qudratih,</a:t>
            </a:r>
            <a:endParaRPr lang="fi-FI" sz="3200" b="1" i="1">
              <a:solidFill>
                <a:srgbClr val="000066"/>
              </a:solidFill>
              <a:ea typeface="MS Mincho" pitchFamily="49" charset="-128"/>
            </a:endParaRPr>
          </a:p>
        </p:txBody>
      </p:sp>
      <p:sp>
        <p:nvSpPr>
          <p:cNvPr id="17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إمامٌ شَهيدٌ، أوّاهٌ مُنيبٌ، حَبيبٌ مَهيبٌ،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martyred Imam, grieved, repentant with earnest prayers (to Allah), dearly loved, and awesome.</a:t>
            </a:r>
          </a:p>
        </p:txBody>
      </p:sp>
      <p:sp>
        <p:nvSpPr>
          <p:cNvPr id="1638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'imāmun shahīd, 'awwāhun munīb, ħabībun mahīb,</a:t>
            </a:r>
            <a:endParaRPr lang="fi-FI" sz="3200" b="1" i="1">
              <a:solidFill>
                <a:srgbClr val="000066"/>
              </a:solidFill>
              <a:ea typeface="MS Mincho" pitchFamily="49" charset="-128"/>
            </a:endParaRPr>
          </a:p>
        </p:txBody>
      </p:sp>
      <p:sp>
        <p:nvSpPr>
          <p:cNvPr id="163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38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كُنْتَ لِلرَّسُولِ صَلَّى اللهُ عَلَيْهِ وَ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 وَلَداً،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to the Messenger, peace be upon him and his family, a son,</a:t>
            </a:r>
          </a:p>
        </p:txBody>
      </p:sp>
      <p:sp>
        <p:nvSpPr>
          <p:cNvPr id="1648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kunta lir-rasūli šallal-lāhu alayhi wa ālihi waladā,</a:t>
            </a:r>
            <a:endParaRPr lang="fi-FI" sz="3200" b="1" i="1">
              <a:solidFill>
                <a:srgbClr val="000066"/>
              </a:solidFill>
              <a:ea typeface="MS Mincho" pitchFamily="49" charset="-128"/>
            </a:endParaRPr>
          </a:p>
        </p:txBody>
      </p:sp>
      <p:sp>
        <p:nvSpPr>
          <p:cNvPr id="164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48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a:t>
            </a:r>
            <a:r>
              <a:rPr lang="ar-SA" sz="9200" kern="1200" dirty="0" err="1">
                <a:latin typeface="Arabic Typesetting" panose="03020402040406030203" pitchFamily="66" charset="-78"/>
                <a:ea typeface="+mn-ea"/>
                <a:cs typeface="Arabic Typesetting" panose="03020402040406030203" pitchFamily="66" charset="-78"/>
              </a:rPr>
              <a:t>لِلْقُرْءانِ</a:t>
            </a:r>
            <a:r>
              <a:rPr lang="ar-SA" sz="9200" kern="1200" dirty="0">
                <a:latin typeface="Arabic Typesetting" panose="03020402040406030203" pitchFamily="66" charset="-78"/>
                <a:ea typeface="+mn-ea"/>
                <a:cs typeface="Arabic Typesetting" panose="03020402040406030203" pitchFamily="66" charset="-78"/>
              </a:rPr>
              <a:t> سَنَداً [مُنْقِذاً]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 the Quran, an authority [a savior],</a:t>
            </a:r>
          </a:p>
        </p:txBody>
      </p:sp>
      <p:sp>
        <p:nvSpPr>
          <p:cNvPr id="165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lil qur'āni sanadā [munqidhā],</a:t>
            </a:r>
            <a:endParaRPr lang="fi-FI" sz="3200" b="1" i="1">
              <a:solidFill>
                <a:srgbClr val="000066"/>
              </a:solidFill>
              <a:ea typeface="MS Mincho" pitchFamily="49" charset="-128"/>
            </a:endParaRP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58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لِلأُمَّةِ عَضُداً،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for the nation, a support.</a:t>
            </a:r>
          </a:p>
        </p:txBody>
      </p:sp>
      <p:sp>
        <p:nvSpPr>
          <p:cNvPr id="166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lil 'ummati ađhudā,</a:t>
            </a:r>
            <a:endParaRPr lang="fi-FI" sz="3200" b="1" i="1">
              <a:solidFill>
                <a:srgbClr val="000066"/>
              </a:solidFill>
              <a:ea typeface="MS Mincho" pitchFamily="49" charset="-128"/>
            </a:endParaRPr>
          </a:p>
        </p:txBody>
      </p:sp>
      <p:sp>
        <p:nvSpPr>
          <p:cNvPr id="16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69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فِي الطّاعَةِ مُجْتَهِداً،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diligent in obedience,</a:t>
            </a:r>
          </a:p>
        </p:txBody>
      </p:sp>
      <p:sp>
        <p:nvSpPr>
          <p:cNvPr id="167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fiţ-ţāati mujtahidā,</a:t>
            </a:r>
            <a:endParaRPr lang="fi-FI" sz="3200" b="1" i="1">
              <a:solidFill>
                <a:srgbClr val="000066"/>
              </a:solidFill>
              <a:ea typeface="MS Mincho" pitchFamily="49" charset="-128"/>
            </a:endParaRPr>
          </a:p>
        </p:txBody>
      </p:sp>
      <p:sp>
        <p:nvSpPr>
          <p:cNvPr id="167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79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حافِظاً لِلْعَهْدِ وَ الْميثاقِ،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protector of the covenant and oath,</a:t>
            </a:r>
          </a:p>
        </p:txBody>
      </p:sp>
      <p:sp>
        <p:nvSpPr>
          <p:cNvPr id="1689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ħāfiđan lil ahdi wal mīthāq,</a:t>
            </a:r>
            <a:endParaRPr lang="fi-FI" sz="3200" b="1" i="1">
              <a:solidFill>
                <a:srgbClr val="000066"/>
              </a:solidFill>
              <a:ea typeface="MS Mincho" pitchFamily="49" charset="-128"/>
            </a:endParaRPr>
          </a:p>
        </p:txBody>
      </p:sp>
      <p:sp>
        <p:nvSpPr>
          <p:cNvPr id="168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89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ناكِباً عَنْ سُبُلِ الْفُسّاقِ،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keeping away from the paths of the debauched,</a:t>
            </a:r>
          </a:p>
        </p:txBody>
      </p:sp>
      <p:sp>
        <p:nvSpPr>
          <p:cNvPr id="1699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nākiban an subulil fussāq,</a:t>
            </a:r>
            <a:endParaRPr lang="fi-FI" sz="3200" b="1" i="1">
              <a:solidFill>
                <a:srgbClr val="000066"/>
              </a:solidFill>
              <a:ea typeface="MS Mincho" pitchFamily="49" charset="-128"/>
            </a:endParaRP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699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باذِلاً لِلْمَجْهُودِ،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sparing no effort (in fulfilling the duties),</a:t>
            </a:r>
          </a:p>
        </p:txBody>
      </p:sp>
      <p:sp>
        <p:nvSpPr>
          <p:cNvPr id="1710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bādhilan lil majhūd,</a:t>
            </a:r>
            <a:endParaRPr lang="fi-FI" sz="3200" b="1" i="1">
              <a:solidFill>
                <a:srgbClr val="000066"/>
              </a:solidFill>
              <a:ea typeface="MS Mincho" pitchFamily="49" charset="-128"/>
            </a:endParaRP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10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طَويلَ الرُّكُوعِ وَ السُّجُودِ،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performing prolonged bowing and prostrations,</a:t>
            </a:r>
          </a:p>
        </p:txBody>
      </p:sp>
      <p:sp>
        <p:nvSpPr>
          <p:cNvPr id="1720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ţawīlar-rukūi was-sujūd,</a:t>
            </a:r>
            <a:endParaRPr lang="fi-FI" sz="3200" b="1" i="1">
              <a:solidFill>
                <a:srgbClr val="000066"/>
              </a:solidFill>
              <a:ea typeface="MS Mincho" pitchFamily="49" charset="-128"/>
            </a:endParaRP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20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زاهِداً فِي الدُّنْيا زُهْدَ الرّاحِلِ عَنْها،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abstaining from the world, like one who is departing from it,</a:t>
            </a:r>
          </a:p>
        </p:txBody>
      </p:sp>
      <p:sp>
        <p:nvSpPr>
          <p:cNvPr id="1730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zāhidan fid-dunya zuhdar-rāħili anhā,</a:t>
            </a:r>
            <a:endParaRPr lang="fi-FI" sz="3200" b="1" i="1">
              <a:solidFill>
                <a:srgbClr val="000066"/>
              </a:solidFill>
              <a:ea typeface="MS Mincho" pitchFamily="49" charset="-128"/>
            </a:endParaRP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30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هارُونَ الَّذي خَصَّهُ اللهُ بِنُبُوَّتِهِ،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Aaron (</a:t>
            </a:r>
            <a:r>
              <a:rPr lang="en-US" sz="3600" b="1" kern="1200" dirty="0" err="1">
                <a:ea typeface="MS Mincho" pitchFamily="49" charset="-128"/>
              </a:rPr>
              <a:t>Harun</a:t>
            </a:r>
            <a:r>
              <a:rPr lang="en-US" sz="3600" b="1" kern="1200" dirty="0">
                <a:ea typeface="MS Mincho" pitchFamily="49" charset="-128"/>
              </a:rPr>
              <a:t>), whom Allah distinguished with his </a:t>
            </a:r>
            <a:r>
              <a:rPr lang="en-US" sz="3600" b="1" kern="1200" dirty="0" err="1">
                <a:ea typeface="MS Mincho" pitchFamily="49" charset="-128"/>
              </a:rPr>
              <a:t>prophethood</a:t>
            </a:r>
            <a:r>
              <a:rPr lang="en-US" sz="3600" b="1" kern="1200" dirty="0">
                <a:ea typeface="MS Mincho" pitchFamily="49" charset="-128"/>
              </a:rPr>
              <a:t>.</a:t>
            </a:r>
          </a:p>
        </p:txBody>
      </p:sp>
      <p:sp>
        <p:nvSpPr>
          <p:cNvPr id="18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hārūnal-ladhīkhaššahul-lāhu bi-nubuwwatih,</a:t>
            </a:r>
            <a:endParaRPr lang="fi-FI" sz="3200" b="1" i="1">
              <a:solidFill>
                <a:srgbClr val="000066"/>
              </a:solidFill>
              <a:ea typeface="MS Mincho" pitchFamily="49" charset="-128"/>
            </a:endParaRPr>
          </a:p>
        </p:txBody>
      </p:sp>
      <p:sp>
        <p:nvSpPr>
          <p:cNvPr id="18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ناظِراً إلَيْها بِعَيْنِ الْمُسْتَوْحِشينَ مِنْها،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looking upon it (the world) through the eyes of one estranged (from it).</a:t>
            </a:r>
          </a:p>
        </p:txBody>
      </p:sp>
      <p:sp>
        <p:nvSpPr>
          <p:cNvPr id="1740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nāđiran 'ilayhā biaynil-mustawħishīna minhā,</a:t>
            </a:r>
            <a:endParaRPr lang="fi-FI" sz="3200" b="1" i="1">
              <a:solidFill>
                <a:srgbClr val="000066"/>
              </a:solidFill>
              <a:ea typeface="MS Mincho" pitchFamily="49" charset="-128"/>
            </a:endParaRPr>
          </a:p>
        </p:txBody>
      </p:sp>
      <p:sp>
        <p:nvSpPr>
          <p:cNvPr id="174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40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آمالُكَ عَنْها مَكْفُوفَةٌ،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desires from it (the world) were abstentious,</a:t>
            </a:r>
          </a:p>
        </p:txBody>
      </p:sp>
      <p:sp>
        <p:nvSpPr>
          <p:cNvPr id="175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āmāluka anhā makfūfah,</a:t>
            </a:r>
            <a:endParaRPr lang="fi-FI" sz="3200" b="1" i="1">
              <a:solidFill>
                <a:srgbClr val="000066"/>
              </a:solidFill>
              <a:ea typeface="MS Mincho" pitchFamily="49" charset="-128"/>
            </a:endParaRPr>
          </a:p>
        </p:txBody>
      </p:sp>
      <p:sp>
        <p:nvSpPr>
          <p:cNvPr id="175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51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هِمَّتُكَ عَنْ زينَتِها مَصْرُوفَةٌ،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efforts were far-removed from its embellishments,</a:t>
            </a:r>
          </a:p>
        </p:txBody>
      </p:sp>
      <p:sp>
        <p:nvSpPr>
          <p:cNvPr id="176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himmatuka an zīnatihā mašrūfah,</a:t>
            </a:r>
            <a:endParaRPr lang="fi-FI" sz="3200" b="1" i="1">
              <a:solidFill>
                <a:srgbClr val="000066"/>
              </a:solidFill>
              <a:ea typeface="MS Mincho" pitchFamily="49" charset="-128"/>
            </a:endParaRPr>
          </a:p>
        </p:txBody>
      </p:sp>
      <p:sp>
        <p:nvSpPr>
          <p:cNvPr id="176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61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ألْحاظُكَ عَنْ بَهْجَتِها مَطْرُوفَةٌ،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glances removed from its joys,</a:t>
            </a:r>
          </a:p>
        </p:txBody>
      </p:sp>
      <p:sp>
        <p:nvSpPr>
          <p:cNvPr id="177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'alħāđuka an bahjatihā maţrūfah,</a:t>
            </a:r>
            <a:endParaRPr lang="fi-FI" sz="3200" b="1" i="1">
              <a:solidFill>
                <a:srgbClr val="000066"/>
              </a:solidFill>
              <a:ea typeface="MS Mincho" pitchFamily="49" charset="-128"/>
            </a:endParaRPr>
          </a:p>
        </p:txBody>
      </p:sp>
      <p:sp>
        <p:nvSpPr>
          <p:cNvPr id="177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71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رَغْبَتُكَ فِي الآخِرَةِ مَعْرُوفَةٌ،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your desire for the hereafter was well-known,</a:t>
            </a:r>
          </a:p>
        </p:txBody>
      </p:sp>
      <p:sp>
        <p:nvSpPr>
          <p:cNvPr id="178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raghbatuka fil ākhirati marūfah,</a:t>
            </a:r>
            <a:endParaRPr lang="fi-FI" sz="3200" b="1" i="1">
              <a:solidFill>
                <a:srgbClr val="000066"/>
              </a:solidFill>
              <a:ea typeface="MS Mincho" pitchFamily="49" charset="-128"/>
            </a:endParaRPr>
          </a:p>
        </p:txBody>
      </p:sp>
      <p:sp>
        <p:nvSpPr>
          <p:cNvPr id="178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81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حَتّى إذَا الْجَوْرُ مَدَّ باعَهُ،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even when tyranny became wide-spread,</a:t>
            </a:r>
          </a:p>
        </p:txBody>
      </p:sp>
      <p:sp>
        <p:nvSpPr>
          <p:cNvPr id="179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ħattā 'idhal jowru madda bāah,</a:t>
            </a:r>
            <a:endParaRPr lang="fi-FI" sz="3200" b="1" i="1">
              <a:solidFill>
                <a:srgbClr val="000066"/>
              </a:solidFill>
              <a:ea typeface="MS Mincho" pitchFamily="49" charset="-128"/>
            </a:endParaRPr>
          </a:p>
        </p:txBody>
      </p:sp>
      <p:sp>
        <p:nvSpPr>
          <p:cNvPr id="179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792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أسْفَرَ الظُّلْمُ قِناعَهُ،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injustice removed its veil,</a:t>
            </a:r>
          </a:p>
        </p:txBody>
      </p:sp>
      <p:sp>
        <p:nvSpPr>
          <p:cNvPr id="180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'asfarađ-đulmu qināah,</a:t>
            </a:r>
            <a:endParaRPr lang="fi-FI" sz="3200" b="1" i="1">
              <a:solidFill>
                <a:srgbClr val="000066"/>
              </a:solidFill>
              <a:ea typeface="MS Mincho" pitchFamily="49" charset="-128"/>
            </a:endParaRPr>
          </a:p>
        </p:txBody>
      </p:sp>
      <p:sp>
        <p:nvSpPr>
          <p:cNvPr id="180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02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دَعَا الْغَيُّ أتْباعَهُ،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wickedness called upon its followers,</a:t>
            </a:r>
          </a:p>
        </p:txBody>
      </p:sp>
      <p:sp>
        <p:nvSpPr>
          <p:cNvPr id="181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daal ghayyu 'atbāah,</a:t>
            </a:r>
            <a:endParaRPr lang="fi-FI" sz="3200" b="1" i="1">
              <a:solidFill>
                <a:srgbClr val="000066"/>
              </a:solidFill>
              <a:ea typeface="MS Mincho" pitchFamily="49" charset="-128"/>
            </a:endParaRPr>
          </a:p>
        </p:txBody>
      </p:sp>
      <p:sp>
        <p:nvSpPr>
          <p:cNvPr id="181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12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أنْتَ في حَرَمِ جَدِّكَ قاطِنٌ،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 were residing in the sanctuary of your grandfather,</a:t>
            </a:r>
          </a:p>
        </p:txBody>
      </p:sp>
      <p:sp>
        <p:nvSpPr>
          <p:cNvPr id="182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'anta fī ħarami jaddika qāţin,</a:t>
            </a:r>
            <a:endParaRPr lang="fi-FI" sz="3200" b="1" i="1">
              <a:solidFill>
                <a:srgbClr val="000066"/>
              </a:solidFill>
              <a:ea typeface="MS Mincho" pitchFamily="49" charset="-128"/>
            </a:endParaRPr>
          </a:p>
        </p:txBody>
      </p:sp>
      <p:sp>
        <p:nvSpPr>
          <p:cNvPr id="182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22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لِلظّالِمينَ مُبايِنٌ،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detached from the oppressors,</a:t>
            </a:r>
          </a:p>
        </p:txBody>
      </p:sp>
      <p:sp>
        <p:nvSpPr>
          <p:cNvPr id="183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liđ-đālimīna mubāyin,</a:t>
            </a:r>
            <a:endParaRPr lang="fi-FI" sz="3200" b="1" i="1">
              <a:solidFill>
                <a:srgbClr val="000066"/>
              </a:solidFill>
              <a:ea typeface="MS Mincho" pitchFamily="49" charset="-128"/>
            </a:endParaRPr>
          </a:p>
        </p:txBody>
      </p:sp>
      <p:sp>
        <p:nvSpPr>
          <p:cNvPr id="183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33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شُعَيْبِ الَّذي نَصَرَهُ اللهُ عَلى اُمَّتِهِ،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a:t>
            </a:r>
            <a:r>
              <a:rPr lang="en-US" sz="3600" b="1" kern="1200" dirty="0" err="1">
                <a:ea typeface="MS Mincho" pitchFamily="49" charset="-128"/>
              </a:rPr>
              <a:t>Jethro</a:t>
            </a:r>
            <a:r>
              <a:rPr lang="en-US" sz="3600" b="1" kern="1200" dirty="0">
                <a:ea typeface="MS Mincho" pitchFamily="49" charset="-128"/>
              </a:rPr>
              <a:t> (</a:t>
            </a:r>
            <a:r>
              <a:rPr lang="en-US" sz="3600" b="1" kern="1200" dirty="0" err="1">
                <a:ea typeface="MS Mincho" pitchFamily="49" charset="-128"/>
              </a:rPr>
              <a:t>Shu’aib</a:t>
            </a:r>
            <a:r>
              <a:rPr lang="en-US" sz="3600" b="1" kern="1200" dirty="0">
                <a:ea typeface="MS Mincho" pitchFamily="49" charset="-128"/>
              </a:rPr>
              <a:t>), whom Allah made victorious over his people.</a:t>
            </a:r>
          </a:p>
        </p:txBody>
      </p:sp>
      <p:sp>
        <p:nvSpPr>
          <p:cNvPr id="19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shuaybil-ladhīnašarahul-lāhu alā 'ummatih,</a:t>
            </a:r>
            <a:endParaRPr lang="fi-FI" sz="3200" b="1" i="1">
              <a:solidFill>
                <a:srgbClr val="000066"/>
              </a:solidFill>
              <a:ea typeface="MS Mincho" pitchFamily="49" charset="-128"/>
            </a:endParaRPr>
          </a:p>
        </p:txBody>
      </p:sp>
      <p:sp>
        <p:nvSpPr>
          <p:cNvPr id="19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جَليسُ الْبَيْتِ وَ الْمِحْرابِ،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sitting in the house and the prayer niche,</a:t>
            </a:r>
          </a:p>
        </p:txBody>
      </p:sp>
      <p:sp>
        <p:nvSpPr>
          <p:cNvPr id="1843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jalīsul bayti wal miħrāb,</a:t>
            </a:r>
            <a:endParaRPr lang="fi-FI" sz="3200" b="1" i="1">
              <a:solidFill>
                <a:srgbClr val="000066"/>
              </a:solidFill>
              <a:ea typeface="MS Mincho" pitchFamily="49" charset="-128"/>
            </a:endParaRPr>
          </a:p>
        </p:txBody>
      </p:sp>
      <p:sp>
        <p:nvSpPr>
          <p:cNvPr id="184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43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مُعْتَزِلٌ عَنِ اللَّذّاتِ وَ الشَّهَواتِ،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unattached to (worldly) pleasures and carnal desires,</a:t>
            </a:r>
          </a:p>
        </p:txBody>
      </p:sp>
      <p:sp>
        <p:nvSpPr>
          <p:cNvPr id="185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mutazilun anil-ladh-dhāti wash-shahawāt,</a:t>
            </a:r>
            <a:endParaRPr lang="fi-FI" sz="3200" b="1" i="1">
              <a:solidFill>
                <a:srgbClr val="000066"/>
              </a:solidFill>
              <a:ea typeface="MS Mincho" pitchFamily="49" charset="-128"/>
            </a:endParaRPr>
          </a:p>
        </p:txBody>
      </p:sp>
      <p:sp>
        <p:nvSpPr>
          <p:cNvPr id="185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53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تُنْكِرُ الْمُنْكَرَ بِقَلْبِكَ وَ لِسانِكَ، عَلى حَسَبِ طاقَتِكَ وَ إمْكانِكَ،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renouncing evil in your heart and on your tongue to the extent of your strength and ability.</a:t>
            </a:r>
          </a:p>
        </p:txBody>
      </p:sp>
      <p:sp>
        <p:nvSpPr>
          <p:cNvPr id="186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tunkirul munkara biqalbika wa lisānik, alā ħasabi ţāqatika wa 'imkānik,</a:t>
            </a:r>
            <a:endParaRPr lang="fi-FI" sz="3200" b="1" i="1">
              <a:solidFill>
                <a:srgbClr val="000066"/>
              </a:solidFill>
              <a:ea typeface="MS Mincho" pitchFamily="49" charset="-128"/>
            </a:endParaRPr>
          </a:p>
        </p:txBody>
      </p:sp>
      <p:sp>
        <p:nvSpPr>
          <p:cNvPr id="186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63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ثُمَّ </a:t>
            </a:r>
            <a:r>
              <a:rPr lang="ar-SA" sz="9200" kern="1200" dirty="0" err="1">
                <a:latin typeface="Arabic Typesetting" panose="03020402040406030203" pitchFamily="66" charset="-78"/>
                <a:ea typeface="+mn-ea"/>
                <a:cs typeface="Arabic Typesetting" panose="03020402040406030203" pitchFamily="66" charset="-78"/>
              </a:rPr>
              <a:t>اقْتَضاكَ</a:t>
            </a:r>
            <a:r>
              <a:rPr lang="ar-SA" sz="9200" kern="1200" dirty="0">
                <a:latin typeface="Arabic Typesetting" panose="03020402040406030203" pitchFamily="66" charset="-78"/>
                <a:ea typeface="+mn-ea"/>
                <a:cs typeface="Arabic Typesetting" panose="03020402040406030203" pitchFamily="66" charset="-78"/>
              </a:rPr>
              <a:t> الْعِلْمُ لِلإْنْكارِ،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Then the knowledge demanded you for disavowal (of falsehood),</a:t>
            </a:r>
          </a:p>
        </p:txBody>
      </p:sp>
      <p:sp>
        <p:nvSpPr>
          <p:cNvPr id="187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thummaqtađhākal ilmu lil 'inkār,</a:t>
            </a:r>
            <a:endParaRPr lang="fi-FI" sz="3200" b="1" i="1">
              <a:solidFill>
                <a:srgbClr val="000066"/>
              </a:solidFill>
              <a:ea typeface="MS Mincho" pitchFamily="49" charset="-128"/>
            </a:endParaRPr>
          </a:p>
        </p:txBody>
      </p:sp>
      <p:sp>
        <p:nvSpPr>
          <p:cNvPr id="187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73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87399"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8</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لَزِمَكَ [ألْزَمَكَ] أنْ تُجاهِدَ الْفُجّارَ،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made it incumbent on you to struggle against the deviant.</a:t>
            </a:r>
          </a:p>
        </p:txBody>
      </p:sp>
      <p:sp>
        <p:nvSpPr>
          <p:cNvPr id="188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lazimika 'an tujāhidal fujjār,</a:t>
            </a:r>
            <a:endParaRPr lang="fi-FI" sz="3200" b="1" i="1">
              <a:solidFill>
                <a:srgbClr val="000066"/>
              </a:solidFill>
              <a:ea typeface="MS Mincho" pitchFamily="49" charset="-128"/>
            </a:endParaRPr>
          </a:p>
        </p:txBody>
      </p:sp>
      <p:sp>
        <p:nvSpPr>
          <p:cNvPr id="188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84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فَسِرْتَ في أوْلادِكَ وَ أهاليكَ، وَ شيعَتِكَ وَ مَواليكَ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Therefore, you set out in company of your children, kinsfolk, followers, and supporters,</a:t>
            </a:r>
          </a:p>
        </p:txBody>
      </p:sp>
      <p:sp>
        <p:nvSpPr>
          <p:cNvPr id="189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fasirta fī 'awlādika wa 'ahālīk, wa shīatika wa mawālīk,</a:t>
            </a:r>
            <a:endParaRPr lang="fi-FI" sz="3200" b="1" i="1">
              <a:solidFill>
                <a:srgbClr val="000066"/>
              </a:solidFill>
              <a:ea typeface="MS Mincho" pitchFamily="49" charset="-128"/>
            </a:endParaRPr>
          </a:p>
        </p:txBody>
      </p:sp>
      <p:sp>
        <p:nvSpPr>
          <p:cNvPr id="189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894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صَدَعْتَ بِالْحَقِّ وَ الْبَيِّنَةِ،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disclosed the truth and clear proofs,</a:t>
            </a:r>
          </a:p>
        </p:txBody>
      </p:sp>
      <p:sp>
        <p:nvSpPr>
          <p:cNvPr id="190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šadata bil ħaqqi wal bayyinah,</a:t>
            </a:r>
            <a:endParaRPr lang="fi-FI" sz="3200" b="1" i="1">
              <a:solidFill>
                <a:srgbClr val="000066"/>
              </a:solidFill>
              <a:ea typeface="MS Mincho" pitchFamily="49" charset="-128"/>
            </a:endParaRPr>
          </a:p>
        </p:txBody>
      </p:sp>
      <p:sp>
        <p:nvSpPr>
          <p:cNvPr id="190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04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دَعَوْتَ إلَى اللهِ بِالْحِكْمَةِ وَ الْمَوْعِظَةِ الْحَسَنَةِ،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summoned people towards Allah with wisdom and fine exhortation,</a:t>
            </a:r>
          </a:p>
        </p:txBody>
      </p:sp>
      <p:sp>
        <p:nvSpPr>
          <p:cNvPr id="191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daawta 'ilal-lāhi bil ħikmakti wal mawiđatil ħasanah,</a:t>
            </a:r>
            <a:endParaRPr lang="fi-FI" sz="3200" b="1" i="1">
              <a:solidFill>
                <a:srgbClr val="000066"/>
              </a:solidFill>
              <a:ea typeface="MS Mincho" pitchFamily="49" charset="-128"/>
            </a:endParaRPr>
          </a:p>
        </p:txBody>
      </p:sp>
      <p:sp>
        <p:nvSpPr>
          <p:cNvPr id="19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14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أمَرْتَ بِإقامَةِ الْحُدُودِ، وَ الطّاعَةِ لِلْمَعْبُودِ،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ordered the establishment of the limits of divine law, and the obedience to the One Who should be worshipped,</a:t>
            </a:r>
          </a:p>
        </p:txBody>
      </p:sp>
      <p:sp>
        <p:nvSpPr>
          <p:cNvPr id="192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'amarta bi'iqāmatil ħudūd, waţ-ţāati lil mabūd,</a:t>
            </a:r>
            <a:endParaRPr lang="fi-FI" sz="3200" b="1" i="1">
              <a:solidFill>
                <a:srgbClr val="000066"/>
              </a:solidFill>
              <a:ea typeface="MS Mincho" pitchFamily="49" charset="-128"/>
            </a:endParaRPr>
          </a:p>
        </p:txBody>
      </p:sp>
      <p:sp>
        <p:nvSpPr>
          <p:cNvPr id="192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25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نَهَيْتَ عَنِ الْخَبائِثِ وَ الطُّغْيانِ،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forbade (people) from wickedness and oppression.</a:t>
            </a:r>
          </a:p>
        </p:txBody>
      </p:sp>
      <p:sp>
        <p:nvSpPr>
          <p:cNvPr id="193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nahayta anil khabā'ithi waţ-ţughyān</a:t>
            </a:r>
            <a:endParaRPr lang="fi-FI" sz="3200" b="1" i="1">
              <a:solidFill>
                <a:srgbClr val="000066"/>
              </a:solidFill>
              <a:ea typeface="MS Mincho" pitchFamily="49" charset="-128"/>
            </a:endParaRPr>
          </a:p>
        </p:txBody>
      </p:sp>
      <p:sp>
        <p:nvSpPr>
          <p:cNvPr id="193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35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داوُدَ الَّذي تابَ اللهُ عَلَيْهِ مِنْ خَطيئَتِهِ،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David (</a:t>
            </a:r>
            <a:r>
              <a:rPr lang="en-US" sz="3600" b="1" kern="1200" dirty="0" err="1">
                <a:ea typeface="MS Mincho" pitchFamily="49" charset="-128"/>
              </a:rPr>
              <a:t>Dawud</a:t>
            </a:r>
            <a:r>
              <a:rPr lang="en-US" sz="3600" b="1" kern="1200" dirty="0">
                <a:ea typeface="MS Mincho" pitchFamily="49" charset="-128"/>
              </a:rPr>
              <a:t>), to whom Allah turned (in mercy) after his </a:t>
            </a:r>
            <a:r>
              <a:rPr lang="en-US" sz="3600" b="1" kern="1200" dirty="0" smtClean="0">
                <a:ea typeface="MS Mincho" pitchFamily="49" charset="-128"/>
              </a:rPr>
              <a:t>mistake*.</a:t>
            </a:r>
            <a:endParaRPr lang="en-US" sz="3600" b="1" kern="1200" dirty="0">
              <a:ea typeface="MS Mincho" pitchFamily="49" charset="-128"/>
            </a:endParaRPr>
          </a:p>
        </p:txBody>
      </p:sp>
      <p:sp>
        <p:nvSpPr>
          <p:cNvPr id="20484" name="Subtitle 4"/>
          <p:cNvSpPr txBox="1">
            <a:spLocks/>
          </p:cNvSpPr>
          <p:nvPr/>
        </p:nvSpPr>
        <p:spPr bwMode="auto">
          <a:xfrm>
            <a:off x="304800" y="4495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dāwūdal-ladhī tābal-lāhu alayhi min khaţī'atih,</a:t>
            </a:r>
            <a:endParaRPr lang="fi-FI" sz="3200" b="1" i="1">
              <a:solidFill>
                <a:srgbClr val="000066"/>
              </a:solidFill>
              <a:ea typeface="MS Mincho" pitchFamily="49" charset="-128"/>
            </a:endParaRPr>
          </a:p>
        </p:txBody>
      </p:sp>
      <p:sp>
        <p:nvSpPr>
          <p:cNvPr id="20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0487" name="Rectangle 1"/>
          <p:cNvSpPr>
            <a:spLocks noChangeArrowheads="1"/>
          </p:cNvSpPr>
          <p:nvPr/>
        </p:nvSpPr>
        <p:spPr bwMode="auto">
          <a:xfrm>
            <a:off x="0" y="556260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i="1">
                <a:solidFill>
                  <a:srgbClr val="000066"/>
                </a:solidFill>
              </a:rPr>
              <a:t>*The “mistake” of the Prophet David has also been mentioned in Du’aa al-Mashlul taught by Imam Ali (PBUH) as reported in Mafatih al-Jinan, as well as some other traditions. It should be noted that the mistakes of the prophets are not the sins we know. In general, they might be leaving out what was more preferable (Tark Awla) for their spiritual station. Nonetheless, it should be emphasized that the Prophet Muhammad (PBUH&amp;HF) and his Ahl al-Bait (PBUT)were immune even from these mistakes.</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واجَهُوكَ بِالظُّلْمِ وَ الْعُدْوانِ،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But, they confronted you with injustice and aggression.</a:t>
            </a:r>
          </a:p>
        </p:txBody>
      </p:sp>
      <p:sp>
        <p:nvSpPr>
          <p:cNvPr id="194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wājahūka biđ-đulmi wal udwān,</a:t>
            </a:r>
            <a:endParaRPr lang="fi-FI" sz="3200" b="1" i="1">
              <a:solidFill>
                <a:srgbClr val="000066"/>
              </a:solidFill>
              <a:ea typeface="MS Mincho" pitchFamily="49" charset="-128"/>
            </a:endParaRPr>
          </a:p>
        </p:txBody>
      </p:sp>
      <p:sp>
        <p:nvSpPr>
          <p:cNvPr id="194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45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فَجاهَدْتَهُمْ بَعْدَ الإيعازِ لَهُمْ [الإيعادِ إلَيْهِمْ</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Therefore, you resisted them after advising </a:t>
            </a:r>
            <a:r>
              <a:rPr lang="en-US" sz="3600" b="1" kern="1200" dirty="0" smtClean="0">
                <a:ea typeface="MS Mincho" pitchFamily="49" charset="-128"/>
              </a:rPr>
              <a:t>them</a:t>
            </a:r>
            <a:endParaRPr lang="en-US" sz="3600" b="1" kern="1200" dirty="0">
              <a:ea typeface="MS Mincho" pitchFamily="49" charset="-128"/>
            </a:endParaRPr>
          </a:p>
        </p:txBody>
      </p:sp>
      <p:sp>
        <p:nvSpPr>
          <p:cNvPr id="195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 jāhadtahum badal 'īāzi lahum [al-īādi 'ilayhim]</a:t>
            </a:r>
            <a:endParaRPr lang="fi-FI" sz="3200" b="1" i="1">
              <a:solidFill>
                <a:srgbClr val="000066"/>
              </a:solidFill>
              <a:ea typeface="MS Mincho" pitchFamily="49" charset="-128"/>
            </a:endParaRPr>
          </a:p>
        </p:txBody>
      </p:sp>
      <p:sp>
        <p:nvSpPr>
          <p:cNvPr id="195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55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تَأْكيدِ الْحُجَّةِ عَلَيْهِمْ،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stressing over (divine) proofs against them.</a:t>
            </a:r>
          </a:p>
        </p:txBody>
      </p:sp>
      <p:sp>
        <p:nvSpPr>
          <p:cNvPr id="196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ta'kīdil ħujjati alayhim,</a:t>
            </a:r>
          </a:p>
        </p:txBody>
      </p:sp>
      <p:sp>
        <p:nvSpPr>
          <p:cNvPr id="196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66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فَنَكَثُوا ذِمامَكَ وَ بَيْعَتَكَ،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However, they violated your (divine) rights and oath.</a:t>
            </a:r>
          </a:p>
        </p:txBody>
      </p:sp>
      <p:sp>
        <p:nvSpPr>
          <p:cNvPr id="197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fanakathū dhimāmaka wa bayatak,</a:t>
            </a:r>
            <a:endParaRPr lang="fi-FI" sz="3200" b="1" i="1">
              <a:solidFill>
                <a:srgbClr val="000066"/>
              </a:solidFill>
              <a:ea typeface="MS Mincho" pitchFamily="49" charset="-128"/>
            </a:endParaRPr>
          </a:p>
        </p:txBody>
      </p:sp>
      <p:sp>
        <p:nvSpPr>
          <p:cNvPr id="197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76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أسْخَطُوا رَبَّكَ وَ جَدَّكَ،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angered your Lord and your grandfather,</a:t>
            </a:r>
          </a:p>
        </p:txBody>
      </p:sp>
      <p:sp>
        <p:nvSpPr>
          <p:cNvPr id="198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'askhaţu rabbaka wa jaddak,</a:t>
            </a:r>
            <a:endParaRPr lang="fi-FI" sz="3200" b="1" i="1">
              <a:solidFill>
                <a:srgbClr val="000066"/>
              </a:solidFill>
              <a:ea typeface="MS Mincho" pitchFamily="49" charset="-128"/>
            </a:endParaRPr>
          </a:p>
        </p:txBody>
      </p:sp>
      <p:sp>
        <p:nvSpPr>
          <p:cNvPr id="19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86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a:t>
            </a:r>
            <a:r>
              <a:rPr lang="ar-SA" sz="9200" kern="1200" dirty="0" err="1">
                <a:latin typeface="Arabic Typesetting" panose="03020402040406030203" pitchFamily="66" charset="-78"/>
                <a:ea typeface="+mn-ea"/>
                <a:cs typeface="Arabic Typesetting" panose="03020402040406030203" pitchFamily="66" charset="-78"/>
              </a:rPr>
              <a:t>بَدَؤُوكَ</a:t>
            </a:r>
            <a:r>
              <a:rPr lang="ar-SA" sz="9200" kern="1200" dirty="0">
                <a:latin typeface="Arabic Typesetting" panose="03020402040406030203" pitchFamily="66" charset="-78"/>
                <a:ea typeface="+mn-ea"/>
                <a:cs typeface="Arabic Typesetting" panose="03020402040406030203" pitchFamily="66" charset="-78"/>
              </a:rPr>
              <a:t> بِالْحَرْبِ،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initiated battle against you.</a:t>
            </a:r>
          </a:p>
        </p:txBody>
      </p:sp>
      <p:sp>
        <p:nvSpPr>
          <p:cNvPr id="199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bada'ūka bil ħarb,</a:t>
            </a:r>
            <a:endParaRPr lang="fi-FI" sz="3200" b="1" i="1">
              <a:solidFill>
                <a:srgbClr val="000066"/>
              </a:solidFill>
              <a:ea typeface="MS Mincho" pitchFamily="49" charset="-128"/>
            </a:endParaRPr>
          </a:p>
        </p:txBody>
      </p:sp>
      <p:sp>
        <p:nvSpPr>
          <p:cNvPr id="199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996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فَثَبَتَّ لِلطَّعْنِ وَ الضَّرْبِ،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Hence, you stood firm to spear and strike,</a:t>
            </a:r>
          </a:p>
        </p:txBody>
      </p:sp>
      <p:sp>
        <p:nvSpPr>
          <p:cNvPr id="200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fa thabatta liţ-ţani wađh-đharb,</a:t>
            </a:r>
            <a:endParaRPr lang="fi-FI" sz="3200" b="1" i="1">
              <a:solidFill>
                <a:srgbClr val="000066"/>
              </a:solidFill>
              <a:ea typeface="MS Mincho" pitchFamily="49" charset="-128"/>
            </a:endParaRPr>
          </a:p>
        </p:txBody>
      </p:sp>
      <p:sp>
        <p:nvSpPr>
          <p:cNvPr id="200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07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طَحَنْتَ جُنُودَ الْفُجّارِ، وَ اقْتَحَمْتَ قَسْطَلَ الْغُبارِ،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457200" y="2667000"/>
            <a:ext cx="9753600" cy="1752600"/>
          </a:xfrm>
          <a:extLst/>
        </p:spPr>
        <p:txBody>
          <a:bodyPr/>
          <a:lstStyle/>
          <a:p>
            <a:pPr marL="342900" indent="-342900" eaLnBrk="1" hangingPunct="1">
              <a:defRPr/>
            </a:pPr>
            <a:r>
              <a:rPr lang="en-US" sz="3600" b="1" kern="1200" dirty="0">
                <a:ea typeface="MS Mincho" pitchFamily="49" charset="-128"/>
              </a:rPr>
              <a:t>pulverized the soldiers of the transgressors, and </a:t>
            </a:r>
            <a:r>
              <a:rPr lang="en-US" sz="3600" b="1" kern="1200" dirty="0" smtClean="0">
                <a:ea typeface="MS Mincho" pitchFamily="49" charset="-128"/>
              </a:rPr>
              <a:t>stormed (courageously</a:t>
            </a:r>
            <a:r>
              <a:rPr lang="en-US" sz="3600" b="1" kern="1200" dirty="0">
                <a:ea typeface="MS Mincho" pitchFamily="49" charset="-128"/>
              </a:rPr>
              <a:t>) into the dust of the battle,</a:t>
            </a:r>
          </a:p>
        </p:txBody>
      </p:sp>
      <p:sp>
        <p:nvSpPr>
          <p:cNvPr id="201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ţaħanta junūdal fujjār, waqtaħamta qasţalal ghubār,</a:t>
            </a:r>
            <a:endParaRPr lang="fi-FI" sz="3200" b="1" i="1">
              <a:solidFill>
                <a:srgbClr val="000066"/>
              </a:solidFill>
              <a:ea typeface="MS Mincho" pitchFamily="49" charset="-128"/>
            </a:endParaRPr>
          </a:p>
        </p:txBody>
      </p:sp>
      <p:sp>
        <p:nvSpPr>
          <p:cNvPr id="201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17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مُجالِداً </a:t>
            </a:r>
            <a:r>
              <a:rPr lang="ar-SA" sz="9200" kern="1200" dirty="0" err="1">
                <a:latin typeface="Arabic Typesetting" panose="03020402040406030203" pitchFamily="66" charset="-78"/>
                <a:ea typeface="+mn-ea"/>
                <a:cs typeface="Arabic Typesetting" panose="03020402040406030203" pitchFamily="66" charset="-78"/>
              </a:rPr>
              <a:t>بِذِى</a:t>
            </a:r>
            <a:r>
              <a:rPr lang="ar-SA" sz="9200" kern="1200" dirty="0">
                <a:latin typeface="Arabic Typesetting" panose="03020402040406030203" pitchFamily="66" charset="-78"/>
                <a:ea typeface="+mn-ea"/>
                <a:cs typeface="Arabic Typesetting" panose="03020402040406030203" pitchFamily="66" charset="-78"/>
              </a:rPr>
              <a:t> الْفَقارِ، كَأنَّكَ عَلِيٌّ الْمُخْتارُ،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fighting with </a:t>
            </a:r>
            <a:r>
              <a:rPr lang="en-US" sz="3600" b="1" kern="1200" dirty="0" err="1" smtClean="0">
                <a:ea typeface="MS Mincho" pitchFamily="49" charset="-128"/>
              </a:rPr>
              <a:t>Thulfaqar</a:t>
            </a:r>
            <a:r>
              <a:rPr lang="en-US" sz="3600" b="1" kern="1200" dirty="0" smtClean="0">
                <a:ea typeface="MS Mincho" pitchFamily="49" charset="-128"/>
              </a:rPr>
              <a:t>* </a:t>
            </a:r>
            <a:r>
              <a:rPr lang="en-US" sz="3600" b="1" kern="1200" dirty="0">
                <a:ea typeface="MS Mincho" pitchFamily="49" charset="-128"/>
              </a:rPr>
              <a:t>as if you were Ali, the chosen one.</a:t>
            </a:r>
          </a:p>
        </p:txBody>
      </p:sp>
      <p:sp>
        <p:nvSpPr>
          <p:cNvPr id="202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mujālidan bidhil faqār, ka'annaka aliyunil mukhtār,</a:t>
            </a:r>
            <a:endParaRPr lang="fi-FI" sz="3200" b="1" i="1">
              <a:solidFill>
                <a:srgbClr val="000066"/>
              </a:solidFill>
              <a:ea typeface="MS Mincho" pitchFamily="49" charset="-128"/>
            </a:endParaRPr>
          </a:p>
        </p:txBody>
      </p:sp>
      <p:sp>
        <p:nvSpPr>
          <p:cNvPr id="202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27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02759" name="Rectangle 1"/>
          <p:cNvSpPr>
            <a:spLocks noChangeArrowheads="1"/>
          </p:cNvSpPr>
          <p:nvPr/>
        </p:nvSpPr>
        <p:spPr bwMode="auto">
          <a:xfrm>
            <a:off x="304800" y="6059488"/>
            <a:ext cx="868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66"/>
                </a:solidFill>
              </a:rPr>
              <a:t>*Thulfaqar is the name of sword of the Leader of the Faithful, Imam Ali Ibn Abi Talib (PBUH), which was transferred to the Imams after him.</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فَلَمّا رَأوْكَ ثابِتَ </a:t>
            </a:r>
            <a:r>
              <a:rPr lang="ar-SA" sz="9200" kern="1200" dirty="0" err="1">
                <a:latin typeface="Arabic Typesetting" panose="03020402040406030203" pitchFamily="66" charset="-78"/>
                <a:ea typeface="+mn-ea"/>
                <a:cs typeface="Arabic Typesetting" panose="03020402040406030203" pitchFamily="66" charset="-78"/>
              </a:rPr>
              <a:t>الْجاشِ</a:t>
            </a:r>
            <a:r>
              <a:rPr lang="ar-SA" sz="9200" kern="1200" dirty="0">
                <a:latin typeface="Arabic Typesetting" panose="03020402040406030203" pitchFamily="66" charset="-78"/>
                <a:ea typeface="+mn-ea"/>
                <a:cs typeface="Arabic Typesetting" panose="03020402040406030203" pitchFamily="66" charset="-78"/>
              </a:rPr>
              <a:t>، غَيْرَ خائِفٍ وَ لا خاشٍ،</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So when they saw you firm, fearless, and courageous,</a:t>
            </a:r>
          </a:p>
        </p:txBody>
      </p:sp>
      <p:sp>
        <p:nvSpPr>
          <p:cNvPr id="203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fallammā ra'awka thābital jāsh, ghayra khā'ifin wa lā khāsh,</a:t>
            </a:r>
            <a:endParaRPr lang="fi-FI" sz="3200" b="1" i="1">
              <a:solidFill>
                <a:srgbClr val="000066"/>
              </a:solidFill>
              <a:ea typeface="MS Mincho" pitchFamily="49" charset="-128"/>
            </a:endParaRPr>
          </a:p>
        </p:txBody>
      </p:sp>
      <p:sp>
        <p:nvSpPr>
          <p:cNvPr id="203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37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03783"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9</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627063"/>
            <a:ext cx="8534400" cy="6002337"/>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400" b="1" dirty="0">
                <a:solidFill>
                  <a:srgbClr val="FFFF00"/>
                </a:solidFill>
              </a:rPr>
              <a:t>Of the several prescribed </a:t>
            </a:r>
            <a:r>
              <a:rPr lang="en-US" sz="2400" b="1" dirty="0" err="1">
                <a:solidFill>
                  <a:srgbClr val="FFFF00"/>
                </a:solidFill>
              </a:rPr>
              <a:t>Ziyarat</a:t>
            </a:r>
            <a:r>
              <a:rPr lang="en-US" sz="2400" b="1" dirty="0">
                <a:solidFill>
                  <a:srgbClr val="FFFF00"/>
                </a:solidFill>
              </a:rPr>
              <a:t> of Imam al-Husain (PBUH), one was recited by Imam al-Mahdi (PBUH) and reached us through one of his four special deputies. For that reason, it is known as the </a:t>
            </a:r>
            <a:r>
              <a:rPr lang="en-US" sz="2400" b="1" dirty="0" err="1">
                <a:solidFill>
                  <a:srgbClr val="FFFF00"/>
                </a:solidFill>
              </a:rPr>
              <a:t>Ziyarat</a:t>
            </a:r>
            <a:r>
              <a:rPr lang="en-US" sz="2400" b="1" dirty="0">
                <a:solidFill>
                  <a:srgbClr val="FFFF00"/>
                </a:solidFill>
              </a:rPr>
              <a:t> that was issued from the sacred side (</a:t>
            </a:r>
            <a:r>
              <a:rPr lang="en-US" sz="2400" b="1" dirty="0" err="1">
                <a:solidFill>
                  <a:srgbClr val="FFFF00"/>
                </a:solidFill>
              </a:rPr>
              <a:t>Ziyarat</a:t>
            </a:r>
            <a:r>
              <a:rPr lang="en-US" sz="2400" b="1" dirty="0">
                <a:solidFill>
                  <a:srgbClr val="FFFF00"/>
                </a:solidFill>
              </a:rPr>
              <a:t> al-</a:t>
            </a:r>
            <a:r>
              <a:rPr lang="en-US" sz="2400" b="1" dirty="0" err="1">
                <a:solidFill>
                  <a:srgbClr val="FFFF00"/>
                </a:solidFill>
              </a:rPr>
              <a:t>Nahiya</a:t>
            </a:r>
            <a:r>
              <a:rPr lang="en-US" sz="2400" b="1" dirty="0">
                <a:solidFill>
                  <a:srgbClr val="FFFF00"/>
                </a:solidFill>
              </a:rPr>
              <a:t> al-</a:t>
            </a:r>
            <a:r>
              <a:rPr lang="en-US" sz="2400" b="1" dirty="0" err="1">
                <a:solidFill>
                  <a:srgbClr val="FFFF00"/>
                </a:solidFill>
              </a:rPr>
              <a:t>Muqaddasa</a:t>
            </a:r>
            <a:r>
              <a:rPr lang="en-US" sz="2400" b="1" dirty="0">
                <a:solidFill>
                  <a:srgbClr val="FFFF00"/>
                </a:solidFill>
              </a:rPr>
              <a:t>). One of the most important features of this </a:t>
            </a:r>
            <a:r>
              <a:rPr lang="en-US" sz="2400" b="1" dirty="0" err="1">
                <a:solidFill>
                  <a:srgbClr val="FFFF00"/>
                </a:solidFill>
              </a:rPr>
              <a:t>Ziyarat</a:t>
            </a:r>
            <a:r>
              <a:rPr lang="en-US" sz="2400" b="1" dirty="0">
                <a:solidFill>
                  <a:srgbClr val="FFFF00"/>
                </a:solidFill>
              </a:rPr>
              <a:t> is that in different phrases, Imam al-Mahdi (PBUH) graphically describes the events of </a:t>
            </a:r>
            <a:r>
              <a:rPr lang="en-US" sz="2400" b="1" dirty="0" err="1">
                <a:solidFill>
                  <a:srgbClr val="FFFF00"/>
                </a:solidFill>
              </a:rPr>
              <a:t>Ashura</a:t>
            </a:r>
            <a:r>
              <a:rPr lang="en-US" sz="2400" b="1" dirty="0">
                <a:solidFill>
                  <a:srgbClr val="FFFF00"/>
                </a:solidFill>
              </a:rPr>
              <a:t> and the agony that Imam al-Husain (A.S) and his family faced on that horrific and ominous day.</a:t>
            </a:r>
          </a:p>
          <a:p>
            <a:pPr lvl="1" algn="ctr" eaLnBrk="1" hangingPunct="1"/>
            <a:r>
              <a:rPr lang="en-US" sz="2400" b="1" dirty="0">
                <a:solidFill>
                  <a:srgbClr val="FFFF00"/>
                </a:solidFill>
              </a:rPr>
              <a:t>The text of the </a:t>
            </a:r>
            <a:r>
              <a:rPr lang="en-US" sz="2400" b="1" dirty="0" err="1">
                <a:solidFill>
                  <a:srgbClr val="FFFF00"/>
                </a:solidFill>
              </a:rPr>
              <a:t>Ziyarat</a:t>
            </a:r>
            <a:r>
              <a:rPr lang="en-US" sz="2400" b="1" dirty="0">
                <a:solidFill>
                  <a:srgbClr val="FFFF00"/>
                </a:solidFill>
              </a:rPr>
              <a:t> al-</a:t>
            </a:r>
            <a:r>
              <a:rPr lang="en-US" sz="2400" b="1" dirty="0" err="1">
                <a:solidFill>
                  <a:srgbClr val="FFFF00"/>
                </a:solidFill>
              </a:rPr>
              <a:t>Nahiya</a:t>
            </a:r>
            <a:r>
              <a:rPr lang="en-US" sz="2400" b="1" dirty="0">
                <a:solidFill>
                  <a:srgbClr val="FFFF00"/>
                </a:solidFill>
              </a:rPr>
              <a:t> is found in some early </a:t>
            </a:r>
            <a:r>
              <a:rPr lang="en-US" sz="2400" b="1" dirty="0" err="1">
                <a:solidFill>
                  <a:srgbClr val="FFFF00"/>
                </a:solidFill>
              </a:rPr>
              <a:t>Ziyarat</a:t>
            </a:r>
            <a:r>
              <a:rPr lang="en-US" sz="2400" b="1" dirty="0">
                <a:solidFill>
                  <a:srgbClr val="FFFF00"/>
                </a:solidFill>
              </a:rPr>
              <a:t> collections such as al-</a:t>
            </a:r>
            <a:r>
              <a:rPr lang="en-US" sz="2400" b="1" dirty="0" err="1">
                <a:solidFill>
                  <a:srgbClr val="FFFF00"/>
                </a:solidFill>
              </a:rPr>
              <a:t>Mazar</a:t>
            </a:r>
            <a:r>
              <a:rPr lang="en-US" sz="2400" b="1" dirty="0">
                <a:solidFill>
                  <a:srgbClr val="FFFF00"/>
                </a:solidFill>
              </a:rPr>
              <a:t> al-</a:t>
            </a:r>
            <a:r>
              <a:rPr lang="en-US" sz="2400" b="1" dirty="0" err="1">
                <a:solidFill>
                  <a:srgbClr val="FFFF00"/>
                </a:solidFill>
              </a:rPr>
              <a:t>Kabir</a:t>
            </a:r>
            <a:r>
              <a:rPr lang="en-US" sz="2400" b="1" dirty="0">
                <a:solidFill>
                  <a:srgbClr val="FFFF00"/>
                </a:solidFill>
              </a:rPr>
              <a:t>, by Muhammad </a:t>
            </a:r>
            <a:r>
              <a:rPr lang="en-US" sz="2400" b="1" dirty="0" err="1">
                <a:solidFill>
                  <a:srgbClr val="FFFF00"/>
                </a:solidFill>
              </a:rPr>
              <a:t>Ibn</a:t>
            </a:r>
            <a:r>
              <a:rPr lang="en-US" sz="2400" b="1" dirty="0">
                <a:solidFill>
                  <a:srgbClr val="FFFF00"/>
                </a:solidFill>
              </a:rPr>
              <a:t> </a:t>
            </a:r>
            <a:r>
              <a:rPr lang="en-US" sz="2400" b="1" dirty="0" err="1">
                <a:solidFill>
                  <a:srgbClr val="FFFF00"/>
                </a:solidFill>
              </a:rPr>
              <a:t>Ja’far</a:t>
            </a:r>
            <a:r>
              <a:rPr lang="en-US" sz="2400" b="1" dirty="0">
                <a:solidFill>
                  <a:srgbClr val="FFFF00"/>
                </a:solidFill>
              </a:rPr>
              <a:t> al-</a:t>
            </a:r>
            <a:r>
              <a:rPr lang="en-US" sz="2400" b="1" dirty="0" err="1">
                <a:solidFill>
                  <a:srgbClr val="FFFF00"/>
                </a:solidFill>
              </a:rPr>
              <a:t>Mash’hadi</a:t>
            </a:r>
            <a:r>
              <a:rPr lang="en-US" sz="2400" b="1" dirty="0">
                <a:solidFill>
                  <a:srgbClr val="FFFF00"/>
                </a:solidFill>
              </a:rPr>
              <a:t>, pp. 496-513. It is also reported in al-</a:t>
            </a:r>
            <a:r>
              <a:rPr lang="en-US" sz="2400" b="1" dirty="0" err="1">
                <a:solidFill>
                  <a:srgbClr val="FFFF00"/>
                </a:solidFill>
              </a:rPr>
              <a:t>Mazar</a:t>
            </a:r>
            <a:r>
              <a:rPr lang="en-US" sz="2400" b="1" dirty="0">
                <a:solidFill>
                  <a:srgbClr val="FFFF00"/>
                </a:solidFill>
              </a:rPr>
              <a:t>, by al-</a:t>
            </a:r>
            <a:r>
              <a:rPr lang="en-US" sz="2400" b="1" dirty="0" err="1">
                <a:solidFill>
                  <a:srgbClr val="FFFF00"/>
                </a:solidFill>
              </a:rPr>
              <a:t>Mufid</a:t>
            </a:r>
            <a:r>
              <a:rPr lang="en-US" sz="2400" b="1" dirty="0">
                <a:solidFill>
                  <a:srgbClr val="FFFF00"/>
                </a:solidFill>
              </a:rPr>
              <a:t> as mentioned in Bihar al-Anwar, vol. 98, pp. 318-329.</a:t>
            </a:r>
          </a:p>
        </p:txBody>
      </p:sp>
      <p:sp>
        <p:nvSpPr>
          <p:cNvPr id="3075" name="Text Box 2"/>
          <p:cNvSpPr txBox="1">
            <a:spLocks noChangeArrowheads="1"/>
          </p:cNvSpPr>
          <p:nvPr/>
        </p:nvSpPr>
        <p:spPr bwMode="auto">
          <a:xfrm>
            <a:off x="304800" y="227013"/>
            <a:ext cx="8534400" cy="36988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b="1">
                <a:solidFill>
                  <a:srgbClr val="FFFF99"/>
                </a:solidFill>
                <a:latin typeface="Trebuchet MS" pitchFamily="34" charset="0"/>
              </a:rPr>
              <a:t>Merits</a:t>
            </a:r>
          </a:p>
        </p:txBody>
      </p:sp>
      <p:sp>
        <p:nvSpPr>
          <p:cNvPr id="3076" name="Text Box 13"/>
          <p:cNvSpPr txBox="1">
            <a:spLocks noChangeArrowheads="1"/>
          </p:cNvSpPr>
          <p:nvPr/>
        </p:nvSpPr>
        <p:spPr bwMode="auto">
          <a:xfrm>
            <a:off x="304800" y="228600"/>
            <a:ext cx="3810000" cy="3397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77" name="Text Box 13"/>
          <p:cNvSpPr txBox="1">
            <a:spLocks noChangeArrowheads="1"/>
          </p:cNvSpPr>
          <p:nvPr/>
        </p:nvSpPr>
        <p:spPr bwMode="auto">
          <a:xfrm>
            <a:off x="4953000" y="230188"/>
            <a:ext cx="3749675" cy="33813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7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سُلَيْمانَ الَّذي ذَلَّتْ لَهُ الْجِنُّ </a:t>
            </a:r>
            <a:r>
              <a:rPr lang="ar-SA" sz="9200" kern="1200" dirty="0" err="1">
                <a:latin typeface="Arabic Typesetting" panose="03020402040406030203" pitchFamily="66" charset="-78"/>
                <a:ea typeface="+mn-ea"/>
                <a:cs typeface="Arabic Typesetting" panose="03020402040406030203" pitchFamily="66" charset="-78"/>
              </a:rPr>
              <a:t>بِعِزَّتِهِ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Solomon (</a:t>
            </a:r>
            <a:r>
              <a:rPr lang="en-US" sz="3600" b="1" kern="1200" dirty="0" err="1">
                <a:ea typeface="MS Mincho" pitchFamily="49" charset="-128"/>
              </a:rPr>
              <a:t>Sulaiman</a:t>
            </a:r>
            <a:r>
              <a:rPr lang="en-US" sz="3600" b="1" kern="1200" dirty="0">
                <a:ea typeface="MS Mincho" pitchFamily="49" charset="-128"/>
              </a:rPr>
              <a:t>), for whom Allah made the Jinn subservient by His majesty.</a:t>
            </a:r>
          </a:p>
        </p:txBody>
      </p:sp>
      <p:sp>
        <p:nvSpPr>
          <p:cNvPr id="21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sulaymānal-ladhīdhallat lahul jinnu bi-izzatih,</a:t>
            </a:r>
            <a:endParaRPr lang="fi-FI" sz="3200" b="1" i="1">
              <a:solidFill>
                <a:srgbClr val="000066"/>
              </a:solidFill>
              <a:ea typeface="MS Mincho" pitchFamily="49" charset="-128"/>
            </a:endParaRPr>
          </a:p>
        </p:txBody>
      </p:sp>
      <p:sp>
        <p:nvSpPr>
          <p:cNvPr id="21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نَصَبُوا لَكَ غَوائِلَ مَكْرِهِمْ</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they set up their most malicious deceptions against you, </a:t>
            </a:r>
          </a:p>
        </p:txBody>
      </p:sp>
      <p:sp>
        <p:nvSpPr>
          <p:cNvPr id="204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našabū laka ghawā'ila makrihim, </a:t>
            </a:r>
            <a:endParaRPr lang="fi-FI" sz="3200" b="1" i="1">
              <a:solidFill>
                <a:srgbClr val="000066"/>
              </a:solidFill>
              <a:ea typeface="MS Mincho" pitchFamily="49" charset="-128"/>
            </a:endParaRPr>
          </a:p>
        </p:txBody>
      </p:sp>
      <p:sp>
        <p:nvSpPr>
          <p:cNvPr id="204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48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قاتَلُوكَ بِكَيْدِهِمْ وَ شَرِّهِمْ،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fought you with their deceit and viciousness.</a:t>
            </a:r>
            <a:endParaRPr lang="en-US" sz="3600" b="1" kern="1200" dirty="0" smtClean="0">
              <a:ea typeface="MS Mincho" pitchFamily="49" charset="-128"/>
            </a:endParaRPr>
          </a:p>
        </p:txBody>
      </p:sp>
      <p:sp>
        <p:nvSpPr>
          <p:cNvPr id="205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qātaluka bikaydihim wa sharrihim,</a:t>
            </a:r>
            <a:endParaRPr lang="fi-FI" sz="3200" b="1" i="1">
              <a:solidFill>
                <a:srgbClr val="000066"/>
              </a:solidFill>
              <a:ea typeface="MS Mincho" pitchFamily="49" charset="-128"/>
            </a:endParaRPr>
          </a:p>
        </p:txBody>
      </p:sp>
      <p:sp>
        <p:nvSpPr>
          <p:cNvPr id="205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58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أمَرَ اللَّعينُ جُنُودَهُ،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accursed one (Umar </a:t>
            </a:r>
            <a:r>
              <a:rPr lang="en-US" sz="3600" b="1" kern="1200" dirty="0" err="1">
                <a:ea typeface="MS Mincho" pitchFamily="49" charset="-128"/>
              </a:rPr>
              <a:t>Ibn</a:t>
            </a:r>
            <a:r>
              <a:rPr lang="en-US" sz="3600" b="1" kern="1200" dirty="0">
                <a:ea typeface="MS Mincho" pitchFamily="49" charset="-128"/>
              </a:rPr>
              <a:t> </a:t>
            </a:r>
            <a:r>
              <a:rPr lang="en-US" sz="3600" b="1" kern="1200" dirty="0" err="1">
                <a:ea typeface="MS Mincho" pitchFamily="49" charset="-128"/>
              </a:rPr>
              <a:t>Sa’d</a:t>
            </a:r>
            <a:r>
              <a:rPr lang="en-US" sz="3600" b="1" kern="1200" dirty="0">
                <a:ea typeface="MS Mincho" pitchFamily="49" charset="-128"/>
              </a:rPr>
              <a:t>) commanded his soldiers, </a:t>
            </a:r>
          </a:p>
        </p:txBody>
      </p:sp>
      <p:sp>
        <p:nvSpPr>
          <p:cNvPr id="206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'amaral-laīnu junūdahu, </a:t>
            </a:r>
            <a:endParaRPr lang="fi-FI" sz="3200" b="1" i="1">
              <a:solidFill>
                <a:srgbClr val="000066"/>
              </a:solidFill>
              <a:ea typeface="MS Mincho" pitchFamily="49" charset="-128"/>
            </a:endParaRPr>
          </a:p>
        </p:txBody>
      </p:sp>
      <p:sp>
        <p:nvSpPr>
          <p:cNvPr id="206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68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فَمَنَعُوكَ الْماءَ وَ وُرُودَهُ،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thus, they prevented you from reaching or receiving water.</a:t>
            </a:r>
          </a:p>
        </p:txBody>
      </p:sp>
      <p:sp>
        <p:nvSpPr>
          <p:cNvPr id="207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famanaūkal mā'a wa wurūdah,</a:t>
            </a:r>
            <a:endParaRPr lang="fi-FI" sz="3200" b="1" i="1">
              <a:solidFill>
                <a:srgbClr val="000066"/>
              </a:solidFill>
              <a:ea typeface="MS Mincho" pitchFamily="49" charset="-128"/>
            </a:endParaRPr>
          </a:p>
        </p:txBody>
      </p:sp>
      <p:sp>
        <p:nvSpPr>
          <p:cNvPr id="207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78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ناجَزُوكَ الْقِتالَ، وَ عاجَلُوكَ النِّزالَ،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They rushed to engage you in combat, descended swiftly upon you,</a:t>
            </a:r>
          </a:p>
        </p:txBody>
      </p:sp>
      <p:sp>
        <p:nvSpPr>
          <p:cNvPr id="208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nājazūkal qitāl wa ājalūkan-nizāl,</a:t>
            </a:r>
            <a:endParaRPr lang="fi-FI" sz="3200" b="1" i="1">
              <a:solidFill>
                <a:srgbClr val="000066"/>
              </a:solidFill>
              <a:ea typeface="MS Mincho" pitchFamily="49" charset="-128"/>
            </a:endParaRPr>
          </a:p>
        </p:txBody>
      </p:sp>
      <p:sp>
        <p:nvSpPr>
          <p:cNvPr id="208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89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رَشَقُوكَ بِالسِّهامِ وَ النِّبالِ،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showering you with arrows and stones,</a:t>
            </a:r>
          </a:p>
        </p:txBody>
      </p:sp>
      <p:sp>
        <p:nvSpPr>
          <p:cNvPr id="209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rashaqūka bis-sihāmi wan-nibāl,</a:t>
            </a:r>
            <a:endParaRPr lang="fi-FI" sz="3200" b="1" i="1">
              <a:solidFill>
                <a:srgbClr val="000066"/>
              </a:solidFill>
              <a:ea typeface="MS Mincho" pitchFamily="49" charset="-128"/>
            </a:endParaRPr>
          </a:p>
        </p:txBody>
      </p:sp>
      <p:sp>
        <p:nvSpPr>
          <p:cNvPr id="209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099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بَسَطُوا إلَيْكَ أكُفَّ </a:t>
            </a:r>
            <a:r>
              <a:rPr lang="ar-SA" sz="9200" kern="1200" dirty="0" err="1">
                <a:latin typeface="Arabic Typesetting" panose="03020402040406030203" pitchFamily="66" charset="-78"/>
                <a:ea typeface="+mn-ea"/>
                <a:cs typeface="Arabic Typesetting" panose="03020402040406030203" pitchFamily="66" charset="-78"/>
              </a:rPr>
              <a:t>الإصْطِلامِ</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moving towards you with uprooting hands.</a:t>
            </a:r>
          </a:p>
        </p:txBody>
      </p:sp>
      <p:sp>
        <p:nvSpPr>
          <p:cNvPr id="210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basaţū 'ilayka 'akuffal išţilām,</a:t>
            </a:r>
            <a:endParaRPr lang="fi-FI" sz="3200" b="1" i="1">
              <a:solidFill>
                <a:srgbClr val="000066"/>
              </a:solidFill>
              <a:ea typeface="MS Mincho" pitchFamily="49" charset="-128"/>
            </a:endParaRPr>
          </a:p>
        </p:txBody>
      </p:sp>
      <p:sp>
        <p:nvSpPr>
          <p:cNvPr id="210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09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لَمْ يَرْعَوْا لَكَ ذِماماً، وَ لا راقَبُوا فيكَ أثاماً</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Neither they respected your rights, nor were they mindful of </a:t>
            </a:r>
            <a:r>
              <a:rPr lang="en-US" sz="3600" b="1" kern="1200" dirty="0" smtClean="0">
                <a:ea typeface="MS Mincho" pitchFamily="49" charset="-128"/>
              </a:rPr>
              <a:t>retribution</a:t>
            </a:r>
            <a:endParaRPr lang="en-US" sz="3600" b="1" kern="1200" dirty="0">
              <a:ea typeface="MS Mincho" pitchFamily="49" charset="-128"/>
            </a:endParaRPr>
          </a:p>
        </p:txBody>
      </p:sp>
      <p:sp>
        <p:nvSpPr>
          <p:cNvPr id="211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lam yaraw laka dhimāmā, wa lā rāqabū fīka 'athāmā, </a:t>
            </a:r>
            <a:endParaRPr lang="fi-FI" sz="3200" b="1" i="1">
              <a:solidFill>
                <a:srgbClr val="000066"/>
              </a:solidFill>
              <a:ea typeface="MS Mincho" pitchFamily="49" charset="-128"/>
            </a:endParaRPr>
          </a:p>
        </p:txBody>
      </p:sp>
      <p:sp>
        <p:nvSpPr>
          <p:cNvPr id="211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19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في قَتْلِهِمْ أوْلِياءَكَ، وَ نَهْبِهِمْ رِحالَكَ،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 slaying you and your companions, and plundering your belongings.</a:t>
            </a:r>
            <a:endParaRPr lang="en-US" sz="3600" b="1" kern="1200" dirty="0" smtClean="0">
              <a:ea typeface="MS Mincho" pitchFamily="49" charset="-128"/>
            </a:endParaRPr>
          </a:p>
        </p:txBody>
      </p:sp>
      <p:sp>
        <p:nvSpPr>
          <p:cNvPr id="212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fī qatlihim 'awliyā'ak, wa nahbihim riħālak,</a:t>
            </a:r>
            <a:endParaRPr lang="fi-FI" sz="3200" b="1" i="1">
              <a:solidFill>
                <a:srgbClr val="000066"/>
              </a:solidFill>
              <a:ea typeface="MS Mincho" pitchFamily="49" charset="-128"/>
            </a:endParaRPr>
          </a:p>
        </p:txBody>
      </p:sp>
      <p:sp>
        <p:nvSpPr>
          <p:cNvPr id="212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29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أنْتَ مُقَدَّمٌ فِي </a:t>
            </a:r>
            <a:r>
              <a:rPr lang="ar-SA" sz="9200" kern="1200" dirty="0" err="1">
                <a:latin typeface="Arabic Typesetting" panose="03020402040406030203" pitchFamily="66" charset="-78"/>
                <a:ea typeface="+mn-ea"/>
                <a:cs typeface="Arabic Typesetting" panose="03020402040406030203" pitchFamily="66" charset="-78"/>
              </a:rPr>
              <a:t>الْهَبَواتِ</a:t>
            </a:r>
            <a:r>
              <a:rPr lang="ar-SA" sz="9200" kern="1200" dirty="0">
                <a:latin typeface="Arabic Typesetting" panose="03020402040406030203" pitchFamily="66" charset="-78"/>
                <a:ea typeface="+mn-ea"/>
                <a:cs typeface="Arabic Typesetting" panose="03020402040406030203" pitchFamily="66" charset="-78"/>
              </a:rPr>
              <a:t>، وَ مُحْتَمِلٌ </a:t>
            </a:r>
            <a:r>
              <a:rPr lang="ar-SA" sz="9200" kern="1200" dirty="0" err="1">
                <a:latin typeface="Arabic Typesetting" panose="03020402040406030203" pitchFamily="66" charset="-78"/>
                <a:ea typeface="+mn-ea"/>
                <a:cs typeface="Arabic Typesetting" panose="03020402040406030203" pitchFamily="66" charset="-78"/>
              </a:rPr>
              <a:t>لِلأذِيّاتِ</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in the front line of the storm (of battle), enduring afflictions.</a:t>
            </a:r>
          </a:p>
        </p:txBody>
      </p:sp>
      <p:sp>
        <p:nvSpPr>
          <p:cNvPr id="214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'anta muqqaddamun fil habawāt, wa muħtamilun lil adhiyyāt,</a:t>
            </a:r>
            <a:endParaRPr lang="fi-FI" sz="3200" b="1" i="1">
              <a:solidFill>
                <a:srgbClr val="000066"/>
              </a:solidFill>
              <a:ea typeface="MS Mincho" pitchFamily="49" charset="-128"/>
            </a:endParaRPr>
          </a:p>
        </p:txBody>
      </p:sp>
      <p:sp>
        <p:nvSpPr>
          <p:cNvPr id="214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40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أيُّوبَ الَّذي شَفاهُ اللهُ مِنْ عِلَّتِهِ،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Job (</a:t>
            </a:r>
            <a:r>
              <a:rPr lang="en-US" sz="3600" b="1" kern="1200" dirty="0" err="1">
                <a:ea typeface="MS Mincho" pitchFamily="49" charset="-128"/>
              </a:rPr>
              <a:t>Ayyub</a:t>
            </a:r>
            <a:r>
              <a:rPr lang="en-US" sz="3600" b="1" kern="1200" dirty="0">
                <a:ea typeface="MS Mincho" pitchFamily="49" charset="-128"/>
              </a:rPr>
              <a:t>), whom Allah cured after his (prolonged) illness.</a:t>
            </a:r>
          </a:p>
        </p:txBody>
      </p:sp>
      <p:sp>
        <p:nvSpPr>
          <p:cNvPr id="22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'ayyūbal-ladhī shafāhul-lāhu min illatih,</a:t>
            </a:r>
            <a:endParaRPr lang="fi-FI" sz="3200" b="1" i="1">
              <a:solidFill>
                <a:srgbClr val="000066"/>
              </a:solidFill>
              <a:ea typeface="MS Mincho" pitchFamily="49" charset="-128"/>
            </a:endParaRPr>
          </a:p>
        </p:txBody>
      </p:sp>
      <p:sp>
        <p:nvSpPr>
          <p:cNvPr id="22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قَدْ عَجِبَتْ مِنْ صَبْرِكَ مَلائِكَةُ السَّماواتِ،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Indeed, the angels of the heavens were astonished by your patience.</a:t>
            </a:r>
          </a:p>
        </p:txBody>
      </p:sp>
      <p:sp>
        <p:nvSpPr>
          <p:cNvPr id="215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qad ajibat min šabrika malā'ikatus-samawāt,</a:t>
            </a:r>
            <a:endParaRPr lang="fi-FI" sz="3200" b="1" i="1">
              <a:solidFill>
                <a:srgbClr val="000066"/>
              </a:solidFill>
              <a:ea typeface="MS Mincho" pitchFamily="49" charset="-128"/>
            </a:endParaRPr>
          </a:p>
        </p:txBody>
      </p:sp>
      <p:sp>
        <p:nvSpPr>
          <p:cNvPr id="215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50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فَأحْدَقُوا بِكَ مِنْ كُلِّ الْجِهاتِ،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enemy then surrounded you from all sides,</a:t>
            </a:r>
          </a:p>
        </p:txBody>
      </p:sp>
      <p:sp>
        <p:nvSpPr>
          <p:cNvPr id="216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 'aħdaqū bika min kullil jihāt,</a:t>
            </a:r>
            <a:endParaRPr lang="fi-FI" sz="3200" b="1" i="1">
              <a:solidFill>
                <a:srgbClr val="000066"/>
              </a:solidFill>
              <a:ea typeface="MS Mincho" pitchFamily="49" charset="-128"/>
            </a:endParaRPr>
          </a:p>
        </p:txBody>
      </p:sp>
      <p:sp>
        <p:nvSpPr>
          <p:cNvPr id="216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60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أثْخَنُوكَ بِالْجِراحِ،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weakened you by inflicting wounds,</a:t>
            </a:r>
          </a:p>
        </p:txBody>
      </p:sp>
      <p:sp>
        <p:nvSpPr>
          <p:cNvPr id="217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'ath-khanūka bil jirāħ,</a:t>
            </a:r>
            <a:endParaRPr lang="fi-FI" sz="3200" b="1" i="1">
              <a:solidFill>
                <a:srgbClr val="000066"/>
              </a:solidFill>
              <a:ea typeface="MS Mincho" pitchFamily="49" charset="-128"/>
            </a:endParaRPr>
          </a:p>
        </p:txBody>
      </p:sp>
      <p:sp>
        <p:nvSpPr>
          <p:cNvPr id="217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70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حالُوا بَيْنَكَ وَ بَيْنَ الرَّواحِ،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prevented you from taking any repose,</a:t>
            </a:r>
          </a:p>
        </p:txBody>
      </p:sp>
      <p:sp>
        <p:nvSpPr>
          <p:cNvPr id="218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ħālū baynaka wa baynar-rawāħ,</a:t>
            </a:r>
            <a:endParaRPr lang="fi-FI" sz="3200" b="1" i="1">
              <a:solidFill>
                <a:srgbClr val="000066"/>
              </a:solidFill>
              <a:ea typeface="MS Mincho" pitchFamily="49" charset="-128"/>
            </a:endParaRPr>
          </a:p>
        </p:txBody>
      </p:sp>
      <p:sp>
        <p:nvSpPr>
          <p:cNvPr id="218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81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لَمْ يَبْقَ لَكَ ناصِرٌ،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 had no helper remaining.</a:t>
            </a:r>
          </a:p>
        </p:txBody>
      </p:sp>
      <p:sp>
        <p:nvSpPr>
          <p:cNvPr id="219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lam yabqa laka nāšir,</a:t>
            </a:r>
            <a:endParaRPr lang="fi-FI" sz="3200" b="1" i="1">
              <a:solidFill>
                <a:srgbClr val="000066"/>
              </a:solidFill>
              <a:ea typeface="MS Mincho" pitchFamily="49" charset="-128"/>
            </a:endParaRPr>
          </a:p>
        </p:txBody>
      </p:sp>
      <p:sp>
        <p:nvSpPr>
          <p:cNvPr id="219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191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أنْتَ مُحْتَسِبٌ صابِرٌ،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were bereaved yet patient,</a:t>
            </a:r>
          </a:p>
        </p:txBody>
      </p:sp>
      <p:sp>
        <p:nvSpPr>
          <p:cNvPr id="220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'anta muħtasibun šābir,</a:t>
            </a:r>
            <a:endParaRPr lang="fi-FI" sz="3200" b="1" i="1">
              <a:solidFill>
                <a:srgbClr val="000066"/>
              </a:solidFill>
              <a:ea typeface="MS Mincho" pitchFamily="49" charset="-128"/>
            </a:endParaRPr>
          </a:p>
        </p:txBody>
      </p:sp>
      <p:sp>
        <p:nvSpPr>
          <p:cNvPr id="220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01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تَذُبُّ عَنْ نِسْوَتِكَ وَ أوْلادِكَ،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defending your women and children,</a:t>
            </a:r>
          </a:p>
        </p:txBody>
      </p:sp>
      <p:sp>
        <p:nvSpPr>
          <p:cNvPr id="221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3200" b="1" i="1">
                <a:solidFill>
                  <a:srgbClr val="000066"/>
                </a:solidFill>
                <a:ea typeface="MS Mincho" pitchFamily="49" charset="-128"/>
              </a:rPr>
              <a:t>tadhubbu an niswatika wa 'awlādik,</a:t>
            </a:r>
            <a:endParaRPr lang="fi-FI" sz="3200" b="1" i="1">
              <a:solidFill>
                <a:srgbClr val="000066"/>
              </a:solidFill>
              <a:ea typeface="MS Mincho" pitchFamily="49" charset="-128"/>
            </a:endParaRPr>
          </a:p>
        </p:txBody>
      </p:sp>
      <p:sp>
        <p:nvSpPr>
          <p:cNvPr id="221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11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حَتّى نَكَسُوكَ عَنْ جَوادِكَ،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until they caused you to fall from your horse.</a:t>
            </a:r>
          </a:p>
        </p:txBody>
      </p:sp>
      <p:sp>
        <p:nvSpPr>
          <p:cNvPr id="222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ħattā nakasūka an jawādik,</a:t>
            </a:r>
            <a:endParaRPr lang="fi-FI" sz="3200" b="1" i="1">
              <a:solidFill>
                <a:srgbClr val="000066"/>
              </a:solidFill>
              <a:ea typeface="MS Mincho" pitchFamily="49" charset="-128"/>
            </a:endParaRPr>
          </a:p>
        </p:txBody>
      </p:sp>
      <p:sp>
        <p:nvSpPr>
          <p:cNvPr id="222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22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فَهَوَيْتَ إلَى الأرْضِ جَريحاً،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 fell to the ground, wounded,</a:t>
            </a:r>
          </a:p>
        </p:txBody>
      </p:sp>
      <p:sp>
        <p:nvSpPr>
          <p:cNvPr id="223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fa hawayta 'ilal 'arđhi jarīħā,</a:t>
            </a:r>
            <a:endParaRPr lang="fi-FI" sz="3200" b="1" i="1">
              <a:solidFill>
                <a:srgbClr val="000066"/>
              </a:solidFill>
              <a:ea typeface="MS Mincho" pitchFamily="49" charset="-128"/>
            </a:endParaRPr>
          </a:p>
        </p:txBody>
      </p:sp>
      <p:sp>
        <p:nvSpPr>
          <p:cNvPr id="223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32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تَطَؤُكَ</a:t>
            </a:r>
            <a:r>
              <a:rPr lang="ar-SA" sz="9200" kern="1200" dirty="0">
                <a:latin typeface="Arabic Typesetting" panose="03020402040406030203" pitchFamily="66" charset="-78"/>
                <a:ea typeface="+mn-ea"/>
                <a:cs typeface="Arabic Typesetting" panose="03020402040406030203" pitchFamily="66" charset="-78"/>
              </a:rPr>
              <a:t> الْخُيُولُ بِحَوافِرِها،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horses trampled you with their hooves,</a:t>
            </a:r>
          </a:p>
        </p:txBody>
      </p:sp>
      <p:sp>
        <p:nvSpPr>
          <p:cNvPr id="224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taţa'ukal khuyūlu biħawāfirihā,</a:t>
            </a:r>
            <a:endParaRPr lang="fi-FI" sz="3200" b="1" i="1">
              <a:solidFill>
                <a:srgbClr val="000066"/>
              </a:solidFill>
              <a:ea typeface="MS Mincho" pitchFamily="49" charset="-128"/>
            </a:endParaRPr>
          </a:p>
        </p:txBody>
      </p:sp>
      <p:sp>
        <p:nvSpPr>
          <p:cNvPr id="224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42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يُونُسَ الَّذي أنْجَزَ اللهُ لَهُ مَضْمُونَ عِدَتِهِ،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Jonah (</a:t>
            </a:r>
            <a:r>
              <a:rPr lang="en-US" sz="3600" b="1" kern="1200" dirty="0" err="1">
                <a:ea typeface="MS Mincho" pitchFamily="49" charset="-128"/>
              </a:rPr>
              <a:t>Yunus</a:t>
            </a:r>
            <a:r>
              <a:rPr lang="en-US" sz="3600" b="1" kern="1200" dirty="0">
                <a:ea typeface="MS Mincho" pitchFamily="49" charset="-128"/>
              </a:rPr>
              <a:t>), for whom Allah fulfilled the purport of His promise.</a:t>
            </a:r>
          </a:p>
        </p:txBody>
      </p:sp>
      <p:sp>
        <p:nvSpPr>
          <p:cNvPr id="23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alā yūnusal-ladhī 'anjazal-lāhu lahu mađhmūna idatih,</a:t>
            </a:r>
            <a:endParaRPr lang="fi-FI" sz="3200" b="1" i="1">
              <a:solidFill>
                <a:srgbClr val="000066"/>
              </a:solidFill>
              <a:ea typeface="MS Mincho" pitchFamily="49" charset="-128"/>
            </a:endParaRPr>
          </a:p>
        </p:txBody>
      </p:sp>
      <p:sp>
        <p:nvSpPr>
          <p:cNvPr id="23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تَعْلُوكَ الطُّغاةُ بِبَواتِرِها،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tyrants raised their swords against you,</a:t>
            </a:r>
          </a:p>
        </p:txBody>
      </p:sp>
      <p:sp>
        <p:nvSpPr>
          <p:cNvPr id="225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talūkaţ-ţughātu bibawātirihā,</a:t>
            </a:r>
            <a:endParaRPr lang="fi-FI" sz="3200" b="1" i="1">
              <a:solidFill>
                <a:srgbClr val="000066"/>
              </a:solidFill>
              <a:ea typeface="MS Mincho" pitchFamily="49" charset="-128"/>
            </a:endParaRPr>
          </a:p>
        </p:txBody>
      </p:sp>
      <p:sp>
        <p:nvSpPr>
          <p:cNvPr id="225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52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قَدْ رَشَحَ لِلْمَوْتِ جَبينُكَ،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sweat of death appeared on your forehead,</a:t>
            </a:r>
          </a:p>
        </p:txBody>
      </p:sp>
      <p:sp>
        <p:nvSpPr>
          <p:cNvPr id="226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qad rashaħa lil mawti jabīnuk,</a:t>
            </a:r>
            <a:endParaRPr lang="fi-FI" sz="3200" b="1" i="1">
              <a:solidFill>
                <a:srgbClr val="000066"/>
              </a:solidFill>
              <a:ea typeface="MS Mincho" pitchFamily="49" charset="-128"/>
            </a:endParaRPr>
          </a:p>
        </p:txBody>
      </p:sp>
      <p:sp>
        <p:nvSpPr>
          <p:cNvPr id="226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63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اخْتَلَفَتْ بِالاِنْقِباضِ وَ </a:t>
            </a:r>
            <a:r>
              <a:rPr lang="ar-SA" sz="9200" kern="1200" dirty="0" err="1">
                <a:latin typeface="Arabic Typesetting" panose="03020402040406030203" pitchFamily="66" charset="-78"/>
                <a:ea typeface="+mn-ea"/>
                <a:cs typeface="Arabic Typesetting" panose="03020402040406030203" pitchFamily="66" charset="-78"/>
              </a:rPr>
              <a:t>الإنْبِساطِ</a:t>
            </a:r>
            <a:r>
              <a:rPr lang="ar-SA" sz="9200" kern="1200" dirty="0">
                <a:latin typeface="Arabic Typesetting" panose="03020402040406030203" pitchFamily="66" charset="-78"/>
                <a:ea typeface="+mn-ea"/>
                <a:cs typeface="Arabic Typesetting" panose="03020402040406030203" pitchFamily="66" charset="-78"/>
              </a:rPr>
              <a:t> شِمالُكَ وَ يَمينُكَ،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 continually clenched and unclenched your hands,</a:t>
            </a:r>
          </a:p>
        </p:txBody>
      </p:sp>
      <p:sp>
        <p:nvSpPr>
          <p:cNvPr id="227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wakhtalafat bil inqibāđhi wal inbisāţi shimāluka wa yamīnuk,</a:t>
            </a:r>
            <a:endParaRPr lang="fi-FI" sz="3200" b="1" i="1">
              <a:solidFill>
                <a:srgbClr val="000066"/>
              </a:solidFill>
              <a:ea typeface="MS Mincho" pitchFamily="49" charset="-128"/>
            </a:endParaRPr>
          </a:p>
        </p:txBody>
      </p:sp>
      <p:sp>
        <p:nvSpPr>
          <p:cNvPr id="227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73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تُديرُ طَرْفاً خَفِيّاً إلى رَحْلِكَ وَ بَيْتِكَ،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secretly gazing upon your caravan and tents,</a:t>
            </a:r>
          </a:p>
        </p:txBody>
      </p:sp>
      <p:sp>
        <p:nvSpPr>
          <p:cNvPr id="228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tudīru ţarfan khafiyyan 'ilā raħlika wa baytik,</a:t>
            </a:r>
            <a:endParaRPr lang="fi-FI" sz="3200" b="1" i="1">
              <a:solidFill>
                <a:srgbClr val="000066"/>
              </a:solidFill>
              <a:ea typeface="MS Mincho" pitchFamily="49" charset="-128"/>
            </a:endParaRPr>
          </a:p>
        </p:txBody>
      </p:sp>
      <p:sp>
        <p:nvSpPr>
          <p:cNvPr id="228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83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قَدْ شُغِلْتَ بِنَفْسِكَ عَنْ وُلْدِكَ وَ أهاليكَ،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while trapped by yourself away from your children and family.</a:t>
            </a:r>
          </a:p>
        </p:txBody>
      </p:sp>
      <p:sp>
        <p:nvSpPr>
          <p:cNvPr id="229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qad shughilta binafsika an wuldika wa 'ahālīk,</a:t>
            </a:r>
            <a:endParaRPr lang="fi-FI" sz="3200" b="1" i="1">
              <a:solidFill>
                <a:srgbClr val="000066"/>
              </a:solidFill>
              <a:ea typeface="MS Mincho" pitchFamily="49" charset="-128"/>
            </a:endParaRPr>
          </a:p>
        </p:txBody>
      </p:sp>
      <p:sp>
        <p:nvSpPr>
          <p:cNvPr id="229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293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أسْرَعَ فَرَسُكَ شارِداً، إلى خِيامِكَ قاصِداً، </a:t>
            </a:r>
            <a:r>
              <a:rPr lang="ar-SA" sz="9200" kern="1200" dirty="0" err="1">
                <a:latin typeface="Arabic Typesetting" panose="03020402040406030203" pitchFamily="66" charset="-78"/>
                <a:ea typeface="+mn-ea"/>
                <a:cs typeface="Arabic Typesetting" panose="03020402040406030203" pitchFamily="66" charset="-78"/>
              </a:rPr>
              <a:t>مُحَمْحِماً</a:t>
            </a:r>
            <a:r>
              <a:rPr lang="ar-SA" sz="9200" kern="1200" dirty="0">
                <a:latin typeface="Arabic Typesetting" panose="03020402040406030203" pitchFamily="66" charset="-78"/>
                <a:ea typeface="+mn-ea"/>
                <a:cs typeface="Arabic Typesetting" panose="03020402040406030203" pitchFamily="66" charset="-78"/>
              </a:rPr>
              <a:t> باكِياً،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(At that time,) your horse distractedly galloped towards your camp, neighing and crying.</a:t>
            </a:r>
          </a:p>
        </p:txBody>
      </p:sp>
      <p:sp>
        <p:nvSpPr>
          <p:cNvPr id="230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'asraa farasuka shāridan, 'ilā khiyāmika qāšidan, muħamħiman bākiyā,</a:t>
            </a:r>
            <a:endParaRPr lang="fi-FI" sz="3200" b="1" i="1">
              <a:solidFill>
                <a:srgbClr val="000066"/>
              </a:solidFill>
              <a:ea typeface="MS Mincho" pitchFamily="49" charset="-128"/>
            </a:endParaRPr>
          </a:p>
        </p:txBody>
      </p:sp>
      <p:sp>
        <p:nvSpPr>
          <p:cNvPr id="230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04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3040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10</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فَلَمّا رَأيْنَ النِّساءُ جَوادَكَ مَخْزِيّاً،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When the women saw your horse distraught,</a:t>
            </a:r>
          </a:p>
        </p:txBody>
      </p:sp>
      <p:sp>
        <p:nvSpPr>
          <p:cNvPr id="231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falammā ra'aynan-nisā'u jawādaka makhziyyā,</a:t>
            </a:r>
            <a:endParaRPr lang="fi-FI" sz="3200" b="1" i="1">
              <a:solidFill>
                <a:srgbClr val="000066"/>
              </a:solidFill>
              <a:ea typeface="MS Mincho" pitchFamily="49" charset="-128"/>
            </a:endParaRPr>
          </a:p>
        </p:txBody>
      </p:sp>
      <p:sp>
        <p:nvSpPr>
          <p:cNvPr id="231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14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نَظَرْنَ سَرْجَكَ عَلَيْهِ مَلْوِيّاً،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observed your saddle contorted,</a:t>
            </a:r>
          </a:p>
        </p:txBody>
      </p:sp>
      <p:sp>
        <p:nvSpPr>
          <p:cNvPr id="232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 nađarna sarjaka alayhi malwiyyā,</a:t>
            </a:r>
          </a:p>
        </p:txBody>
      </p:sp>
      <p:sp>
        <p:nvSpPr>
          <p:cNvPr id="232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24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بَرَزْنَ مِنَ الْخُدُورِ،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they came from the tents,</a:t>
            </a:r>
          </a:p>
        </p:txBody>
      </p:sp>
      <p:sp>
        <p:nvSpPr>
          <p:cNvPr id="233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barazna minal khudūr,</a:t>
            </a:r>
            <a:endParaRPr lang="fi-FI" sz="3200" b="1" i="1">
              <a:solidFill>
                <a:srgbClr val="000066"/>
              </a:solidFill>
              <a:ea typeface="MS Mincho" pitchFamily="49" charset="-128"/>
            </a:endParaRPr>
          </a:p>
        </p:txBody>
      </p:sp>
      <p:sp>
        <p:nvSpPr>
          <p:cNvPr id="233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34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ناشِراتِ الشُّعُورِ،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disheveling their hair,</a:t>
            </a:r>
          </a:p>
        </p:txBody>
      </p:sp>
      <p:sp>
        <p:nvSpPr>
          <p:cNvPr id="234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nāshirātish-shuūr,</a:t>
            </a:r>
            <a:endParaRPr lang="fi-FI" sz="3200" b="1" i="1">
              <a:solidFill>
                <a:srgbClr val="000066"/>
              </a:solidFill>
              <a:ea typeface="MS Mincho" pitchFamily="49" charset="-128"/>
            </a:endParaRPr>
          </a:p>
        </p:txBody>
      </p:sp>
      <p:sp>
        <p:nvSpPr>
          <p:cNvPr id="234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45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عُزَيْرِ الَّذي أحْياهُ اللهُ بَعْدَ </a:t>
            </a:r>
            <a:r>
              <a:rPr lang="ar-SA" sz="9200" kern="1200" dirty="0" err="1">
                <a:latin typeface="Arabic Typesetting" panose="03020402040406030203" pitchFamily="66" charset="-78"/>
                <a:ea typeface="+mn-ea"/>
                <a:cs typeface="Arabic Typesetting" panose="03020402040406030203" pitchFamily="66" charset="-78"/>
              </a:rPr>
              <a:t>ميتَتِهِ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Ezra (</a:t>
            </a:r>
            <a:r>
              <a:rPr lang="en-US" sz="3600" b="1" kern="1200" dirty="0" err="1">
                <a:ea typeface="MS Mincho" pitchFamily="49" charset="-128"/>
              </a:rPr>
              <a:t>Uzair</a:t>
            </a:r>
            <a:r>
              <a:rPr lang="en-US" sz="3600" b="1" kern="1200" dirty="0">
                <a:ea typeface="MS Mincho" pitchFamily="49" charset="-128"/>
              </a:rPr>
              <a:t>), whom Allah brought to life after his death.</a:t>
            </a:r>
          </a:p>
        </p:txBody>
      </p:sp>
      <p:sp>
        <p:nvSpPr>
          <p:cNvPr id="24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uzayril-ladhī 'aħyāhul-lāhu bada mītatih,</a:t>
            </a:r>
            <a:endParaRPr lang="fi-FI" sz="3200" b="1" i="1">
              <a:solidFill>
                <a:srgbClr val="000066"/>
              </a:solidFill>
              <a:ea typeface="MS Mincho" pitchFamily="49" charset="-128"/>
            </a:endParaRPr>
          </a:p>
        </p:txBody>
      </p:sp>
      <p:sp>
        <p:nvSpPr>
          <p:cNvPr id="24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عَلَى الْخُدُودِ </a:t>
            </a:r>
            <a:r>
              <a:rPr lang="ar-SA" sz="9200" kern="1200" dirty="0" err="1">
                <a:latin typeface="Arabic Typesetting" panose="03020402040406030203" pitchFamily="66" charset="-78"/>
                <a:ea typeface="+mn-ea"/>
                <a:cs typeface="Arabic Typesetting" panose="03020402040406030203" pitchFamily="66" charset="-78"/>
              </a:rPr>
              <a:t>لاطِماتِ</a:t>
            </a:r>
            <a:r>
              <a:rPr lang="ar-SA" sz="9200" kern="1200" dirty="0">
                <a:latin typeface="Arabic Typesetting" panose="03020402040406030203" pitchFamily="66" charset="-78"/>
                <a:ea typeface="+mn-ea"/>
                <a:cs typeface="Arabic Typesetting" panose="03020402040406030203" pitchFamily="66" charset="-78"/>
              </a:rPr>
              <a:t> الْوُجُوهِ سافِراتٍ،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striking their now unveiled cheeks,</a:t>
            </a:r>
          </a:p>
        </p:txBody>
      </p:sp>
      <p:sp>
        <p:nvSpPr>
          <p:cNvPr id="235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alal khudūdi lāţimātil wujūhi sāfirāt,</a:t>
            </a:r>
            <a:endParaRPr lang="fi-FI" sz="3200" b="1" i="1">
              <a:solidFill>
                <a:srgbClr val="000066"/>
              </a:solidFill>
              <a:ea typeface="MS Mincho" pitchFamily="49" charset="-128"/>
            </a:endParaRPr>
          </a:p>
        </p:txBody>
      </p:sp>
      <p:sp>
        <p:nvSpPr>
          <p:cNvPr id="235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55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بِالْعَويلِ داعِياتٍ،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calling you by lamenting and wailing,</a:t>
            </a:r>
          </a:p>
        </p:txBody>
      </p:sp>
      <p:sp>
        <p:nvSpPr>
          <p:cNvPr id="236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bil awīli dāiyāt,</a:t>
            </a:r>
            <a:endParaRPr lang="fi-FI" sz="3200" b="1" i="1">
              <a:solidFill>
                <a:srgbClr val="000066"/>
              </a:solidFill>
              <a:ea typeface="MS Mincho" pitchFamily="49" charset="-128"/>
            </a:endParaRPr>
          </a:p>
        </p:txBody>
      </p:sp>
      <p:sp>
        <p:nvSpPr>
          <p:cNvPr id="236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65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بَعْدَ الْعِزِّ مُذَلَّلاتِ،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being humiliated after being honored,</a:t>
            </a:r>
          </a:p>
        </p:txBody>
      </p:sp>
      <p:sp>
        <p:nvSpPr>
          <p:cNvPr id="237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badal izzi mudhallalāt,</a:t>
            </a:r>
            <a:endParaRPr lang="fi-FI" sz="3200" b="1" i="1">
              <a:solidFill>
                <a:srgbClr val="000066"/>
              </a:solidFill>
              <a:ea typeface="MS Mincho" pitchFamily="49" charset="-128"/>
            </a:endParaRPr>
          </a:p>
        </p:txBody>
      </p:sp>
      <p:sp>
        <p:nvSpPr>
          <p:cNvPr id="237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75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إلى مَصْرَعِكَ مُبادِراتٍ،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hastening to where you lay wounded.</a:t>
            </a:r>
          </a:p>
        </p:txBody>
      </p:sp>
      <p:sp>
        <p:nvSpPr>
          <p:cNvPr id="238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'ilā mašraika mubādirāt,</a:t>
            </a:r>
            <a:endParaRPr lang="fi-FI" sz="3200" b="1" i="1">
              <a:solidFill>
                <a:srgbClr val="000066"/>
              </a:solidFill>
              <a:ea typeface="MS Mincho" pitchFamily="49" charset="-128"/>
            </a:endParaRPr>
          </a:p>
        </p:txBody>
      </p:sp>
      <p:sp>
        <p:nvSpPr>
          <p:cNvPr id="238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85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الشِّمْرُ جالِسٌ عَلى صَدْرِكَ،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At that time </a:t>
            </a:r>
            <a:r>
              <a:rPr lang="en-US" sz="3600" b="1" kern="1200" dirty="0" err="1">
                <a:ea typeface="MS Mincho" pitchFamily="49" charset="-128"/>
              </a:rPr>
              <a:t>Shimr</a:t>
            </a:r>
            <a:r>
              <a:rPr lang="en-US" sz="3600" b="1" kern="1200" dirty="0">
                <a:ea typeface="MS Mincho" pitchFamily="49" charset="-128"/>
              </a:rPr>
              <a:t> (L) was sitting on your chest,</a:t>
            </a:r>
          </a:p>
        </p:txBody>
      </p:sp>
      <p:sp>
        <p:nvSpPr>
          <p:cNvPr id="239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wash-shimru jālisun alā šadrik,</a:t>
            </a:r>
            <a:endParaRPr lang="fi-FI" sz="3200" b="1" i="1">
              <a:solidFill>
                <a:srgbClr val="000066"/>
              </a:solidFill>
              <a:ea typeface="MS Mincho" pitchFamily="49" charset="-128"/>
            </a:endParaRPr>
          </a:p>
        </p:txBody>
      </p:sp>
      <p:sp>
        <p:nvSpPr>
          <p:cNvPr id="239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396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مُولِغٌ سَيْفَهُ عَلى نَحْرِكَ،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quenching his sword with (the blood of) your throat,</a:t>
            </a:r>
          </a:p>
        </p:txBody>
      </p:sp>
      <p:sp>
        <p:nvSpPr>
          <p:cNvPr id="240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mūlighon sayfahu alā naħrik,</a:t>
            </a:r>
            <a:endParaRPr lang="fi-FI" sz="3200" b="1" i="1">
              <a:solidFill>
                <a:srgbClr val="000066"/>
              </a:solidFill>
              <a:ea typeface="MS Mincho" pitchFamily="49" charset="-128"/>
            </a:endParaRPr>
          </a:p>
        </p:txBody>
      </p:sp>
      <p:sp>
        <p:nvSpPr>
          <p:cNvPr id="240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06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قابِضٌ عَلى شَيْبَتِكَ بِيَدِهِ،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grabbing your beard with his hand,</a:t>
            </a:r>
          </a:p>
        </p:txBody>
      </p:sp>
      <p:sp>
        <p:nvSpPr>
          <p:cNvPr id="241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qābiđhun alā shaybatika biyadih,</a:t>
            </a:r>
            <a:endParaRPr lang="fi-FI" sz="3200" b="1" i="1">
              <a:solidFill>
                <a:srgbClr val="000066"/>
              </a:solidFill>
              <a:ea typeface="MS Mincho" pitchFamily="49" charset="-128"/>
            </a:endParaRPr>
          </a:p>
        </p:txBody>
      </p:sp>
      <p:sp>
        <p:nvSpPr>
          <p:cNvPr id="241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16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ذابِحٌ لَكَ </a:t>
            </a:r>
            <a:r>
              <a:rPr lang="ar-SA" sz="9200" kern="1200" dirty="0" err="1">
                <a:latin typeface="Arabic Typesetting" panose="03020402040406030203" pitchFamily="66" charset="-78"/>
                <a:ea typeface="+mn-ea"/>
                <a:cs typeface="Arabic Typesetting" panose="03020402040406030203" pitchFamily="66" charset="-78"/>
              </a:rPr>
              <a:t>بِمُهَنَّدِهِ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as he slew you with his sword.</a:t>
            </a:r>
          </a:p>
        </p:txBody>
      </p:sp>
      <p:sp>
        <p:nvSpPr>
          <p:cNvPr id="242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dhābiħun laka bimuhannadih,</a:t>
            </a:r>
            <a:endParaRPr lang="fi-FI" sz="3200" b="1" i="1">
              <a:solidFill>
                <a:srgbClr val="000066"/>
              </a:solidFill>
              <a:ea typeface="MS Mincho" pitchFamily="49" charset="-128"/>
            </a:endParaRPr>
          </a:p>
        </p:txBody>
      </p:sp>
      <p:sp>
        <p:nvSpPr>
          <p:cNvPr id="242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26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قَدْ سَكَنَتْ حَواسُّكَ،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faculties faded,</a:t>
            </a:r>
          </a:p>
        </p:txBody>
      </p:sp>
      <p:sp>
        <p:nvSpPr>
          <p:cNvPr id="243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qad sakanat ħawāsuka,</a:t>
            </a:r>
            <a:endParaRPr lang="fi-FI" sz="3200" b="1" i="1">
              <a:solidFill>
                <a:srgbClr val="000066"/>
              </a:solidFill>
              <a:ea typeface="MS Mincho" pitchFamily="49" charset="-128"/>
            </a:endParaRPr>
          </a:p>
        </p:txBody>
      </p:sp>
      <p:sp>
        <p:nvSpPr>
          <p:cNvPr id="243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37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خَفِيَتْ أنْفاسُكَ،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breath became shallow and ceased,</a:t>
            </a:r>
          </a:p>
        </p:txBody>
      </p:sp>
      <p:sp>
        <p:nvSpPr>
          <p:cNvPr id="244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khafiyat 'anfāsuka,</a:t>
            </a:r>
            <a:endParaRPr lang="fi-FI" sz="3200" b="1" i="1">
              <a:solidFill>
                <a:srgbClr val="000066"/>
              </a:solidFill>
              <a:ea typeface="MS Mincho" pitchFamily="49" charset="-128"/>
            </a:endParaRPr>
          </a:p>
        </p:txBody>
      </p:sp>
      <p:sp>
        <p:nvSpPr>
          <p:cNvPr id="244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47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زَكَرِيّا الصّابِرِ في مِحْنَتِهِ،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Zechariah (</a:t>
            </a:r>
            <a:r>
              <a:rPr lang="en-US" sz="3600" b="1" kern="1200" dirty="0" err="1">
                <a:ea typeface="MS Mincho" pitchFamily="49" charset="-128"/>
              </a:rPr>
              <a:t>Zakariyya</a:t>
            </a:r>
            <a:r>
              <a:rPr lang="en-US" sz="3600" b="1" kern="1200" dirty="0">
                <a:ea typeface="MS Mincho" pitchFamily="49" charset="-128"/>
              </a:rPr>
              <a:t>), who remained patient in his tribulations.</a:t>
            </a:r>
          </a:p>
        </p:txBody>
      </p:sp>
      <p:sp>
        <p:nvSpPr>
          <p:cNvPr id="25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zakariyyaš-šābiri fīmiħnatih,</a:t>
            </a:r>
            <a:endParaRPr lang="fi-FI" sz="3200" b="1" i="1">
              <a:solidFill>
                <a:srgbClr val="000066"/>
              </a:solidFill>
              <a:ea typeface="MS Mincho" pitchFamily="49" charset="-128"/>
            </a:endParaRPr>
          </a:p>
        </p:txBody>
      </p:sp>
      <p:sp>
        <p:nvSpPr>
          <p:cNvPr id="25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رُفِعَ عَلَى الْقَناةِ رَأْسُكَ،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your head was raised onto a spear.</a:t>
            </a:r>
          </a:p>
        </p:txBody>
      </p:sp>
      <p:sp>
        <p:nvSpPr>
          <p:cNvPr id="245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rufia alal qanāti ra'suka,</a:t>
            </a:r>
            <a:endParaRPr lang="fi-FI" sz="3200" b="1" i="1">
              <a:solidFill>
                <a:srgbClr val="000066"/>
              </a:solidFill>
              <a:ea typeface="MS Mincho" pitchFamily="49" charset="-128"/>
            </a:endParaRPr>
          </a:p>
        </p:txBody>
      </p:sp>
      <p:sp>
        <p:nvSpPr>
          <p:cNvPr id="245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57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سُبِيَ أهْلُكَ كَالْعَبيدِ،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family were captured like slaves,</a:t>
            </a:r>
          </a:p>
        </p:txBody>
      </p:sp>
      <p:sp>
        <p:nvSpPr>
          <p:cNvPr id="246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subiya 'ahluka kal abīd,</a:t>
            </a:r>
            <a:endParaRPr lang="fi-FI" sz="3200" b="1" i="1">
              <a:solidFill>
                <a:srgbClr val="000066"/>
              </a:solidFill>
              <a:ea typeface="MS Mincho" pitchFamily="49" charset="-128"/>
            </a:endParaRPr>
          </a:p>
        </p:txBody>
      </p:sp>
      <p:sp>
        <p:nvSpPr>
          <p:cNvPr id="246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67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صُفِّدُوا فِي الْحَديدِ فَوْقَ أقْتابِ </a:t>
            </a:r>
            <a:r>
              <a:rPr lang="ar-SA" sz="9200" kern="1200" dirty="0" err="1">
                <a:latin typeface="Arabic Typesetting" panose="03020402040406030203" pitchFamily="66" charset="-78"/>
                <a:ea typeface="+mn-ea"/>
                <a:cs typeface="Arabic Typesetting" panose="03020402040406030203" pitchFamily="66" charset="-78"/>
              </a:rPr>
              <a:t>الْمَطِيّاتِ</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bound with iron chains atop camels,</a:t>
            </a:r>
          </a:p>
        </p:txBody>
      </p:sp>
      <p:sp>
        <p:nvSpPr>
          <p:cNvPr id="247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šuffidū fil ħadīdi fawqa 'aqtābil maţiyyāt,</a:t>
            </a:r>
            <a:endParaRPr lang="fi-FI" sz="3200" b="1" i="1">
              <a:solidFill>
                <a:srgbClr val="000066"/>
              </a:solidFill>
              <a:ea typeface="MS Mincho" pitchFamily="49" charset="-128"/>
            </a:endParaRPr>
          </a:p>
        </p:txBody>
      </p:sp>
      <p:sp>
        <p:nvSpPr>
          <p:cNvPr id="247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78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تَلْفَحُ وُجُوهَهُمْ حَرُّ الْهاجِراتِ،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with midday heat scorching their faces.</a:t>
            </a:r>
          </a:p>
        </p:txBody>
      </p:sp>
      <p:sp>
        <p:nvSpPr>
          <p:cNvPr id="248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talfaħu wujūhahum ħarrul hājirāt,</a:t>
            </a:r>
            <a:endParaRPr lang="fi-FI" sz="3200" b="1" i="1">
              <a:solidFill>
                <a:srgbClr val="000066"/>
              </a:solidFill>
              <a:ea typeface="MS Mincho" pitchFamily="49" charset="-128"/>
            </a:endParaRPr>
          </a:p>
        </p:txBody>
      </p:sp>
      <p:sp>
        <p:nvSpPr>
          <p:cNvPr id="248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88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يُساقُونَ فِي الْبَراري وَ الْفَلَواتِ،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They were driven across deserts and wastelands,</a:t>
            </a:r>
          </a:p>
        </p:txBody>
      </p:sp>
      <p:sp>
        <p:nvSpPr>
          <p:cNvPr id="2498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yusāqūna fil barārī wal falawāt,</a:t>
            </a:r>
            <a:endParaRPr lang="fi-FI" sz="3200" b="1" i="1">
              <a:solidFill>
                <a:srgbClr val="000066"/>
              </a:solidFill>
              <a:ea typeface="MS Mincho" pitchFamily="49" charset="-128"/>
            </a:endParaRPr>
          </a:p>
        </p:txBody>
      </p:sp>
      <p:sp>
        <p:nvSpPr>
          <p:cNvPr id="249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498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أيْديهِمْ مَغلُولَةٌ إلَى الأعْناقِ،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with their hands chained to their necks,</a:t>
            </a:r>
          </a:p>
        </p:txBody>
      </p:sp>
      <p:sp>
        <p:nvSpPr>
          <p:cNvPr id="2508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'aydīhim maghlūlatun 'ilal 'anāq,</a:t>
            </a:r>
            <a:endParaRPr lang="fi-FI" sz="3200" b="1" i="1">
              <a:solidFill>
                <a:srgbClr val="000066"/>
              </a:solidFill>
              <a:ea typeface="MS Mincho" pitchFamily="49" charset="-128"/>
            </a:endParaRPr>
          </a:p>
        </p:txBody>
      </p:sp>
      <p:sp>
        <p:nvSpPr>
          <p:cNvPr id="250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08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يُطافُ بِهِمْ فِي الأسْواقِ،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were paraded around the markets.</a:t>
            </a:r>
          </a:p>
        </p:txBody>
      </p:sp>
      <p:sp>
        <p:nvSpPr>
          <p:cNvPr id="251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yuţāfu bihim fil 'aswāq,</a:t>
            </a:r>
            <a:endParaRPr lang="fi-FI" sz="3200" b="1" i="1">
              <a:solidFill>
                <a:srgbClr val="000066"/>
              </a:solidFill>
              <a:ea typeface="MS Mincho" pitchFamily="49" charset="-128"/>
            </a:endParaRPr>
          </a:p>
        </p:txBody>
      </p:sp>
      <p:sp>
        <p:nvSpPr>
          <p:cNvPr id="251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19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فَالْوَيْلُ لِلْعُصاةِ الْفُسّاقِ،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Woe be unto the wicked transgressors!</a:t>
            </a:r>
          </a:p>
        </p:txBody>
      </p:sp>
      <p:sp>
        <p:nvSpPr>
          <p:cNvPr id="252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fal waylu lil ušātil fussāq,</a:t>
            </a:r>
            <a:endParaRPr lang="fi-FI" sz="3200" b="1" i="1">
              <a:solidFill>
                <a:srgbClr val="000066"/>
              </a:solidFill>
              <a:ea typeface="MS Mincho" pitchFamily="49" charset="-128"/>
            </a:endParaRPr>
          </a:p>
        </p:txBody>
      </p:sp>
      <p:sp>
        <p:nvSpPr>
          <p:cNvPr id="252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29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لَقَدْ قَتَلُوا بِقَتْلِكَ الإسْلامَ،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Certainly, by killing you, they have killed Islam</a:t>
            </a:r>
            <a:r>
              <a:rPr lang="en-US" sz="3600" b="1" kern="1200" dirty="0" smtClean="0">
                <a:ea typeface="MS Mincho" pitchFamily="49" charset="-128"/>
              </a:rPr>
              <a:t>,*</a:t>
            </a:r>
            <a:endParaRPr lang="en-US" sz="3600" b="1" kern="1200" dirty="0">
              <a:ea typeface="MS Mincho" pitchFamily="49" charset="-128"/>
            </a:endParaRPr>
          </a:p>
        </p:txBody>
      </p:sp>
      <p:sp>
        <p:nvSpPr>
          <p:cNvPr id="253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laqad qatalū biqatlikal islām,</a:t>
            </a:r>
            <a:endParaRPr lang="fi-FI" sz="3200" b="1" i="1">
              <a:solidFill>
                <a:srgbClr val="000066"/>
              </a:solidFill>
              <a:ea typeface="MS Mincho" pitchFamily="49" charset="-128"/>
            </a:endParaRPr>
          </a:p>
        </p:txBody>
      </p:sp>
      <p:sp>
        <p:nvSpPr>
          <p:cNvPr id="253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39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53959" name="Rectangle 1"/>
          <p:cNvSpPr>
            <a:spLocks noChangeArrowheads="1"/>
          </p:cNvSpPr>
          <p:nvPr/>
        </p:nvSpPr>
        <p:spPr bwMode="auto">
          <a:xfrm>
            <a:off x="152400" y="548640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66"/>
                </a:solidFill>
              </a:rPr>
              <a:t>*It refers to the fact that the reality of religion is manifested in Imam (PBUH), and thus, if he is put down, Islam has been put down. He is also the maintainer of religion and its authority, and by abandoning him, Islam is abandoned. The phrases that immediately follow confirm this point as well.</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عَطَّلُوا </a:t>
            </a:r>
            <a:r>
              <a:rPr lang="ar-SA" sz="9200" kern="1200" dirty="0" err="1">
                <a:latin typeface="Arabic Typesetting" panose="03020402040406030203" pitchFamily="66" charset="-78"/>
                <a:ea typeface="+mn-ea"/>
                <a:cs typeface="Arabic Typesetting" panose="03020402040406030203" pitchFamily="66" charset="-78"/>
              </a:rPr>
              <a:t>الصَّلوةَ</a:t>
            </a:r>
            <a:r>
              <a:rPr lang="ar-SA" sz="9200" kern="1200" dirty="0">
                <a:latin typeface="Arabic Typesetting" panose="03020402040406030203" pitchFamily="66" charset="-78"/>
                <a:ea typeface="+mn-ea"/>
                <a:cs typeface="Arabic Typesetting" panose="03020402040406030203" pitchFamily="66" charset="-78"/>
              </a:rPr>
              <a:t> وَ الصِّيامَ،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disrupted (the truth of) prayer and fasting,</a:t>
            </a:r>
          </a:p>
        </p:txBody>
      </p:sp>
      <p:sp>
        <p:nvSpPr>
          <p:cNvPr id="254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aţţaluš-šalāta waš-šiyām,</a:t>
            </a:r>
            <a:endParaRPr lang="fi-FI" sz="3200" b="1" i="1">
              <a:solidFill>
                <a:srgbClr val="000066"/>
              </a:solidFill>
              <a:ea typeface="MS Mincho" pitchFamily="49" charset="-128"/>
            </a:endParaRPr>
          </a:p>
        </p:txBody>
      </p:sp>
      <p:sp>
        <p:nvSpPr>
          <p:cNvPr id="254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49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يَحْيَى الَّذي أزْلَفَهُ اللهُ بِشَهادَتِهِ،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John (</a:t>
            </a:r>
            <a:r>
              <a:rPr lang="en-US" sz="3600" b="1" kern="1200" dirty="0" err="1">
                <a:ea typeface="MS Mincho" pitchFamily="49" charset="-128"/>
              </a:rPr>
              <a:t>Yahya</a:t>
            </a:r>
            <a:r>
              <a:rPr lang="en-US" sz="3600" b="1" kern="1200" dirty="0">
                <a:ea typeface="MS Mincho" pitchFamily="49" charset="-128"/>
              </a:rPr>
              <a:t>), whom Allah drew near (his rank) by his martyrdom.</a:t>
            </a:r>
          </a:p>
        </p:txBody>
      </p:sp>
      <p:sp>
        <p:nvSpPr>
          <p:cNvPr id="26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yħayal-ladhī 'azlafahul-lāhu bi-shahādatih,</a:t>
            </a:r>
            <a:endParaRPr lang="fi-FI" sz="3200" b="1" i="1">
              <a:solidFill>
                <a:srgbClr val="000066"/>
              </a:solidFill>
              <a:ea typeface="MS Mincho" pitchFamily="49" charset="-128"/>
            </a:endParaRPr>
          </a:p>
        </p:txBody>
      </p:sp>
      <p:sp>
        <p:nvSpPr>
          <p:cNvPr id="26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نَقَضُوا السُّنَنَ وَ الأحْكامَ،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revoked the (prophetic) customs and the (divine) laws,</a:t>
            </a:r>
          </a:p>
        </p:txBody>
      </p:sp>
      <p:sp>
        <p:nvSpPr>
          <p:cNvPr id="256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naqađhus-sunana wal 'aħkām,</a:t>
            </a:r>
            <a:endParaRPr lang="fi-FI" sz="3200" b="1" i="1">
              <a:solidFill>
                <a:srgbClr val="000066"/>
              </a:solidFill>
              <a:ea typeface="MS Mincho" pitchFamily="49" charset="-128"/>
            </a:endParaRPr>
          </a:p>
        </p:txBody>
      </p:sp>
      <p:sp>
        <p:nvSpPr>
          <p:cNvPr id="256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60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هَدَمُوا قَواعِدَ الإيمانِ،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destroyed the pillars of faith,</a:t>
            </a:r>
          </a:p>
        </p:txBody>
      </p:sp>
      <p:sp>
        <p:nvSpPr>
          <p:cNvPr id="257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hadamū qawāidal 'īmān,</a:t>
            </a:r>
            <a:endParaRPr lang="fi-FI" sz="3200" b="1" i="1">
              <a:solidFill>
                <a:srgbClr val="000066"/>
              </a:solidFill>
              <a:ea typeface="MS Mincho" pitchFamily="49" charset="-128"/>
            </a:endParaRPr>
          </a:p>
        </p:txBody>
      </p:sp>
      <p:sp>
        <p:nvSpPr>
          <p:cNvPr id="257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70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حَرَّفُوا آياتِ الْقُرْآنِ،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distorted the verses of the Quran,</a:t>
            </a:r>
          </a:p>
        </p:txBody>
      </p:sp>
      <p:sp>
        <p:nvSpPr>
          <p:cNvPr id="258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ħarrafū āyātil qur'ān,</a:t>
            </a:r>
            <a:endParaRPr lang="fi-FI" sz="3200" b="1" i="1">
              <a:solidFill>
                <a:srgbClr val="000066"/>
              </a:solidFill>
              <a:ea typeface="MS Mincho" pitchFamily="49" charset="-128"/>
            </a:endParaRPr>
          </a:p>
        </p:txBody>
      </p:sp>
      <p:sp>
        <p:nvSpPr>
          <p:cNvPr id="258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80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هَمْلَجُوا فِي الْبَغْيِ وَ الْعُدْوانِ،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brutally rushed into tyranny and aggression.</a:t>
            </a:r>
          </a:p>
        </p:txBody>
      </p:sp>
      <p:sp>
        <p:nvSpPr>
          <p:cNvPr id="2590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hamlajū fil baghyi wal udwān,</a:t>
            </a:r>
            <a:endParaRPr lang="fi-FI" sz="3200" b="1" i="1">
              <a:solidFill>
                <a:srgbClr val="000066"/>
              </a:solidFill>
              <a:ea typeface="MS Mincho" pitchFamily="49" charset="-128"/>
            </a:endParaRPr>
          </a:p>
        </p:txBody>
      </p:sp>
      <p:sp>
        <p:nvSpPr>
          <p:cNvPr id="259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590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لَقَدْ أصْبَحَ رَسُولُ اللهِ صَلَّى اللهُ عَلَيْهِ وَ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 مَوْتُوراً،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76200" y="2667000"/>
            <a:ext cx="8991600" cy="1752600"/>
          </a:xfrm>
          <a:extLst/>
        </p:spPr>
        <p:txBody>
          <a:bodyPr/>
          <a:lstStyle/>
          <a:p>
            <a:pPr marL="342900" indent="-342900" eaLnBrk="1" hangingPunct="1">
              <a:defRPr/>
            </a:pPr>
            <a:r>
              <a:rPr lang="en-US" sz="3600" b="1" kern="1200" dirty="0">
                <a:ea typeface="MS Mincho" pitchFamily="49" charset="-128"/>
              </a:rPr>
              <a:t>Certainly, (by this event,) the Messenger of Allah (PBUH&amp;HF)was wronged, left alone, and denied vengeance,</a:t>
            </a:r>
          </a:p>
        </p:txBody>
      </p:sp>
      <p:sp>
        <p:nvSpPr>
          <p:cNvPr id="260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laqad 'ašbaħa rasūlul-lāhi šallal-lāhu alayhi wa ālihi mawtūrā,</a:t>
            </a:r>
            <a:endParaRPr lang="fi-FI" sz="3200" b="1" i="1">
              <a:solidFill>
                <a:srgbClr val="000066"/>
              </a:solidFill>
              <a:ea typeface="MS Mincho" pitchFamily="49" charset="-128"/>
            </a:endParaRPr>
          </a:p>
        </p:txBody>
      </p:sp>
      <p:sp>
        <p:nvSpPr>
          <p:cNvPr id="260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01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60103"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11</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عادَ كِتابُ اللهِ </a:t>
            </a:r>
            <a:r>
              <a:rPr lang="ar-SA" sz="9200" kern="1200" dirty="0" err="1">
                <a:latin typeface="Arabic Typesetting" panose="03020402040406030203" pitchFamily="66" charset="-78"/>
                <a:ea typeface="+mn-ea"/>
                <a:cs typeface="Arabic Typesetting" panose="03020402040406030203" pitchFamily="66" charset="-78"/>
              </a:rPr>
              <a:t>عَزَّوَجَلَّ</a:t>
            </a:r>
            <a:r>
              <a:rPr lang="ar-SA" sz="9200" kern="1200" dirty="0">
                <a:latin typeface="Arabic Typesetting" panose="03020402040406030203" pitchFamily="66" charset="-78"/>
                <a:ea typeface="+mn-ea"/>
                <a:cs typeface="Arabic Typesetting" panose="03020402040406030203" pitchFamily="66" charset="-78"/>
              </a:rPr>
              <a:t> مَهْجُوراً،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Book of Allah, the mighty and the majestic, was again abandoned,</a:t>
            </a:r>
          </a:p>
        </p:txBody>
      </p:sp>
      <p:sp>
        <p:nvSpPr>
          <p:cNvPr id="261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āda kitābul-lāhi azza wa jalla mahjūrā,</a:t>
            </a:r>
            <a:endParaRPr lang="fi-FI" sz="3200" b="1" i="1">
              <a:solidFill>
                <a:srgbClr val="000066"/>
              </a:solidFill>
              <a:ea typeface="MS Mincho" pitchFamily="49" charset="-128"/>
            </a:endParaRPr>
          </a:p>
        </p:txBody>
      </p:sp>
      <p:sp>
        <p:nvSpPr>
          <p:cNvPr id="261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11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غُودِرَ الْحَقُّ إذْ قُهِرْتَ مَقْهُوراً،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truth was betrayed when you were forcibly overcome,</a:t>
            </a:r>
          </a:p>
        </p:txBody>
      </p:sp>
      <p:sp>
        <p:nvSpPr>
          <p:cNvPr id="262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ghūdiral ħaqqu 'idh quhirta maqhūrā,</a:t>
            </a:r>
            <a:endParaRPr lang="fi-FI" sz="3200" b="1" i="1">
              <a:solidFill>
                <a:srgbClr val="000066"/>
              </a:solidFill>
              <a:ea typeface="MS Mincho" pitchFamily="49" charset="-128"/>
            </a:endParaRPr>
          </a:p>
        </p:txBody>
      </p:sp>
      <p:sp>
        <p:nvSpPr>
          <p:cNvPr id="262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21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فُقِدَ بِفَقْدِكَ التَّكْبيرُ وَ التَّهْليلُ،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with your loss, call for Allah’s glorification and His Unity,</a:t>
            </a:r>
          </a:p>
        </p:txBody>
      </p:sp>
      <p:sp>
        <p:nvSpPr>
          <p:cNvPr id="263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fuqida bi faqdikat-takbīru wat-tahlīl,</a:t>
            </a:r>
            <a:endParaRPr lang="fi-FI" sz="3200" b="1" i="1">
              <a:solidFill>
                <a:srgbClr val="000066"/>
              </a:solidFill>
              <a:ea typeface="MS Mincho" pitchFamily="49" charset="-128"/>
            </a:endParaRPr>
          </a:p>
        </p:txBody>
      </p:sp>
      <p:sp>
        <p:nvSpPr>
          <p:cNvPr id="263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31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وَالتَّحْريمُ وَ التَّحْليلُ، وَ التَّنْزيلُ وَ التَّأْويلُ،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His prohibitions, sanctions, revelation, and interpretation were lost.</a:t>
            </a:r>
          </a:p>
        </p:txBody>
      </p:sp>
      <p:sp>
        <p:nvSpPr>
          <p:cNvPr id="264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wat-taħrīmu wat-taħlīl, wat-tanzīlu wat-ta'wīl,</a:t>
            </a:r>
            <a:endParaRPr lang="fi-FI" sz="3200" b="1" i="1">
              <a:solidFill>
                <a:srgbClr val="000066"/>
              </a:solidFill>
              <a:ea typeface="MS Mincho" pitchFamily="49" charset="-128"/>
            </a:endParaRPr>
          </a:p>
        </p:txBody>
      </p:sp>
      <p:sp>
        <p:nvSpPr>
          <p:cNvPr id="264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41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ظَهَرَ بَعْدَكَ التَّغْييرُ وَ التَّبْديلُ، وَ الإلْحادُ وَ التَّعْطيلُ، وَ </a:t>
            </a:r>
            <a:r>
              <a:rPr lang="ar-SA" sz="9200" kern="1200" dirty="0" smtClean="0">
                <a:latin typeface="Arabic Typesetting" panose="03020402040406030203" pitchFamily="66" charset="-78"/>
                <a:ea typeface="+mn-ea"/>
                <a:cs typeface="Arabic Typesetting" panose="03020402040406030203" pitchFamily="66" charset="-78"/>
              </a:rPr>
              <a:t>الأهْواءُ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After you, alteration, distortion, infidelity, abandonment (of the Islamic laws), vagary, </a:t>
            </a:r>
          </a:p>
        </p:txBody>
      </p:sp>
      <p:sp>
        <p:nvSpPr>
          <p:cNvPr id="265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đahara badakat-taghyīru wat-tabdīl, wal 'ilħādu wat-taţīl, wal 'ahwā'u</a:t>
            </a:r>
            <a:endParaRPr lang="fi-FI" sz="3200" b="1" i="1">
              <a:solidFill>
                <a:srgbClr val="000066"/>
              </a:solidFill>
              <a:ea typeface="MS Mincho" pitchFamily="49" charset="-128"/>
            </a:endParaRPr>
          </a:p>
        </p:txBody>
      </p:sp>
      <p:sp>
        <p:nvSpPr>
          <p:cNvPr id="265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52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عيسى رُوحِ اللهِ وَ كَلِمَتِهِ،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Jesus (Isa), the spirit of Allah and His word.</a:t>
            </a:r>
          </a:p>
        </p:txBody>
      </p:sp>
      <p:sp>
        <p:nvSpPr>
          <p:cNvPr id="27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īsa, ruħil-lāhi wakalimatih,</a:t>
            </a:r>
            <a:endParaRPr lang="fi-FI" sz="3200" b="1" i="1">
              <a:solidFill>
                <a:srgbClr val="000066"/>
              </a:solidFill>
              <a:ea typeface="MS Mincho" pitchFamily="49" charset="-128"/>
            </a:endParaRPr>
          </a:p>
        </p:txBody>
      </p:sp>
      <p:sp>
        <p:nvSpPr>
          <p:cNvPr id="27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الأضاليلُ، وَ الْفِتَنُ وَ الأباطيلُ،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misguidance, turmoil and falsehood became prevalent.</a:t>
            </a:r>
          </a:p>
        </p:txBody>
      </p:sp>
      <p:sp>
        <p:nvSpPr>
          <p:cNvPr id="266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wal 'ađhālīl, wal fitanu wal 'abāţīl,</a:t>
            </a:r>
          </a:p>
        </p:txBody>
      </p:sp>
      <p:sp>
        <p:nvSpPr>
          <p:cNvPr id="266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62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فَقامَ ناعيكَ عِنْدَ قَبْرِ جَدِّكَ الرَّسُولِ صَلَّى اللهُ عَلَيْهِ وَ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The announcer of your martyrdom came near the grave of your grandfather, the Messenger (PBUH&amp;HF),</a:t>
            </a:r>
          </a:p>
        </p:txBody>
      </p:sp>
      <p:sp>
        <p:nvSpPr>
          <p:cNvPr id="267268" name="Subtitle 4"/>
          <p:cNvSpPr txBox="1">
            <a:spLocks/>
          </p:cNvSpPr>
          <p:nvPr/>
        </p:nvSpPr>
        <p:spPr bwMode="auto">
          <a:xfrm>
            <a:off x="304800" y="4724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faqāma nāīka inda qabri jaddikar-rasūli, šallal-lāhu layhi wa ālih,</a:t>
            </a:r>
            <a:endParaRPr lang="fi-FI" sz="3200" b="1" i="1">
              <a:solidFill>
                <a:srgbClr val="000066"/>
              </a:solidFill>
              <a:ea typeface="MS Mincho" pitchFamily="49" charset="-128"/>
            </a:endParaRPr>
          </a:p>
        </p:txBody>
      </p:sp>
      <p:sp>
        <p:nvSpPr>
          <p:cNvPr id="267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72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فَنَعاكَ إلَيْهِ بِالدَّمْعِ الْهَطُولِ، قائِلا: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gave the news to him with tears flowing, saying:</a:t>
            </a:r>
          </a:p>
        </p:txBody>
      </p:sp>
      <p:sp>
        <p:nvSpPr>
          <p:cNvPr id="268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fanaāka 'ilayhi biddamil haţūli, qā'ilan:</a:t>
            </a:r>
            <a:endParaRPr lang="fi-FI" sz="3200" b="1" i="1">
              <a:solidFill>
                <a:srgbClr val="000066"/>
              </a:solidFill>
              <a:ea typeface="MS Mincho" pitchFamily="49" charset="-128"/>
            </a:endParaRPr>
          </a:p>
        </p:txBody>
      </p:sp>
      <p:sp>
        <p:nvSpPr>
          <p:cNvPr id="268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82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يا رَسُولَ اللهِ، قُتِلَ سِبْطُكَ وَ فَتاكَ،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0 the Messenger of Allah! Your brave grandson was slain,</a:t>
            </a:r>
          </a:p>
        </p:txBody>
      </p:sp>
      <p:sp>
        <p:nvSpPr>
          <p:cNvPr id="269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ya rasūlal-lāh, qutila sibţuka wa fatāk,</a:t>
            </a:r>
            <a:endParaRPr lang="fi-FI" sz="3200" b="1" i="1">
              <a:solidFill>
                <a:srgbClr val="000066"/>
              </a:solidFill>
              <a:ea typeface="MS Mincho" pitchFamily="49" charset="-128"/>
            </a:endParaRPr>
          </a:p>
        </p:txBody>
      </p:sp>
      <p:sp>
        <p:nvSpPr>
          <p:cNvPr id="269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693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اسْتُبيحَ أهْلُكَ وَ حِماكَ،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abuse of your family and supporters were deemed lawful.</a:t>
            </a:r>
          </a:p>
        </p:txBody>
      </p:sp>
      <p:sp>
        <p:nvSpPr>
          <p:cNvPr id="270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was-tubīħa 'ahluka wa ħimāk,</a:t>
            </a:r>
            <a:endParaRPr lang="fi-FI" sz="3200" b="1" i="1">
              <a:solidFill>
                <a:srgbClr val="000066"/>
              </a:solidFill>
              <a:ea typeface="MS Mincho" pitchFamily="49" charset="-128"/>
            </a:endParaRPr>
          </a:p>
        </p:txBody>
      </p:sp>
      <p:sp>
        <p:nvSpPr>
          <p:cNvPr id="270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0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سُبِيَتْ بَعْدَكَ ذَراريكَ،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After you, your progeny were captured,</a:t>
            </a:r>
          </a:p>
        </p:txBody>
      </p:sp>
      <p:sp>
        <p:nvSpPr>
          <p:cNvPr id="271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subiyat badaka dharārīk,</a:t>
            </a:r>
            <a:endParaRPr lang="fi-FI" sz="3200" b="1" i="1">
              <a:solidFill>
                <a:srgbClr val="000066"/>
              </a:solidFill>
              <a:ea typeface="MS Mincho" pitchFamily="49" charset="-128"/>
            </a:endParaRPr>
          </a:p>
        </p:txBody>
      </p:sp>
      <p:sp>
        <p:nvSpPr>
          <p:cNvPr id="271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1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وَقَعَ الْمَحْذُورُ بِعِتْرَتِكَ وَ ذَويكَ،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adversity befell your family and your offspring.</a:t>
            </a:r>
          </a:p>
        </p:txBody>
      </p:sp>
      <p:sp>
        <p:nvSpPr>
          <p:cNvPr id="272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waqaal maħdhūru biitratika wa dhawīk,</a:t>
            </a:r>
            <a:endParaRPr lang="fi-FI" sz="3200" b="1" i="1">
              <a:solidFill>
                <a:srgbClr val="000066"/>
              </a:solidFill>
              <a:ea typeface="MS Mincho" pitchFamily="49" charset="-128"/>
            </a:endParaRPr>
          </a:p>
        </p:txBody>
      </p:sp>
      <p:sp>
        <p:nvSpPr>
          <p:cNvPr id="272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2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فَانْزَعَجَ الرَّسُولُ، وَ بَكى قَلْبُهُ الْمَهُولُ،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Indeed, the Messenger (PBUH&amp;HF) became distressed and his depressed heart wept,</a:t>
            </a:r>
          </a:p>
        </p:txBody>
      </p:sp>
      <p:sp>
        <p:nvSpPr>
          <p:cNvPr id="273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fanzaajar-rasūl, wa bakā qalbuhul mahūl,</a:t>
            </a:r>
            <a:endParaRPr lang="fi-FI" sz="3200" b="1" i="1">
              <a:solidFill>
                <a:srgbClr val="000066"/>
              </a:solidFill>
              <a:ea typeface="MS Mincho" pitchFamily="49" charset="-128"/>
            </a:endParaRPr>
          </a:p>
        </p:txBody>
      </p:sp>
      <p:sp>
        <p:nvSpPr>
          <p:cNvPr id="273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3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عَزّاهُ بِكَ الْمَلائِكَةُ وَ الأنْبِياءُ،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Angels and the prophets offered their condolences to him for your martyrdom,</a:t>
            </a:r>
          </a:p>
        </p:txBody>
      </p:sp>
      <p:sp>
        <p:nvSpPr>
          <p:cNvPr id="274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azzāhu bikal malā'ikatu wal 'anbiyā',</a:t>
            </a:r>
            <a:endParaRPr lang="fi-FI" sz="3200" b="1" i="1">
              <a:solidFill>
                <a:srgbClr val="000066"/>
              </a:solidFill>
              <a:ea typeface="MS Mincho" pitchFamily="49" charset="-128"/>
            </a:endParaRPr>
          </a:p>
        </p:txBody>
      </p:sp>
      <p:sp>
        <p:nvSpPr>
          <p:cNvPr id="274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4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فُجِعَتْ بِكَ اُمُّكَ الزَّهْراءُ،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Your mother, al-Zahra, became distressed and bereft of you,</a:t>
            </a:r>
          </a:p>
        </p:txBody>
      </p:sp>
      <p:sp>
        <p:nvSpPr>
          <p:cNvPr id="275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fujiat bika ummukaz-zahrā',</a:t>
            </a:r>
            <a:endParaRPr lang="fi-FI" sz="3200" b="1" i="1">
              <a:solidFill>
                <a:srgbClr val="000066"/>
              </a:solidFill>
              <a:ea typeface="MS Mincho" pitchFamily="49" charset="-128"/>
            </a:endParaRPr>
          </a:p>
        </p:txBody>
      </p:sp>
      <p:sp>
        <p:nvSpPr>
          <p:cNvPr id="275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5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مُحَمَّدٍ حَبيبِ اللهِ وَ صِفْوَتِهِ،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Muhammad, the beloved of Allah and His elite.</a:t>
            </a:r>
          </a:p>
        </p:txBody>
      </p:sp>
      <p:sp>
        <p:nvSpPr>
          <p:cNvPr id="28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muħammaddin ħabībil-lāhi wa šifwatih,</a:t>
            </a:r>
            <a:endParaRPr lang="fi-FI" sz="3200" b="1" i="1">
              <a:solidFill>
                <a:srgbClr val="000066"/>
              </a:solidFill>
              <a:ea typeface="MS Mincho" pitchFamily="49" charset="-128"/>
            </a:endParaRPr>
          </a:p>
        </p:txBody>
      </p:sp>
      <p:sp>
        <p:nvSpPr>
          <p:cNvPr id="28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6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اخْتَلَفَتْ جُنُودُ الْمَلائِكَةِ الْمُقَرَّبينَ</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Legions of favored Angels came in waves to offer </a:t>
            </a:r>
            <a:r>
              <a:rPr lang="en-US" sz="3600" b="1" kern="1200" dirty="0" smtClean="0">
                <a:ea typeface="MS Mincho" pitchFamily="49" charset="-128"/>
              </a:rPr>
              <a:t>their</a:t>
            </a:r>
            <a:endParaRPr lang="en-US" sz="3600" b="1" kern="1200" dirty="0">
              <a:ea typeface="MS Mincho" pitchFamily="49" charset="-128"/>
            </a:endParaRPr>
          </a:p>
        </p:txBody>
      </p:sp>
      <p:sp>
        <p:nvSpPr>
          <p:cNvPr id="276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wakhtalafat junūdul malā'ikatil muqarrabīn, </a:t>
            </a:r>
            <a:endParaRPr lang="fi-FI" sz="3200" b="1" i="1">
              <a:solidFill>
                <a:srgbClr val="000066"/>
              </a:solidFill>
              <a:ea typeface="MS Mincho" pitchFamily="49" charset="-128"/>
            </a:endParaRPr>
          </a:p>
        </p:txBody>
      </p:sp>
      <p:sp>
        <p:nvSpPr>
          <p:cNvPr id="276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6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تُعَزّي أباكَ </a:t>
            </a:r>
            <a:r>
              <a:rPr lang="ar-SA" sz="9200" kern="1200" dirty="0" err="1">
                <a:latin typeface="Arabic Typesetting" panose="03020402040406030203" pitchFamily="66" charset="-78"/>
                <a:ea typeface="+mn-ea"/>
                <a:cs typeface="Arabic Typesetting" panose="03020402040406030203" pitchFamily="66" charset="-78"/>
              </a:rPr>
              <a:t>أميرَالْمُؤْمِنينَ</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smtClean="0">
                <a:ea typeface="MS Mincho" pitchFamily="49" charset="-128"/>
              </a:rPr>
              <a:t>condolences to </a:t>
            </a:r>
            <a:r>
              <a:rPr lang="en-US" sz="3600" b="1" kern="1200" dirty="0">
                <a:ea typeface="MS Mincho" pitchFamily="49" charset="-128"/>
              </a:rPr>
              <a:t>your father, the Leader of the Faithful,</a:t>
            </a:r>
            <a:endParaRPr lang="en-US" sz="3600" b="1" kern="1200" dirty="0" smtClean="0">
              <a:ea typeface="MS Mincho" pitchFamily="49" charset="-128"/>
            </a:endParaRPr>
          </a:p>
        </p:txBody>
      </p:sp>
      <p:sp>
        <p:nvSpPr>
          <p:cNvPr id="277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tuazzī 'abāka 'amīral mu'minīn,</a:t>
            </a:r>
          </a:p>
        </p:txBody>
      </p:sp>
      <p:sp>
        <p:nvSpPr>
          <p:cNvPr id="277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7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اُقيمَتْ لَكَ الْمَآتِمُ في أعْلا عِلِّيّينَ،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Mourning commemorations were held for you in the utmost exalted place Heaven,</a:t>
            </a:r>
          </a:p>
        </p:txBody>
      </p:sp>
      <p:sp>
        <p:nvSpPr>
          <p:cNvPr id="278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'uqīmat lakal ma'ātimu fī 'alā illiyyīn,</a:t>
            </a:r>
            <a:endParaRPr lang="fi-FI" sz="3200" b="1" i="1">
              <a:solidFill>
                <a:srgbClr val="000066"/>
              </a:solidFill>
              <a:ea typeface="MS Mincho" pitchFamily="49" charset="-128"/>
            </a:endParaRPr>
          </a:p>
        </p:txBody>
      </p:sp>
      <p:sp>
        <p:nvSpPr>
          <p:cNvPr id="278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8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لَطَمَتْ عَلَيْكَ الْحُورُ الْعينُ،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the dark-eyed Maidens (of Paradise) hit their own heads and faces in grief,</a:t>
            </a:r>
          </a:p>
        </p:txBody>
      </p:sp>
      <p:sp>
        <p:nvSpPr>
          <p:cNvPr id="279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laţamat alaykal ħūrul īn,</a:t>
            </a:r>
            <a:endParaRPr lang="fi-FI" sz="3200" b="1" i="1">
              <a:solidFill>
                <a:srgbClr val="000066"/>
              </a:solidFill>
              <a:ea typeface="MS Mincho" pitchFamily="49" charset="-128"/>
            </a:endParaRPr>
          </a:p>
        </p:txBody>
      </p:sp>
      <p:sp>
        <p:nvSpPr>
          <p:cNvPr id="279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79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بَكَتِ السَّماءُ وَ سُكّانُها،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skies and their inhabitants wept,</a:t>
            </a:r>
          </a:p>
        </p:txBody>
      </p:sp>
      <p:sp>
        <p:nvSpPr>
          <p:cNvPr id="280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bakatis-samā'u wa sukkānuhā,</a:t>
            </a:r>
            <a:endParaRPr lang="fi-FI" sz="3200" b="1" i="1">
              <a:solidFill>
                <a:srgbClr val="000066"/>
              </a:solidFill>
              <a:ea typeface="MS Mincho" pitchFamily="49" charset="-128"/>
            </a:endParaRPr>
          </a:p>
        </p:txBody>
      </p:sp>
      <p:sp>
        <p:nvSpPr>
          <p:cNvPr id="280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0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الْجِنانُ وَ خُزّانُها،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as did Paradise and its keepers,</a:t>
            </a:r>
          </a:p>
        </p:txBody>
      </p:sp>
      <p:sp>
        <p:nvSpPr>
          <p:cNvPr id="281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jinānu wa khuzzānuhā,</a:t>
            </a:r>
            <a:endParaRPr lang="fi-FI" sz="3200" b="1" i="1">
              <a:solidFill>
                <a:srgbClr val="000066"/>
              </a:solidFill>
              <a:ea typeface="MS Mincho" pitchFamily="49" charset="-128"/>
            </a:endParaRPr>
          </a:p>
        </p:txBody>
      </p:sp>
      <p:sp>
        <p:nvSpPr>
          <p:cNvPr id="281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1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الْهِضابُ وَ أقْطارُها،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mountains and their surroundings,</a:t>
            </a:r>
          </a:p>
        </p:txBody>
      </p:sp>
      <p:sp>
        <p:nvSpPr>
          <p:cNvPr id="282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wal hiđhābu wa 'aqţāruhā,</a:t>
            </a:r>
            <a:endParaRPr lang="fi-FI" sz="3200" b="1" i="1">
              <a:solidFill>
                <a:srgbClr val="000066"/>
              </a:solidFill>
              <a:ea typeface="MS Mincho" pitchFamily="49" charset="-128"/>
            </a:endParaRPr>
          </a:p>
        </p:txBody>
      </p:sp>
      <p:sp>
        <p:nvSpPr>
          <p:cNvPr id="282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2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الْبِحارُ وَ حيتانُها،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oceans and their fishes,</a:t>
            </a:r>
          </a:p>
        </p:txBody>
      </p:sp>
      <p:sp>
        <p:nvSpPr>
          <p:cNvPr id="283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biħāru wa ħītānuhā,</a:t>
            </a:r>
            <a:endParaRPr lang="fi-FI" sz="3200" b="1" i="1">
              <a:solidFill>
                <a:srgbClr val="000066"/>
              </a:solidFill>
              <a:ea typeface="MS Mincho" pitchFamily="49" charset="-128"/>
            </a:endParaRPr>
          </a:p>
        </p:txBody>
      </p:sp>
      <p:sp>
        <p:nvSpPr>
          <p:cNvPr id="283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3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الْجِنانُ وَ وِلْدانُها،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heavens and their servants,</a:t>
            </a:r>
          </a:p>
        </p:txBody>
      </p:sp>
      <p:sp>
        <p:nvSpPr>
          <p:cNvPr id="284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jinānu wa wildānuhā,</a:t>
            </a:r>
            <a:endParaRPr lang="fi-FI" sz="3200" b="1" i="1">
              <a:solidFill>
                <a:srgbClr val="000066"/>
              </a:solidFill>
              <a:ea typeface="MS Mincho" pitchFamily="49" charset="-128"/>
            </a:endParaRPr>
          </a:p>
        </p:txBody>
      </p:sp>
      <p:sp>
        <p:nvSpPr>
          <p:cNvPr id="284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46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الْبَيْتُ وَ الْمَقامُ،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House (</a:t>
            </a:r>
            <a:r>
              <a:rPr lang="en-US" sz="3600" b="1" kern="1200" dirty="0" err="1">
                <a:ea typeface="MS Mincho" pitchFamily="49" charset="-128"/>
              </a:rPr>
              <a:t>Ka’ba</a:t>
            </a:r>
            <a:r>
              <a:rPr lang="en-US" sz="3600" b="1" kern="1200" dirty="0">
                <a:ea typeface="MS Mincho" pitchFamily="49" charset="-128"/>
              </a:rPr>
              <a:t>), and the Station (of Abraham),</a:t>
            </a:r>
          </a:p>
        </p:txBody>
      </p:sp>
      <p:sp>
        <p:nvSpPr>
          <p:cNvPr id="2857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baytu wal maqām,</a:t>
            </a:r>
            <a:endParaRPr lang="fi-FI" sz="3200" b="1" i="1">
              <a:solidFill>
                <a:srgbClr val="000066"/>
              </a:solidFill>
              <a:ea typeface="MS Mincho" pitchFamily="49" charset="-128"/>
            </a:endParaRPr>
          </a:p>
        </p:txBody>
      </p:sp>
      <p:sp>
        <p:nvSpPr>
          <p:cNvPr id="285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57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 y="892175"/>
            <a:ext cx="8534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a:t>
            </a:r>
            <a:r>
              <a:rPr lang="ar-SA" sz="9200" kern="1200" dirty="0" err="1">
                <a:latin typeface="Arabic Typesetting" panose="03020402040406030203" pitchFamily="66" charset="-78"/>
                <a:ea typeface="+mn-ea"/>
                <a:cs typeface="Arabic Typesetting" panose="03020402040406030203" pitchFamily="66" charset="-78"/>
              </a:rPr>
              <a:t>أميرِالْمُؤْمِنينَ</a:t>
            </a:r>
            <a:r>
              <a:rPr lang="ar-SA" sz="9200" kern="1200" dirty="0">
                <a:latin typeface="Arabic Typesetting" panose="03020402040406030203" pitchFamily="66" charset="-78"/>
                <a:ea typeface="+mn-ea"/>
                <a:cs typeface="Arabic Typesetting" panose="03020402040406030203" pitchFamily="66" charset="-78"/>
              </a:rPr>
              <a:t> عَلِيِّ بْنِ أبي </a:t>
            </a:r>
            <a:r>
              <a:rPr lang="ar-SA" sz="9200" kern="1200" dirty="0" smtClean="0">
                <a:latin typeface="Arabic Typesetting" panose="03020402040406030203" pitchFamily="66" charset="-78"/>
                <a:ea typeface="+mn-ea"/>
                <a:cs typeface="Arabic Typesetting" panose="03020402040406030203" pitchFamily="66" charset="-78"/>
              </a:rPr>
              <a:t>طالِبٍ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Peace be upon the Leader of the Faithful, Ali </a:t>
            </a:r>
            <a:r>
              <a:rPr lang="en-US" sz="3600" b="1" kern="1200" dirty="0" err="1">
                <a:ea typeface="MS Mincho" pitchFamily="49" charset="-128"/>
              </a:rPr>
              <a:t>Ibn</a:t>
            </a:r>
            <a:r>
              <a:rPr lang="en-US" sz="3600" b="1" kern="1200" dirty="0">
                <a:ea typeface="MS Mincho" pitchFamily="49" charset="-128"/>
              </a:rPr>
              <a:t> </a:t>
            </a:r>
            <a:r>
              <a:rPr lang="en-US" sz="3600" b="1" kern="1200" dirty="0" err="1">
                <a:ea typeface="MS Mincho" pitchFamily="49" charset="-128"/>
              </a:rPr>
              <a:t>Abi</a:t>
            </a:r>
            <a:r>
              <a:rPr lang="en-US" sz="3600" b="1" kern="1200" dirty="0">
                <a:ea typeface="MS Mincho" pitchFamily="49" charset="-128"/>
              </a:rPr>
              <a:t> </a:t>
            </a:r>
            <a:r>
              <a:rPr lang="en-US" sz="3600" b="1" kern="1200" dirty="0" err="1">
                <a:ea typeface="MS Mincho" pitchFamily="49" charset="-128"/>
              </a:rPr>
              <a:t>Talib</a:t>
            </a:r>
            <a:r>
              <a:rPr lang="en-US" sz="3600" b="1" kern="1200" dirty="0">
                <a:ea typeface="MS Mincho" pitchFamily="49" charset="-128"/>
              </a:rPr>
              <a:t>, </a:t>
            </a:r>
          </a:p>
        </p:txBody>
      </p:sp>
      <p:sp>
        <p:nvSpPr>
          <p:cNvPr id="29700"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a:solidFill>
                  <a:srgbClr val="000066"/>
                </a:solidFill>
                <a:ea typeface="MS Mincho" pitchFamily="49" charset="-128"/>
              </a:rPr>
              <a:t>assalāmu</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alā</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amīril</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mu'minīna</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aliyy-ibni</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abī</a:t>
            </a:r>
            <a:r>
              <a:rPr lang="en-US" sz="3200" b="1" i="1" dirty="0">
                <a:solidFill>
                  <a:srgbClr val="000066"/>
                </a:solidFill>
                <a:ea typeface="MS Mincho" pitchFamily="49" charset="-128"/>
              </a:rPr>
              <a:t> </a:t>
            </a:r>
            <a:r>
              <a:rPr lang="en-US" sz="3200" b="1" i="1" dirty="0" err="1" smtClean="0">
                <a:solidFill>
                  <a:srgbClr val="000066"/>
                </a:solidFill>
                <a:ea typeface="MS Mincho" pitchFamily="49" charset="-128"/>
              </a:rPr>
              <a:t>ţālibinil</a:t>
            </a:r>
            <a:endParaRPr lang="fi-FI" sz="3200" b="1" i="1" dirty="0">
              <a:solidFill>
                <a:srgbClr val="000066"/>
              </a:solidFill>
              <a:ea typeface="MS Mincho" pitchFamily="49" charset="-128"/>
            </a:endParaRPr>
          </a:p>
        </p:txBody>
      </p:sp>
      <p:sp>
        <p:nvSpPr>
          <p:cNvPr id="29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7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الْمَشْعَرُ الْحَرامُ،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Sacred Monument,</a:t>
            </a:r>
          </a:p>
        </p:txBody>
      </p:sp>
      <p:sp>
        <p:nvSpPr>
          <p:cNvPr id="286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masharul ħarām,</a:t>
            </a:r>
            <a:endParaRPr lang="fi-FI" sz="3200" b="1" i="1">
              <a:solidFill>
                <a:srgbClr val="000066"/>
              </a:solidFill>
              <a:ea typeface="MS Mincho" pitchFamily="49" charset="-128"/>
            </a:endParaRPr>
          </a:p>
        </p:txBody>
      </p:sp>
      <p:sp>
        <p:nvSpPr>
          <p:cNvPr id="286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67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الْحِلُّ وَ </a:t>
            </a:r>
            <a:r>
              <a:rPr lang="ar-SA" sz="9200" kern="1200" dirty="0" err="1">
                <a:latin typeface="Arabic Typesetting" panose="03020402040406030203" pitchFamily="66" charset="-78"/>
                <a:ea typeface="+mn-ea"/>
                <a:cs typeface="Arabic Typesetting" panose="03020402040406030203" pitchFamily="66" charset="-78"/>
              </a:rPr>
              <a:t>الإحْلإحْرامُ</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Mecca and its sanctuary.</a:t>
            </a:r>
          </a:p>
        </p:txBody>
      </p:sp>
      <p:sp>
        <p:nvSpPr>
          <p:cNvPr id="287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ħillu wal iħrām,</a:t>
            </a:r>
            <a:endParaRPr lang="fi-FI" sz="3200" b="1" i="1">
              <a:solidFill>
                <a:srgbClr val="000066"/>
              </a:solidFill>
              <a:ea typeface="MS Mincho" pitchFamily="49" charset="-128"/>
            </a:endParaRPr>
          </a:p>
        </p:txBody>
      </p:sp>
      <p:sp>
        <p:nvSpPr>
          <p:cNvPr id="287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77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فَبِحُرْمَةِ هذَا الْمَكانِ الْمُنيفِ،</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By the sanctity of this exalted place (the tomb of Imam al-Husain (PBUH)),</a:t>
            </a:r>
          </a:p>
        </p:txBody>
      </p:sp>
      <p:sp>
        <p:nvSpPr>
          <p:cNvPr id="288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 fabiħurmati hadhal makānil munīf,</a:t>
            </a:r>
            <a:endParaRPr lang="fi-FI" sz="3200" b="1" i="1">
              <a:solidFill>
                <a:srgbClr val="000066"/>
              </a:solidFill>
              <a:ea typeface="MS Mincho" pitchFamily="49" charset="-128"/>
            </a:endParaRPr>
          </a:p>
        </p:txBody>
      </p:sp>
      <p:sp>
        <p:nvSpPr>
          <p:cNvPr id="288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87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88775"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12</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bestow blessings upon Muhammad and the family of Muhammad,</a:t>
            </a:r>
          </a:p>
        </p:txBody>
      </p:sp>
      <p:sp>
        <p:nvSpPr>
          <p:cNvPr id="289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šalli alā muħammadin wa āli muħammad,</a:t>
            </a:r>
            <a:endParaRPr lang="fi-FI" sz="3200" b="1" i="1">
              <a:solidFill>
                <a:srgbClr val="000066"/>
              </a:solidFill>
              <a:ea typeface="MS Mincho" pitchFamily="49" charset="-128"/>
            </a:endParaRPr>
          </a:p>
        </p:txBody>
      </p:sp>
      <p:sp>
        <p:nvSpPr>
          <p:cNvPr id="289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897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وَاحْشُرْني في زُمْرَتِهِمْ،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assemble me in their company,</a:t>
            </a:r>
          </a:p>
        </p:txBody>
      </p:sp>
      <p:sp>
        <p:nvSpPr>
          <p:cNvPr id="290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waħshurnī fī zumratihim,</a:t>
            </a:r>
            <a:endParaRPr lang="fi-FI" sz="3200" b="1" i="1">
              <a:solidFill>
                <a:srgbClr val="000066"/>
              </a:solidFill>
              <a:ea typeface="MS Mincho" pitchFamily="49" charset="-128"/>
            </a:endParaRPr>
          </a:p>
        </p:txBody>
      </p:sp>
      <p:sp>
        <p:nvSpPr>
          <p:cNvPr id="290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08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أدْخِلْنِي الْجَنَّةَ بِشَفاعَتِهِمْ،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admit me to Paradise by their intercession.</a:t>
            </a:r>
          </a:p>
        </p:txBody>
      </p:sp>
      <p:sp>
        <p:nvSpPr>
          <p:cNvPr id="2918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a:solidFill>
                  <a:srgbClr val="000066"/>
                </a:solidFill>
                <a:ea typeface="MS Mincho" pitchFamily="49" charset="-128"/>
              </a:rPr>
              <a:t>wa 'adkhilnil jannata bi shafāatihim,</a:t>
            </a:r>
            <a:endParaRPr lang="fi-FI" sz="3200" b="1" i="1">
              <a:solidFill>
                <a:srgbClr val="000066"/>
              </a:solidFill>
              <a:ea typeface="MS Mincho" pitchFamily="49" charset="-128"/>
            </a:endParaRPr>
          </a:p>
        </p:txBody>
      </p:sp>
      <p:sp>
        <p:nvSpPr>
          <p:cNvPr id="291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18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إنّي أتَوَسَّلُ إلَيْكَ يا أسْرَعَ الْحاسِبينَ،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I implore You, O He who is the quickest of the reckoners!</a:t>
            </a:r>
          </a:p>
        </p:txBody>
      </p:sp>
      <p:sp>
        <p:nvSpPr>
          <p:cNvPr id="2928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 'innī 'atawassalu 'ilayka yā 'asraal ħāsibīn,</a:t>
            </a:r>
            <a:endParaRPr lang="fi-FI" sz="3200" b="1" i="1">
              <a:solidFill>
                <a:srgbClr val="000066"/>
              </a:solidFill>
              <a:ea typeface="MS Mincho" pitchFamily="49" charset="-128"/>
            </a:endParaRPr>
          </a:p>
        </p:txBody>
      </p:sp>
      <p:sp>
        <p:nvSpPr>
          <p:cNvPr id="292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28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a:t>
            </a:r>
            <a:r>
              <a:rPr lang="ar-SA" sz="9200" kern="1200" dirty="0" err="1">
                <a:latin typeface="Arabic Typesetting" panose="03020402040406030203" pitchFamily="66" charset="-78"/>
                <a:ea typeface="+mn-ea"/>
                <a:cs typeface="Arabic Typesetting" panose="03020402040406030203" pitchFamily="66" charset="-78"/>
              </a:rPr>
              <a:t>ياأكْرَمَ</a:t>
            </a:r>
            <a:r>
              <a:rPr lang="ar-SA" sz="9200" kern="1200" dirty="0">
                <a:latin typeface="Arabic Typesetting" panose="03020402040406030203" pitchFamily="66" charset="-78"/>
                <a:ea typeface="+mn-ea"/>
                <a:cs typeface="Arabic Typesetting" panose="03020402040406030203" pitchFamily="66" charset="-78"/>
              </a:rPr>
              <a:t> الأكْرَمينَ، وَ </a:t>
            </a:r>
            <a:r>
              <a:rPr lang="ar-SA" sz="9200" kern="1200" dirty="0" err="1">
                <a:latin typeface="Arabic Typesetting" panose="03020402040406030203" pitchFamily="66" charset="-78"/>
                <a:ea typeface="+mn-ea"/>
                <a:cs typeface="Arabic Typesetting" panose="03020402040406030203" pitchFamily="66" charset="-78"/>
              </a:rPr>
              <a:t>ياأحْكَمَ</a:t>
            </a:r>
            <a:r>
              <a:rPr lang="ar-SA" sz="9200" kern="1200" dirty="0">
                <a:latin typeface="Arabic Typesetting" panose="03020402040406030203" pitchFamily="66" charset="-78"/>
                <a:ea typeface="+mn-ea"/>
                <a:cs typeface="Arabic Typesetting" panose="03020402040406030203" pitchFamily="66" charset="-78"/>
              </a:rPr>
              <a:t> الْحاكِمينَ،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the most generous of the generous and the wisest of judges!</a:t>
            </a:r>
          </a:p>
        </p:txBody>
      </p:sp>
      <p:sp>
        <p:nvSpPr>
          <p:cNvPr id="293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yā 'akramal 'akramīn, wa yā 'aħkamal ħākimīn,</a:t>
            </a:r>
            <a:endParaRPr lang="fi-FI" sz="3200" b="1" i="1">
              <a:solidFill>
                <a:srgbClr val="000066"/>
              </a:solidFill>
              <a:ea typeface="MS Mincho" pitchFamily="49" charset="-128"/>
            </a:endParaRPr>
          </a:p>
        </p:txBody>
      </p:sp>
      <p:sp>
        <p:nvSpPr>
          <p:cNvPr id="293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38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بِمُحَمَّدٍ خاتَمِ النَّبِيّينَ، رَسُولِكَ إلَى الْعالَمينَ أجْمَعينَ،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Muhammad, the seal of the prophets, Your Messenger to all the worlds,</a:t>
            </a:r>
          </a:p>
        </p:txBody>
      </p:sp>
      <p:sp>
        <p:nvSpPr>
          <p:cNvPr id="294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bi muħammadin khātamin-nabiyyīn, rasūlika 'ilal ālamīna 'ajmaīn,</a:t>
            </a:r>
            <a:endParaRPr lang="fi-FI" sz="3200" b="1" i="1">
              <a:solidFill>
                <a:srgbClr val="000066"/>
              </a:solidFill>
              <a:ea typeface="MS Mincho" pitchFamily="49" charset="-128"/>
            </a:endParaRPr>
          </a:p>
        </p:txBody>
      </p:sp>
      <p:sp>
        <p:nvSpPr>
          <p:cNvPr id="294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49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بِأخيهِ وَ ابْنِ عَمِّهِ </a:t>
            </a:r>
            <a:r>
              <a:rPr lang="ar-SA" sz="9200" kern="1200" dirty="0" err="1">
                <a:latin typeface="Arabic Typesetting" panose="03020402040406030203" pitchFamily="66" charset="-78"/>
                <a:ea typeface="+mn-ea"/>
                <a:cs typeface="Arabic Typesetting" panose="03020402040406030203" pitchFamily="66" charset="-78"/>
              </a:rPr>
              <a:t>الأنْزَعِ</a:t>
            </a:r>
            <a:r>
              <a:rPr lang="ar-SA" sz="9200" kern="1200" dirty="0">
                <a:latin typeface="Arabic Typesetting" panose="03020402040406030203" pitchFamily="66" charset="-78"/>
                <a:ea typeface="+mn-ea"/>
                <a:cs typeface="Arabic Typesetting" panose="03020402040406030203" pitchFamily="66" charset="-78"/>
              </a:rPr>
              <a:t> الْبَطينِ، الْعالِمِ الْمَكينِ</a:t>
            </a:r>
            <a:r>
              <a:rPr lang="ar-SA" sz="9200" kern="1200" dirty="0" smtClean="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his brother and cousin, the </a:t>
            </a:r>
            <a:r>
              <a:rPr lang="en-US" sz="3600" b="1" kern="1200" dirty="0" err="1">
                <a:ea typeface="MS Mincho" pitchFamily="49" charset="-128"/>
              </a:rPr>
              <a:t>uprooter</a:t>
            </a:r>
            <a:r>
              <a:rPr lang="en-US" sz="3600" b="1" kern="1200" dirty="0">
                <a:ea typeface="MS Mincho" pitchFamily="49" charset="-128"/>
              </a:rPr>
              <a:t> of hidden polytheism, the distinguished and learned, </a:t>
            </a:r>
          </a:p>
        </p:txBody>
      </p:sp>
      <p:sp>
        <p:nvSpPr>
          <p:cNvPr id="295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 'akhīhi wabni ammihil 'anzail baţīn, al-ālimil makīn, </a:t>
            </a:r>
            <a:endParaRPr lang="fi-FI" sz="3200" b="1" i="1">
              <a:solidFill>
                <a:srgbClr val="000066"/>
              </a:solidFill>
              <a:ea typeface="MS Mincho" pitchFamily="49" charset="-128"/>
            </a:endParaRPr>
          </a:p>
        </p:txBody>
      </p:sp>
      <p:sp>
        <p:nvSpPr>
          <p:cNvPr id="295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59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 y="892175"/>
            <a:ext cx="8534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الْمَخْصُوصِ </a:t>
            </a:r>
            <a:r>
              <a:rPr lang="ar-SA" sz="9200" kern="1200" dirty="0" err="1">
                <a:latin typeface="Arabic Typesetting" panose="03020402040406030203" pitchFamily="66" charset="-78"/>
                <a:ea typeface="+mn-ea"/>
                <a:cs typeface="Arabic Typesetting" panose="03020402040406030203" pitchFamily="66" charset="-78"/>
              </a:rPr>
              <a:t>بِاُخُوَّتِهِ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smtClean="0">
                <a:ea typeface="MS Mincho" pitchFamily="49" charset="-128"/>
              </a:rPr>
              <a:t>who </a:t>
            </a:r>
            <a:r>
              <a:rPr lang="en-US" sz="3600" b="1" kern="1200" dirty="0">
                <a:ea typeface="MS Mincho" pitchFamily="49" charset="-128"/>
              </a:rPr>
              <a:t>was exclusively selected for brotherhood to him (the Prophet (PBUH&amp;HF)).</a:t>
            </a:r>
          </a:p>
        </p:txBody>
      </p:sp>
      <p:sp>
        <p:nvSpPr>
          <p:cNvPr id="29700" name="Subtitle 4"/>
          <p:cNvSpPr txBox="1">
            <a:spLocks/>
          </p:cNvSpPr>
          <p:nvPr/>
        </p:nvSpPr>
        <p:spPr bwMode="auto">
          <a:xfrm>
            <a:off x="304800" y="4876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t>
            </a:r>
            <a:r>
              <a:rPr lang="en-US" sz="3200" b="1" i="1" dirty="0" err="1" smtClean="0">
                <a:solidFill>
                  <a:srgbClr val="000066"/>
                </a:solidFill>
                <a:ea typeface="MS Mincho" pitchFamily="49" charset="-128"/>
              </a:rPr>
              <a:t>makhšūši</a:t>
            </a:r>
            <a:r>
              <a:rPr lang="en-US" sz="3200" b="1" i="1" dirty="0" smtClean="0">
                <a:solidFill>
                  <a:srgbClr val="000066"/>
                </a:solidFill>
                <a:ea typeface="MS Mincho" pitchFamily="49" charset="-128"/>
              </a:rPr>
              <a:t> bi-'</a:t>
            </a:r>
            <a:r>
              <a:rPr lang="en-US" sz="3200" b="1" i="1" dirty="0" err="1" smtClean="0">
                <a:solidFill>
                  <a:srgbClr val="000066"/>
                </a:solidFill>
                <a:ea typeface="MS Mincho" pitchFamily="49" charset="-128"/>
              </a:rPr>
              <a:t>ukhuwwatih</a:t>
            </a:r>
            <a:r>
              <a:rPr lang="en-US" sz="3200" b="1" i="1" dirty="0" smtClean="0">
                <a:solidFill>
                  <a:srgbClr val="000066"/>
                </a:solidFill>
                <a:ea typeface="MS Mincho" pitchFamily="49" charset="-128"/>
              </a:rPr>
              <a:t>,</a:t>
            </a:r>
            <a:endParaRPr lang="en-US" sz="3200" b="1" i="1" dirty="0">
              <a:solidFill>
                <a:srgbClr val="000066"/>
              </a:solidFill>
              <a:ea typeface="MS Mincho" pitchFamily="49" charset="-128"/>
            </a:endParaRPr>
          </a:p>
        </p:txBody>
      </p:sp>
      <p:sp>
        <p:nvSpPr>
          <p:cNvPr id="29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7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88043547"/>
      </p:ext>
    </p:extLst>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عَلِيٍّ أميرِ الْمُؤْمِنينَ،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Ali, the </a:t>
            </a:r>
            <a:r>
              <a:rPr lang="en-US" sz="3600" b="1" kern="1200" dirty="0" smtClean="0">
                <a:ea typeface="MS Mincho" pitchFamily="49" charset="-128"/>
              </a:rPr>
              <a:t>Commander of </a:t>
            </a:r>
            <a:r>
              <a:rPr lang="en-US" sz="3600" b="1" kern="1200" dirty="0">
                <a:ea typeface="MS Mincho" pitchFamily="49" charset="-128"/>
              </a:rPr>
              <a:t>the Faithful,</a:t>
            </a:r>
          </a:p>
        </p:txBody>
      </p:sp>
      <p:sp>
        <p:nvSpPr>
          <p:cNvPr id="2969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aliyyin 'amīril mu'minīn,</a:t>
            </a:r>
          </a:p>
        </p:txBody>
      </p:sp>
      <p:sp>
        <p:nvSpPr>
          <p:cNvPr id="296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69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بِفاطِمَةَ سَيِّدَةِ نِساءِ الْعالَمينَ،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Fatima, the chief of women of the worlds,</a:t>
            </a:r>
          </a:p>
        </p:txBody>
      </p:sp>
      <p:sp>
        <p:nvSpPr>
          <p:cNvPr id="2979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 fāţimata sayyidati nisā'il ālamīn,</a:t>
            </a:r>
            <a:endParaRPr lang="fi-FI" sz="3200" b="1" i="1">
              <a:solidFill>
                <a:srgbClr val="000066"/>
              </a:solidFill>
              <a:ea typeface="MS Mincho" pitchFamily="49" charset="-128"/>
            </a:endParaRPr>
          </a:p>
        </p:txBody>
      </p:sp>
      <p:sp>
        <p:nvSpPr>
          <p:cNvPr id="297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79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بِالْحَسَنِ الزَّكِيِّ عِصْمَةِ الْمُتَّقينَ،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al-</a:t>
            </a:r>
            <a:r>
              <a:rPr lang="en-US" sz="3600" b="1" kern="1200" dirty="0" err="1">
                <a:ea typeface="MS Mincho" pitchFamily="49" charset="-128"/>
              </a:rPr>
              <a:t>Hasan</a:t>
            </a:r>
            <a:r>
              <a:rPr lang="en-US" sz="3600" b="1" kern="1200" dirty="0">
                <a:ea typeface="MS Mincho" pitchFamily="49" charset="-128"/>
              </a:rPr>
              <a:t>, the purified one and the protection of the pious,</a:t>
            </a:r>
          </a:p>
        </p:txBody>
      </p:sp>
      <p:sp>
        <p:nvSpPr>
          <p:cNvPr id="2990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bil ħasaniz-zakiyyi išmatil muttaqīn,</a:t>
            </a:r>
            <a:endParaRPr lang="fi-FI" sz="3200" b="1" i="1">
              <a:solidFill>
                <a:srgbClr val="000066"/>
              </a:solidFill>
              <a:ea typeface="MS Mincho" pitchFamily="49" charset="-128"/>
            </a:endParaRPr>
          </a:p>
        </p:txBody>
      </p:sp>
      <p:sp>
        <p:nvSpPr>
          <p:cNvPr id="299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2990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بِأبي عَبْدِاللهِ الْحُسَيْنِ أكْرَمِ الْمُسْتَشْهَدينَ،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t>
            </a:r>
            <a:r>
              <a:rPr lang="en-US" sz="3600" b="1" kern="1200" dirty="0" err="1">
                <a:ea typeface="MS Mincho" pitchFamily="49" charset="-128"/>
              </a:rPr>
              <a:t>Abi</a:t>
            </a:r>
            <a:r>
              <a:rPr lang="en-US" sz="3600" b="1" kern="1200" dirty="0">
                <a:ea typeface="MS Mincho" pitchFamily="49" charset="-128"/>
              </a:rPr>
              <a:t> </a:t>
            </a:r>
            <a:r>
              <a:rPr lang="en-US" sz="3600" b="1" kern="1200" dirty="0" err="1">
                <a:ea typeface="MS Mincho" pitchFamily="49" charset="-128"/>
              </a:rPr>
              <a:t>Abdillah</a:t>
            </a:r>
            <a:r>
              <a:rPr lang="en-US" sz="3600" b="1" kern="1200" dirty="0">
                <a:ea typeface="MS Mincho" pitchFamily="49" charset="-128"/>
              </a:rPr>
              <a:t>, al-Husain, the most honored martyr,</a:t>
            </a:r>
          </a:p>
        </p:txBody>
      </p:sp>
      <p:sp>
        <p:nvSpPr>
          <p:cNvPr id="3000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 'abī abdil-lāhil ħusayni 'akramil mustash-hadīn,</a:t>
            </a:r>
            <a:endParaRPr lang="fi-FI" sz="3200" b="1" i="1">
              <a:solidFill>
                <a:srgbClr val="000066"/>
              </a:solidFill>
              <a:ea typeface="MS Mincho" pitchFamily="49" charset="-128"/>
            </a:endParaRPr>
          </a:p>
        </p:txBody>
      </p:sp>
      <p:sp>
        <p:nvSpPr>
          <p:cNvPr id="300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00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بِأوْلادِهِ الْمَقْتُولينَ، وَ بِعِتْرَتِهِ الْمَظْلُومينَ،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his slain children and oppressed family,</a:t>
            </a:r>
          </a:p>
        </p:txBody>
      </p:sp>
      <p:sp>
        <p:nvSpPr>
          <p:cNvPr id="3010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bi-'awlādihil maqtūlīn wa bi itratihil mađlūmīn,</a:t>
            </a:r>
            <a:endParaRPr lang="fi-FI" sz="3200" b="1" i="1">
              <a:solidFill>
                <a:srgbClr val="000066"/>
              </a:solidFill>
              <a:ea typeface="MS Mincho" pitchFamily="49" charset="-128"/>
            </a:endParaRPr>
          </a:p>
        </p:txBody>
      </p:sp>
      <p:sp>
        <p:nvSpPr>
          <p:cNvPr id="301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10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بِعَلِيِّ بْنِ الْحُسَيْنِ زَيْنِ الْعابِدينَ،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Ali </a:t>
            </a:r>
            <a:r>
              <a:rPr lang="en-US" sz="3600" b="1" kern="1200" dirty="0" err="1">
                <a:ea typeface="MS Mincho" pitchFamily="49" charset="-128"/>
              </a:rPr>
              <a:t>Ibn</a:t>
            </a:r>
            <a:r>
              <a:rPr lang="en-US" sz="3600" b="1" kern="1200" dirty="0">
                <a:ea typeface="MS Mincho" pitchFamily="49" charset="-128"/>
              </a:rPr>
              <a:t> al-Husain, the ornament of the worshippers,</a:t>
            </a:r>
          </a:p>
        </p:txBody>
      </p:sp>
      <p:sp>
        <p:nvSpPr>
          <p:cNvPr id="3020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 aliyyibnil ħusayni zaynil ābidīn,</a:t>
            </a:r>
            <a:endParaRPr lang="fi-FI" sz="3200" b="1" i="1">
              <a:solidFill>
                <a:srgbClr val="000066"/>
              </a:solidFill>
              <a:ea typeface="MS Mincho" pitchFamily="49" charset="-128"/>
            </a:endParaRPr>
          </a:p>
        </p:txBody>
      </p:sp>
      <p:sp>
        <p:nvSpPr>
          <p:cNvPr id="302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20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بِمُحَمَّدِ بْنِ عَلِيٍّ قِبْلَةِ الأوّابينَ،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Muhammad </a:t>
            </a:r>
            <a:r>
              <a:rPr lang="en-US" sz="3600" b="1" kern="1200" dirty="0" err="1">
                <a:ea typeface="MS Mincho" pitchFamily="49" charset="-128"/>
              </a:rPr>
              <a:t>Ibn</a:t>
            </a:r>
            <a:r>
              <a:rPr lang="en-US" sz="3600" b="1" kern="1200" dirty="0">
                <a:ea typeface="MS Mincho" pitchFamily="49" charset="-128"/>
              </a:rPr>
              <a:t> Ali, the direction of those who turn to Allah,</a:t>
            </a:r>
          </a:p>
        </p:txBody>
      </p:sp>
      <p:sp>
        <p:nvSpPr>
          <p:cNvPr id="303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 muħammadibni aliyy qiblatil 'awwābīn,</a:t>
            </a:r>
            <a:endParaRPr lang="fi-FI" sz="3200" b="1" i="1">
              <a:solidFill>
                <a:srgbClr val="000066"/>
              </a:solidFill>
              <a:ea typeface="MS Mincho" pitchFamily="49" charset="-128"/>
            </a:endParaRPr>
          </a:p>
        </p:txBody>
      </p:sp>
      <p:sp>
        <p:nvSpPr>
          <p:cNvPr id="303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31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جَعْفَرِ بْنِ مُحَمَّدٍ أصْدَقِ الصّادِقينَ،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t>
            </a:r>
            <a:r>
              <a:rPr lang="en-US" sz="3600" b="1" kern="1200" dirty="0" err="1">
                <a:ea typeface="MS Mincho" pitchFamily="49" charset="-128"/>
              </a:rPr>
              <a:t>Ja’far</a:t>
            </a:r>
            <a:r>
              <a:rPr lang="en-US" sz="3600" b="1" kern="1200" dirty="0">
                <a:ea typeface="MS Mincho" pitchFamily="49" charset="-128"/>
              </a:rPr>
              <a:t> </a:t>
            </a:r>
            <a:r>
              <a:rPr lang="en-US" sz="3600" b="1" kern="1200" dirty="0" err="1">
                <a:ea typeface="MS Mincho" pitchFamily="49" charset="-128"/>
              </a:rPr>
              <a:t>Ibn</a:t>
            </a:r>
            <a:r>
              <a:rPr lang="en-US" sz="3600" b="1" kern="1200" dirty="0">
                <a:ea typeface="MS Mincho" pitchFamily="49" charset="-128"/>
              </a:rPr>
              <a:t> Muhammad, the most truthful,</a:t>
            </a:r>
          </a:p>
        </p:txBody>
      </p:sp>
      <p:sp>
        <p:nvSpPr>
          <p:cNvPr id="304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jafaribni muħammadin 'ašdaqiš-šādiqīn,</a:t>
            </a:r>
            <a:endParaRPr lang="fi-FI" sz="3200" b="1" i="1">
              <a:solidFill>
                <a:srgbClr val="000066"/>
              </a:solidFill>
              <a:ea typeface="MS Mincho" pitchFamily="49" charset="-128"/>
            </a:endParaRPr>
          </a:p>
        </p:txBody>
      </p:sp>
      <p:sp>
        <p:nvSpPr>
          <p:cNvPr id="304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41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مُوسَى بْنِ جَعْفَرٍ مُظْهِرِ الْبَراهينَ،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Musa </a:t>
            </a:r>
            <a:r>
              <a:rPr lang="en-US" sz="3600" b="1" kern="1200" dirty="0" err="1">
                <a:ea typeface="MS Mincho" pitchFamily="49" charset="-128"/>
              </a:rPr>
              <a:t>Ibn</a:t>
            </a:r>
            <a:r>
              <a:rPr lang="en-US" sz="3600" b="1" kern="1200" dirty="0">
                <a:ea typeface="MS Mincho" pitchFamily="49" charset="-128"/>
              </a:rPr>
              <a:t> </a:t>
            </a:r>
            <a:r>
              <a:rPr lang="en-US" sz="3600" b="1" kern="1200" dirty="0" err="1">
                <a:ea typeface="MS Mincho" pitchFamily="49" charset="-128"/>
              </a:rPr>
              <a:t>Ja’far</a:t>
            </a:r>
            <a:r>
              <a:rPr lang="en-US" sz="3600" b="1" kern="1200" dirty="0">
                <a:ea typeface="MS Mincho" pitchFamily="49" charset="-128"/>
              </a:rPr>
              <a:t>, the discloser of the proofs,</a:t>
            </a:r>
          </a:p>
        </p:txBody>
      </p:sp>
      <p:sp>
        <p:nvSpPr>
          <p:cNvPr id="305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mūsabni jafarin muđhiril barāhīn,</a:t>
            </a:r>
            <a:endParaRPr lang="fi-FI" sz="3200" b="1" i="1">
              <a:solidFill>
                <a:srgbClr val="000066"/>
              </a:solidFill>
              <a:ea typeface="MS Mincho" pitchFamily="49" charset="-128"/>
            </a:endParaRPr>
          </a:p>
        </p:txBody>
      </p:sp>
      <p:sp>
        <p:nvSpPr>
          <p:cNvPr id="305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51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عَلِيِّ بْنِ مُوسى ناصِرِ الدّينِ،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Ali </a:t>
            </a:r>
            <a:r>
              <a:rPr lang="en-US" sz="3600" b="1" kern="1200" dirty="0" err="1">
                <a:ea typeface="MS Mincho" pitchFamily="49" charset="-128"/>
              </a:rPr>
              <a:t>Ibn</a:t>
            </a:r>
            <a:r>
              <a:rPr lang="en-US" sz="3600" b="1" kern="1200" dirty="0">
                <a:ea typeface="MS Mincho" pitchFamily="49" charset="-128"/>
              </a:rPr>
              <a:t> Musa, the helper of the religion,</a:t>
            </a:r>
          </a:p>
        </p:txBody>
      </p:sp>
      <p:sp>
        <p:nvSpPr>
          <p:cNvPr id="306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aliyyibn mūsā nāširid-dīn,</a:t>
            </a:r>
            <a:endParaRPr lang="fi-FI" sz="3200" b="1" i="1">
              <a:solidFill>
                <a:srgbClr val="000066"/>
              </a:solidFill>
              <a:ea typeface="MS Mincho" pitchFamily="49" charset="-128"/>
            </a:endParaRPr>
          </a:p>
        </p:txBody>
      </p:sp>
      <p:sp>
        <p:nvSpPr>
          <p:cNvPr id="306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61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9"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11" name="Title 3"/>
          <p:cNvSpPr>
            <a:spLocks noGrp="1"/>
          </p:cNvSpPr>
          <p:nvPr>
            <p:ph type="ctrTitle"/>
          </p:nvPr>
        </p:nvSpPr>
        <p:spPr>
          <a:xfrm>
            <a:off x="228600" y="884238"/>
            <a:ext cx="8763000" cy="1470025"/>
          </a:xfrm>
          <a:extLst/>
        </p:spPr>
        <p:txBody>
          <a:bodyPr/>
          <a:lstStyle/>
          <a:p>
            <a:pPr rtl="1" eaLnBrk="1" hangingPunct="1">
              <a:lnSpc>
                <a:spcPts val="8000"/>
              </a:lnSpc>
              <a:defRPr/>
            </a:pPr>
            <a:r>
              <a:rPr lang="ar-SA" sz="9600" kern="1200" dirty="0">
                <a:latin typeface="Arabic Typesetting" panose="03020402040406030203" pitchFamily="66" charset="-78"/>
                <a:ea typeface="+mn-ea"/>
                <a:cs typeface="Arabic Typesetting" panose="03020402040406030203" pitchFamily="66" charset="-78"/>
              </a:rPr>
              <a:t>اَللَّهُمَّ صَلِّ </a:t>
            </a:r>
            <a:r>
              <a:rPr lang="ar-SA" sz="9600" kern="1200" dirty="0" err="1">
                <a:latin typeface="Arabic Typesetting" panose="03020402040406030203" pitchFamily="66" charset="-78"/>
                <a:ea typeface="+mn-ea"/>
                <a:cs typeface="Arabic Typesetting" panose="03020402040406030203" pitchFamily="66" charset="-78"/>
              </a:rPr>
              <a:t>عَلَىٰ</a:t>
            </a:r>
            <a:r>
              <a:rPr lang="ar-SA" sz="9600" kern="1200" dirty="0">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smtClean="0">
                <a:ea typeface="MS Mincho" pitchFamily="49" charset="-128"/>
              </a:rPr>
              <a:t>Allah </a:t>
            </a:r>
            <a:r>
              <a:rPr lang="en-US" sz="3600" b="1" kern="1200" dirty="0">
                <a:ea typeface="MS Mincho" pitchFamily="49" charset="-128"/>
              </a:rPr>
              <a:t>send Your blessings on Muhammad</a:t>
            </a:r>
          </a:p>
          <a:p>
            <a:pPr marL="342900" indent="-342900" eaLnBrk="1" hangingPunct="1">
              <a:defRPr/>
            </a:pPr>
            <a:r>
              <a:rPr lang="en-US" sz="3600" b="1" kern="1200" dirty="0">
                <a:ea typeface="MS Mincho" pitchFamily="49" charset="-128"/>
              </a:rPr>
              <a:t>and the family of Muhammad.</a:t>
            </a:r>
          </a:p>
        </p:txBody>
      </p:sp>
      <p:sp>
        <p:nvSpPr>
          <p:cNvPr id="410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allahumma salli `ala muhammadin wa ali muhammadin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فاطِمَةَ الزَّهْراءِ ابْنَتِهِ،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Fatima al-Zahra, his daughter.</a:t>
            </a:r>
          </a:p>
        </p:txBody>
      </p:sp>
      <p:sp>
        <p:nvSpPr>
          <p:cNvPr id="307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fāţimataz-zahrā'ibnatih,</a:t>
            </a:r>
            <a:endParaRPr lang="fi-FI" sz="3200" b="1" i="1">
              <a:solidFill>
                <a:srgbClr val="000066"/>
              </a:solidFill>
              <a:ea typeface="MS Mincho" pitchFamily="49" charset="-128"/>
            </a:endParaRPr>
          </a:p>
        </p:txBody>
      </p:sp>
      <p:sp>
        <p:nvSpPr>
          <p:cNvPr id="3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7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مُحَمَّدِ بْنِ عَلِيٍّ قُدْوَةِ الْمُهْتَدينَ،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Muhammad </a:t>
            </a:r>
            <a:r>
              <a:rPr lang="en-US" sz="3600" b="1" kern="1200" dirty="0" err="1">
                <a:ea typeface="MS Mincho" pitchFamily="49" charset="-128"/>
              </a:rPr>
              <a:t>Ibn</a:t>
            </a:r>
            <a:r>
              <a:rPr lang="en-US" sz="3600" b="1" kern="1200" dirty="0">
                <a:ea typeface="MS Mincho" pitchFamily="49" charset="-128"/>
              </a:rPr>
              <a:t> Ali, the exemplar of those who accepted guidance,</a:t>
            </a:r>
          </a:p>
        </p:txBody>
      </p:sp>
      <p:sp>
        <p:nvSpPr>
          <p:cNvPr id="307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muħammadibn aliyyin qudwatil muhtadīn,</a:t>
            </a:r>
            <a:endParaRPr lang="fi-FI" sz="3200" b="1" i="1">
              <a:solidFill>
                <a:srgbClr val="000066"/>
              </a:solidFill>
              <a:ea typeface="MS Mincho" pitchFamily="49" charset="-128"/>
            </a:endParaRPr>
          </a:p>
        </p:txBody>
      </p:sp>
      <p:sp>
        <p:nvSpPr>
          <p:cNvPr id="307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72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عَلِيِّ بْنِ مُحَمَّدٍ أزْهَدِ الزّاهِدينَ،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Ali </a:t>
            </a:r>
            <a:r>
              <a:rPr lang="en-US" sz="3600" b="1" kern="1200" dirty="0" err="1">
                <a:ea typeface="MS Mincho" pitchFamily="49" charset="-128"/>
              </a:rPr>
              <a:t>Ibn</a:t>
            </a:r>
            <a:r>
              <a:rPr lang="en-US" sz="3600" b="1" kern="1200" dirty="0">
                <a:ea typeface="MS Mincho" pitchFamily="49" charset="-128"/>
              </a:rPr>
              <a:t> Muhammad, the most ascetic,</a:t>
            </a:r>
          </a:p>
        </p:txBody>
      </p:sp>
      <p:sp>
        <p:nvSpPr>
          <p:cNvPr id="308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aliyyibn muħammadin 'azhadiz-zāhidīn,</a:t>
            </a:r>
            <a:endParaRPr lang="fi-FI" sz="3200" b="1" i="1">
              <a:solidFill>
                <a:srgbClr val="000066"/>
              </a:solidFill>
              <a:ea typeface="MS Mincho" pitchFamily="49" charset="-128"/>
            </a:endParaRPr>
          </a:p>
        </p:txBody>
      </p:sp>
      <p:sp>
        <p:nvSpPr>
          <p:cNvPr id="308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82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الْحَسَنِ بْنِ عَلِيٍّ وارِثِ الْمُسْتَخْلَفينَ،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a:t>
            </a:r>
            <a:r>
              <a:rPr lang="en-US" sz="3600" b="1" kern="1200" dirty="0" err="1">
                <a:ea typeface="MS Mincho" pitchFamily="49" charset="-128"/>
              </a:rPr>
              <a:t>Hasan</a:t>
            </a:r>
            <a:r>
              <a:rPr lang="en-US" sz="3600" b="1" kern="1200" dirty="0">
                <a:ea typeface="MS Mincho" pitchFamily="49" charset="-128"/>
              </a:rPr>
              <a:t> </a:t>
            </a:r>
            <a:r>
              <a:rPr lang="en-US" sz="3600" b="1" kern="1200" dirty="0" err="1">
                <a:ea typeface="MS Mincho" pitchFamily="49" charset="-128"/>
              </a:rPr>
              <a:t>Ibn</a:t>
            </a:r>
            <a:r>
              <a:rPr lang="en-US" sz="3600" b="1" kern="1200" dirty="0">
                <a:ea typeface="MS Mincho" pitchFamily="49" charset="-128"/>
              </a:rPr>
              <a:t> Ali, the inheritor of the appointed ones,</a:t>
            </a:r>
          </a:p>
        </p:txBody>
      </p:sp>
      <p:sp>
        <p:nvSpPr>
          <p:cNvPr id="309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ħasanibn aliyyin wārithil mustakhlafīn,</a:t>
            </a:r>
            <a:endParaRPr lang="fi-FI" sz="3200" b="1" i="1">
              <a:solidFill>
                <a:srgbClr val="000066"/>
              </a:solidFill>
              <a:ea typeface="MS Mincho" pitchFamily="49" charset="-128"/>
            </a:endParaRPr>
          </a:p>
        </p:txBody>
      </p:sp>
      <p:sp>
        <p:nvSpPr>
          <p:cNvPr id="309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092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وَالْحُجَّةِ عَلَى الْخَلْقِ أجْمَعينَ،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the Proof upon all creation (al-Mahdi),</a:t>
            </a:r>
          </a:p>
        </p:txBody>
      </p:sp>
      <p:sp>
        <p:nvSpPr>
          <p:cNvPr id="310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ħujjati alal khalqi 'ajmaīn,</a:t>
            </a:r>
            <a:endParaRPr lang="fi-FI" sz="3200" b="1" i="1">
              <a:solidFill>
                <a:srgbClr val="000066"/>
              </a:solidFill>
              <a:ea typeface="MS Mincho" pitchFamily="49" charset="-128"/>
            </a:endParaRPr>
          </a:p>
        </p:txBody>
      </p:sp>
      <p:sp>
        <p:nvSpPr>
          <p:cNvPr id="310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02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أنْ تُصَلِّيَ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Bless Muhammad and the family of Muhammad,</a:t>
            </a:r>
          </a:p>
        </p:txBody>
      </p:sp>
      <p:sp>
        <p:nvSpPr>
          <p:cNvPr id="311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'an tušalliya alā muħammadin wa āli muħammad,</a:t>
            </a:r>
            <a:endParaRPr lang="fi-FI" sz="3200" b="1" i="1">
              <a:solidFill>
                <a:srgbClr val="000066"/>
              </a:solidFill>
              <a:ea typeface="MS Mincho" pitchFamily="49" charset="-128"/>
            </a:endParaRPr>
          </a:p>
        </p:txBody>
      </p:sp>
      <p:sp>
        <p:nvSpPr>
          <p:cNvPr id="311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13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الصّادِقينَ </a:t>
            </a:r>
            <a:r>
              <a:rPr lang="ar-SA" sz="9200" kern="1200" dirty="0" err="1">
                <a:latin typeface="Arabic Typesetting" panose="03020402040406030203" pitchFamily="66" charset="-78"/>
                <a:ea typeface="+mn-ea"/>
                <a:cs typeface="Arabic Typesetting" panose="03020402040406030203" pitchFamily="66" charset="-78"/>
              </a:rPr>
              <a:t>الأبَرّينَ</a:t>
            </a:r>
            <a:r>
              <a:rPr lang="ar-SA" sz="9200" kern="1200" dirty="0">
                <a:latin typeface="Arabic Typesetting" panose="03020402040406030203" pitchFamily="66" charset="-78"/>
                <a:ea typeface="+mn-ea"/>
                <a:cs typeface="Arabic Typesetting" panose="03020402040406030203" pitchFamily="66" charset="-78"/>
              </a:rPr>
              <a:t>، آلِ طه وَ </a:t>
            </a:r>
            <a:r>
              <a:rPr lang="ar-SA" sz="9200" kern="1200" dirty="0" err="1">
                <a:latin typeface="Arabic Typesetting" panose="03020402040406030203" pitchFamily="66" charset="-78"/>
                <a:ea typeface="+mn-ea"/>
                <a:cs typeface="Arabic Typesetting" panose="03020402040406030203" pitchFamily="66" charset="-78"/>
              </a:rPr>
              <a:t>يس</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the most truthful and devoted ones (who are) the family </a:t>
            </a:r>
            <a:r>
              <a:rPr lang="en-US" sz="3600" b="1" kern="1200" dirty="0" err="1">
                <a:ea typeface="MS Mincho" pitchFamily="49" charset="-128"/>
              </a:rPr>
              <a:t>ofTaha</a:t>
            </a:r>
            <a:r>
              <a:rPr lang="en-US" sz="3600" b="1" kern="1200" dirty="0">
                <a:ea typeface="MS Mincho" pitchFamily="49" charset="-128"/>
              </a:rPr>
              <a:t> and </a:t>
            </a:r>
            <a:r>
              <a:rPr lang="en-US" sz="3600" b="1" kern="1200" dirty="0" err="1">
                <a:ea typeface="MS Mincho" pitchFamily="49" charset="-128"/>
              </a:rPr>
              <a:t>Yasin</a:t>
            </a:r>
            <a:r>
              <a:rPr lang="en-US" sz="3600" b="1" kern="1200" dirty="0" smtClean="0">
                <a:ea typeface="MS Mincho" pitchFamily="49" charset="-128"/>
              </a:rPr>
              <a:t>,*</a:t>
            </a:r>
            <a:endParaRPr lang="en-US" sz="3600" b="1" kern="1200" dirty="0">
              <a:ea typeface="MS Mincho" pitchFamily="49" charset="-128"/>
            </a:endParaRPr>
          </a:p>
        </p:txBody>
      </p:sp>
      <p:sp>
        <p:nvSpPr>
          <p:cNvPr id="312324" name="Subtitle 4"/>
          <p:cNvSpPr txBox="1">
            <a:spLocks/>
          </p:cNvSpPr>
          <p:nvPr/>
        </p:nvSpPr>
        <p:spPr bwMode="auto">
          <a:xfrm>
            <a:off x="304800" y="4191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aš-šādiqīnal 'abarrīn, āli ţāhā wa yāsīn,</a:t>
            </a:r>
            <a:endParaRPr lang="fi-FI" sz="3200" b="1" i="1">
              <a:solidFill>
                <a:srgbClr val="000066"/>
              </a:solidFill>
              <a:ea typeface="MS Mincho" pitchFamily="49" charset="-128"/>
            </a:endParaRPr>
          </a:p>
        </p:txBody>
      </p:sp>
      <p:sp>
        <p:nvSpPr>
          <p:cNvPr id="312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23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12327" name="Rectangle 1"/>
          <p:cNvSpPr>
            <a:spLocks noChangeArrowheads="1"/>
          </p:cNvSpPr>
          <p:nvPr/>
        </p:nvSpPr>
        <p:spPr bwMode="auto">
          <a:xfrm>
            <a:off x="152400" y="4724400"/>
            <a:ext cx="8839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srgbClr val="000066"/>
                </a:solidFill>
              </a:rPr>
              <a:t>According to many traditions (c.f. </a:t>
            </a:r>
            <a:r>
              <a:rPr lang="en-US" b="1" i="1" dirty="0">
                <a:solidFill>
                  <a:srgbClr val="000066"/>
                </a:solidFill>
              </a:rPr>
              <a:t>Bihar al-Anwar</a:t>
            </a:r>
            <a:r>
              <a:rPr lang="en-US" b="1" dirty="0">
                <a:solidFill>
                  <a:srgbClr val="000066"/>
                </a:solidFill>
              </a:rPr>
              <a:t>, vol. 16, pp. 85-88, Hadith 1-11) </a:t>
            </a:r>
            <a:r>
              <a:rPr lang="en-US" b="1" i="1" dirty="0" err="1">
                <a:solidFill>
                  <a:srgbClr val="000066"/>
                </a:solidFill>
              </a:rPr>
              <a:t>Taha</a:t>
            </a:r>
            <a:r>
              <a:rPr lang="en-US" b="1" dirty="0">
                <a:solidFill>
                  <a:srgbClr val="000066"/>
                </a:solidFill>
              </a:rPr>
              <a:t> and </a:t>
            </a:r>
            <a:r>
              <a:rPr lang="en-US" b="1" i="1" dirty="0" err="1">
                <a:solidFill>
                  <a:srgbClr val="000066"/>
                </a:solidFill>
              </a:rPr>
              <a:t>Yasin</a:t>
            </a:r>
            <a:r>
              <a:rPr lang="en-US" b="1" dirty="0">
                <a:solidFill>
                  <a:srgbClr val="000066"/>
                </a:solidFill>
              </a:rPr>
              <a:t> are two of mystical names for the Prophet Muhammad(PBUH&amp;HF) by which Allah addressed him in the first verses of Chapters 20 and 6 of the holy Quran. Moreover, according to the mentioned traditions, </a:t>
            </a:r>
            <a:r>
              <a:rPr lang="en-US" b="1" i="1" dirty="0" err="1">
                <a:solidFill>
                  <a:srgbClr val="000066"/>
                </a:solidFill>
              </a:rPr>
              <a:t>Aale</a:t>
            </a:r>
            <a:r>
              <a:rPr lang="en-US" b="1" i="1" dirty="0">
                <a:solidFill>
                  <a:srgbClr val="000066"/>
                </a:solidFill>
              </a:rPr>
              <a:t> </a:t>
            </a:r>
            <a:r>
              <a:rPr lang="en-US" b="1" i="1" dirty="0" err="1">
                <a:solidFill>
                  <a:srgbClr val="000066"/>
                </a:solidFill>
              </a:rPr>
              <a:t>Taha</a:t>
            </a:r>
            <a:r>
              <a:rPr lang="en-US" b="1" dirty="0">
                <a:solidFill>
                  <a:srgbClr val="000066"/>
                </a:solidFill>
              </a:rPr>
              <a:t> and </a:t>
            </a:r>
            <a:r>
              <a:rPr lang="en-US" b="1" i="1" dirty="0" err="1">
                <a:solidFill>
                  <a:srgbClr val="000066"/>
                </a:solidFill>
              </a:rPr>
              <a:t>Aale</a:t>
            </a:r>
            <a:r>
              <a:rPr lang="en-US" b="1" i="1" dirty="0">
                <a:solidFill>
                  <a:srgbClr val="000066"/>
                </a:solidFill>
              </a:rPr>
              <a:t> </a:t>
            </a:r>
            <a:r>
              <a:rPr lang="en-US" b="1" i="1" dirty="0" err="1">
                <a:solidFill>
                  <a:srgbClr val="000066"/>
                </a:solidFill>
              </a:rPr>
              <a:t>Yasin</a:t>
            </a:r>
            <a:r>
              <a:rPr lang="en-US" b="1" dirty="0">
                <a:solidFill>
                  <a:srgbClr val="000066"/>
                </a:solidFill>
              </a:rPr>
              <a:t> refer to the family of Muhammad (PBUH&amp;HF). The latter term was originally mentioned in Chapter 7, Verse 10 of the Quran, referring to </a:t>
            </a:r>
            <a:r>
              <a:rPr lang="en-US" b="1" dirty="0" err="1">
                <a:solidFill>
                  <a:srgbClr val="000066"/>
                </a:solidFill>
              </a:rPr>
              <a:t>Ahl</a:t>
            </a:r>
            <a:r>
              <a:rPr lang="en-US" b="1" dirty="0">
                <a:solidFill>
                  <a:srgbClr val="000066"/>
                </a:solidFill>
              </a:rPr>
              <a:t> al-Bait (PBUT).</a:t>
            </a: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 تَجْعَلَني فِي الْقِيامَةِ مِنَ الآمِنينَ الْمُطْمَئِنّينَ،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place me on the Day of Judgment among those who are safe, confident,</a:t>
            </a:r>
          </a:p>
        </p:txBody>
      </p:sp>
      <p:sp>
        <p:nvSpPr>
          <p:cNvPr id="313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'an tajalani fil qiyāmati minal āminīnal muţma'innīn,</a:t>
            </a:r>
            <a:endParaRPr lang="fi-FI" sz="3200" b="1" i="1">
              <a:solidFill>
                <a:srgbClr val="000066"/>
              </a:solidFill>
              <a:ea typeface="MS Mincho" pitchFamily="49" charset="-128"/>
            </a:endParaRPr>
          </a:p>
        </p:txBody>
      </p:sp>
      <p:sp>
        <p:nvSpPr>
          <p:cNvPr id="313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33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الْفائِزينَ الْفَرِحينَ الْمُسْتَبْشِرينَ،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triumphant, happy, and felicitous.</a:t>
            </a:r>
          </a:p>
        </p:txBody>
      </p:sp>
      <p:sp>
        <p:nvSpPr>
          <p:cNvPr id="314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al-fā'izīnal fariħīnal mustabshirīn,</a:t>
            </a:r>
            <a:endParaRPr lang="fi-FI" sz="3200" b="1" i="1">
              <a:solidFill>
                <a:srgbClr val="000066"/>
              </a:solidFill>
              <a:ea typeface="MS Mincho" pitchFamily="49" charset="-128"/>
            </a:endParaRPr>
          </a:p>
        </p:txBody>
      </p:sp>
      <p:sp>
        <p:nvSpPr>
          <p:cNvPr id="314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43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اكْتُبْني فِي الْمُسْلِمينَ،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Destine me to be amongst the submitters,</a:t>
            </a:r>
          </a:p>
        </p:txBody>
      </p:sp>
      <p:sp>
        <p:nvSpPr>
          <p:cNvPr id="315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allāhummaktubnī fil muslimīn,</a:t>
            </a:r>
            <a:endParaRPr lang="fi-FI" sz="3200" b="1" i="1">
              <a:solidFill>
                <a:srgbClr val="000066"/>
              </a:solidFill>
              <a:ea typeface="MS Mincho" pitchFamily="49" charset="-128"/>
            </a:endParaRPr>
          </a:p>
        </p:txBody>
      </p:sp>
      <p:sp>
        <p:nvSpPr>
          <p:cNvPr id="315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53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15399"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13</a:t>
            </a: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ألْحِقْني بِالصّالِحينَ،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Join me with the righteous</a:t>
            </a:r>
            <a:r>
              <a:rPr lang="en-US" sz="3600" b="1" kern="1200" dirty="0" smtClean="0">
                <a:ea typeface="MS Mincho" pitchFamily="49" charset="-128"/>
              </a:rPr>
              <a:t>,*</a:t>
            </a:r>
            <a:endParaRPr lang="en-US" sz="3600" b="1" kern="1200" dirty="0">
              <a:ea typeface="MS Mincho" pitchFamily="49" charset="-128"/>
            </a:endParaRPr>
          </a:p>
        </p:txBody>
      </p:sp>
      <p:sp>
        <p:nvSpPr>
          <p:cNvPr id="316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'al-ħiqnī biš-šālihīn,</a:t>
            </a:r>
            <a:endParaRPr lang="fi-FI" sz="3200" b="1" i="1">
              <a:solidFill>
                <a:srgbClr val="000066"/>
              </a:solidFill>
              <a:ea typeface="MS Mincho" pitchFamily="49" charset="-128"/>
            </a:endParaRPr>
          </a:p>
        </p:txBody>
      </p:sp>
      <p:sp>
        <p:nvSpPr>
          <p:cNvPr id="316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64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16423" name="Rectangle 1"/>
          <p:cNvSpPr>
            <a:spLocks noChangeArrowheads="1"/>
          </p:cNvSpPr>
          <p:nvPr/>
        </p:nvSpPr>
        <p:spPr bwMode="auto">
          <a:xfrm>
            <a:off x="2492375" y="6335713"/>
            <a:ext cx="4338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solidFill>
                  <a:srgbClr val="000066"/>
                </a:solidFill>
              </a:rPr>
              <a:t>*C.f. Chapter 26, Verse 8 of the Quran.</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أبي مُحَمَّدٍ الْحَسَنِ وَصِيِّ أبيهِ وَ خَليفَتِهِ،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Abu Muhammad al-</a:t>
            </a:r>
            <a:r>
              <a:rPr lang="en-US" sz="3600" b="1" kern="1200" dirty="0" err="1">
                <a:ea typeface="MS Mincho" pitchFamily="49" charset="-128"/>
              </a:rPr>
              <a:t>Hasan</a:t>
            </a:r>
            <a:r>
              <a:rPr lang="en-US" sz="3600" b="1" kern="1200" dirty="0">
                <a:ea typeface="MS Mincho" pitchFamily="49" charset="-128"/>
              </a:rPr>
              <a:t>, the executor of (the will of) his father, and his successor.</a:t>
            </a:r>
          </a:p>
        </p:txBody>
      </p:sp>
      <p:sp>
        <p:nvSpPr>
          <p:cNvPr id="317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'abi muħammadinil-ħasani wašiyyi 'abīhi wa khalīfatih,</a:t>
            </a:r>
            <a:endParaRPr lang="fi-FI" sz="3200" b="1" i="1">
              <a:solidFill>
                <a:srgbClr val="000066"/>
              </a:solidFill>
              <a:ea typeface="MS Mincho" pitchFamily="49" charset="-128"/>
            </a:endParaRPr>
          </a:p>
        </p:txBody>
      </p:sp>
      <p:sp>
        <p:nvSpPr>
          <p:cNvPr id="31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7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وَاجْعَلْ لي لِسانَ صِدْقٍ فِي الآخِرينَ،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Ordain for me (offspring with) truthful tongue among the last generation</a:t>
            </a:r>
            <a:r>
              <a:rPr lang="en-US" sz="3600" b="1" kern="1200" dirty="0" smtClean="0">
                <a:ea typeface="MS Mincho" pitchFamily="49" charset="-128"/>
              </a:rPr>
              <a:t>,*</a:t>
            </a:r>
            <a:endParaRPr lang="en-US" sz="3600" b="1" kern="1200" dirty="0">
              <a:ea typeface="MS Mincho" pitchFamily="49" charset="-128"/>
            </a:endParaRPr>
          </a:p>
        </p:txBody>
      </p:sp>
      <p:sp>
        <p:nvSpPr>
          <p:cNvPr id="317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wajal lī lisāna šidqin fil ākhirīn,</a:t>
            </a:r>
            <a:endParaRPr lang="fi-FI" sz="3200" b="1" i="1">
              <a:solidFill>
                <a:srgbClr val="000066"/>
              </a:solidFill>
              <a:ea typeface="MS Mincho" pitchFamily="49" charset="-128"/>
            </a:endParaRPr>
          </a:p>
        </p:txBody>
      </p:sp>
      <p:sp>
        <p:nvSpPr>
          <p:cNvPr id="317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74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17447" name="Rectangle 1"/>
          <p:cNvSpPr>
            <a:spLocks noChangeArrowheads="1"/>
          </p:cNvSpPr>
          <p:nvPr/>
        </p:nvSpPr>
        <p:spPr bwMode="auto">
          <a:xfrm>
            <a:off x="2600325" y="6335713"/>
            <a:ext cx="3943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dirty="0">
                <a:solidFill>
                  <a:srgbClr val="000066"/>
                </a:solidFill>
              </a:rPr>
              <a:t>Chapter 26, Verse 84 of the Quran.</a:t>
            </a: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وَانْصُرْني عَلَى الْباغينَ،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me victorious over the transgressors,</a:t>
            </a:r>
          </a:p>
        </p:txBody>
      </p:sp>
      <p:sp>
        <p:nvSpPr>
          <p:cNvPr id="318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wanšurnī alal bāghīn,</a:t>
            </a:r>
            <a:endParaRPr lang="fi-FI" sz="3200" b="1" i="1">
              <a:solidFill>
                <a:srgbClr val="000066"/>
              </a:solidFill>
              <a:ea typeface="MS Mincho" pitchFamily="49" charset="-128"/>
            </a:endParaRPr>
          </a:p>
        </p:txBody>
      </p:sp>
      <p:sp>
        <p:nvSpPr>
          <p:cNvPr id="318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84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وَاكْفِني كَيْدَ الْحاسِدينَ،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Suffice me the deception of the envious,</a:t>
            </a:r>
          </a:p>
        </p:txBody>
      </p:sp>
      <p:sp>
        <p:nvSpPr>
          <p:cNvPr id="319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wakfinī kaydal ħāsidīn,</a:t>
            </a:r>
            <a:endParaRPr lang="fi-FI" sz="3200" b="1" i="1">
              <a:solidFill>
                <a:srgbClr val="000066"/>
              </a:solidFill>
              <a:ea typeface="MS Mincho" pitchFamily="49" charset="-128"/>
            </a:endParaRPr>
          </a:p>
        </p:txBody>
      </p:sp>
      <p:sp>
        <p:nvSpPr>
          <p:cNvPr id="319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194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وَاصْرِفْ عَنّي مَكْرَ الْماكِرينَ،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Turn away from me the evil plans of the schemers,</a:t>
            </a:r>
          </a:p>
        </p:txBody>
      </p:sp>
      <p:sp>
        <p:nvSpPr>
          <p:cNvPr id="320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wašrif annī makral mākirīn,</a:t>
            </a:r>
            <a:endParaRPr lang="fi-FI" sz="3200" b="1" i="1">
              <a:solidFill>
                <a:srgbClr val="000066"/>
              </a:solidFill>
              <a:ea typeface="MS Mincho" pitchFamily="49" charset="-128"/>
            </a:endParaRPr>
          </a:p>
        </p:txBody>
      </p:sp>
      <p:sp>
        <p:nvSpPr>
          <p:cNvPr id="320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05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وَاقْبِضْ عَنّي أيْدِيَ الظّالِمينَ،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Hold back from me the hands of the oppressors,</a:t>
            </a:r>
          </a:p>
        </p:txBody>
      </p:sp>
      <p:sp>
        <p:nvSpPr>
          <p:cNvPr id="321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waqbiđh annī 'aydiyađ-đālimīn,</a:t>
            </a:r>
            <a:endParaRPr lang="fi-FI" sz="3200" b="1" i="1">
              <a:solidFill>
                <a:srgbClr val="000066"/>
              </a:solidFill>
              <a:ea typeface="MS Mincho" pitchFamily="49" charset="-128"/>
            </a:endParaRPr>
          </a:p>
        </p:txBody>
      </p:sp>
      <p:sp>
        <p:nvSpPr>
          <p:cNvPr id="321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15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وَاجْمَعْ بَيْني وَ بَيْنَ السّادَةِ الْمَيامينِ في أعْلا عِلِّيّينَ،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Gather me with the blessed masters in the utmost exalted place of Heaven,</a:t>
            </a:r>
          </a:p>
        </p:txBody>
      </p:sp>
      <p:sp>
        <p:nvSpPr>
          <p:cNvPr id="322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wajma baynī wa baynas-sādatil mayāmīni fī 'alā illiyyīn,</a:t>
            </a:r>
            <a:endParaRPr lang="fi-FI" sz="3200" b="1" i="1">
              <a:solidFill>
                <a:srgbClr val="000066"/>
              </a:solidFill>
              <a:ea typeface="MS Mincho" pitchFamily="49" charset="-128"/>
            </a:endParaRPr>
          </a:p>
        </p:txBody>
      </p:sp>
      <p:sp>
        <p:nvSpPr>
          <p:cNvPr id="322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25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مَعَ الَّذينَ أنْعَمْتَ عَلَيْهِمْ مِنَ النَّبِيّينَ وَ </a:t>
            </a:r>
            <a:r>
              <a:rPr lang="ar-SA" sz="9200" kern="1200" dirty="0" smtClean="0">
                <a:latin typeface="Arabic Typesetting" panose="03020402040406030203" pitchFamily="66" charset="-78"/>
                <a:ea typeface="+mn-ea"/>
                <a:cs typeface="Arabic Typesetting" panose="03020402040406030203" pitchFamily="66" charset="-78"/>
              </a:rPr>
              <a:t>الصِّدّيقينَ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along with whom You have bestowed favor, from among the prophets, the truthful, </a:t>
            </a:r>
          </a:p>
        </p:txBody>
      </p:sp>
      <p:sp>
        <p:nvSpPr>
          <p:cNvPr id="323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maal-ladhīna 'anamta alayhim minal nabiyyīna waš-šiddīqīna</a:t>
            </a:r>
            <a:endParaRPr lang="fi-FI" sz="3200" b="1" i="1">
              <a:solidFill>
                <a:srgbClr val="000066"/>
              </a:solidFill>
              <a:ea typeface="MS Mincho" pitchFamily="49" charset="-128"/>
            </a:endParaRPr>
          </a:p>
        </p:txBody>
      </p:sp>
      <p:sp>
        <p:nvSpPr>
          <p:cNvPr id="323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35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الشُّهَداءِ وَ الصّالِحينَ،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martyrs, and the righteous,*</a:t>
            </a:r>
            <a:endParaRPr lang="en-US" sz="3600" b="1" kern="1200" dirty="0" smtClean="0">
              <a:ea typeface="MS Mincho" pitchFamily="49" charset="-128"/>
            </a:endParaRPr>
          </a:p>
        </p:txBody>
      </p:sp>
      <p:sp>
        <p:nvSpPr>
          <p:cNvPr id="324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wash-shuhadā'i waš-šāliħīn,</a:t>
            </a:r>
            <a:endParaRPr lang="fi-FI" sz="3200" b="1" i="1">
              <a:solidFill>
                <a:srgbClr val="000066"/>
              </a:solidFill>
              <a:ea typeface="MS Mincho" pitchFamily="49" charset="-128"/>
            </a:endParaRPr>
          </a:p>
        </p:txBody>
      </p:sp>
      <p:sp>
        <p:nvSpPr>
          <p:cNvPr id="324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46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24615" name="Rectangle 6"/>
          <p:cNvSpPr>
            <a:spLocks noChangeArrowheads="1"/>
          </p:cNvSpPr>
          <p:nvPr/>
        </p:nvSpPr>
        <p:spPr bwMode="auto">
          <a:xfrm>
            <a:off x="2492375" y="6324600"/>
            <a:ext cx="4338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b="1">
                <a:solidFill>
                  <a:srgbClr val="000066"/>
                </a:solidFill>
              </a:rPr>
              <a:t>*C.f. Chapter 4, Verse 69 of the Quran.</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بِرَحْمَتِكَ يا أرْحَمَ الرّاحِمينَ،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Your mercy, O the most merciful of the merciful.</a:t>
            </a:r>
          </a:p>
        </p:txBody>
      </p:sp>
      <p:sp>
        <p:nvSpPr>
          <p:cNvPr id="325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biraħmatika yā 'arħamar-rāħimīn,</a:t>
            </a:r>
            <a:endParaRPr lang="fi-FI" sz="3200" b="1" i="1">
              <a:solidFill>
                <a:srgbClr val="000066"/>
              </a:solidFill>
              <a:ea typeface="MS Mincho" pitchFamily="49" charset="-128"/>
            </a:endParaRPr>
          </a:p>
        </p:txBody>
      </p:sp>
      <p:sp>
        <p:nvSpPr>
          <p:cNvPr id="325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56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إنّي اُقْسِمُ عَلَيْكَ بِنَبِيِّكَ الْمَعْصُومِ،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I implore You by Your infallible Prophet,</a:t>
            </a:r>
          </a:p>
        </p:txBody>
      </p:sp>
      <p:sp>
        <p:nvSpPr>
          <p:cNvPr id="326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 'innī 'uqsimu alayka binabiyyikal mašūm,</a:t>
            </a:r>
            <a:endParaRPr lang="fi-FI" sz="3200" b="1" i="1">
              <a:solidFill>
                <a:srgbClr val="000066"/>
              </a:solidFill>
              <a:ea typeface="MS Mincho" pitchFamily="49" charset="-128"/>
            </a:endParaRPr>
          </a:p>
        </p:txBody>
      </p:sp>
      <p:sp>
        <p:nvSpPr>
          <p:cNvPr id="326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66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الْحُسَيْنِ الَّذي سَمَحَتْ نَفْسُهُ بِمُهْجَتِهِ،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al-Husain, who sacrificed himself up to the last drops of the blood of his heart.</a:t>
            </a:r>
          </a:p>
        </p:txBody>
      </p:sp>
      <p:sp>
        <p:nvSpPr>
          <p:cNvPr id="327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alal-ħusaynil-ladhī samaħatnafsuhu bi-muhjatih</a:t>
            </a:r>
            <a:endParaRPr lang="fi-FI" sz="3200" b="1" i="1">
              <a:solidFill>
                <a:srgbClr val="000066"/>
              </a:solidFill>
              <a:ea typeface="MS Mincho" pitchFamily="49" charset="-128"/>
            </a:endParaRPr>
          </a:p>
        </p:txBody>
      </p:sp>
      <p:sp>
        <p:nvSpPr>
          <p:cNvPr id="32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7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بِحُكْمِكَ الْمَحْتُومِ، وَ نُهْيَكَ [نَهْيِكَ] الْمَكْتُومِ،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Your definite judgment, and Your concealed preventive wisdom,</a:t>
            </a:r>
          </a:p>
        </p:txBody>
      </p:sp>
      <p:sp>
        <p:nvSpPr>
          <p:cNvPr id="327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biħukmikal maħtūm, wa nuhyakal maktūm,</a:t>
            </a:r>
            <a:endParaRPr lang="fi-FI" sz="3200" b="1" i="1">
              <a:solidFill>
                <a:srgbClr val="000066"/>
              </a:solidFill>
              <a:ea typeface="MS Mincho" pitchFamily="49" charset="-128"/>
            </a:endParaRPr>
          </a:p>
        </p:txBody>
      </p:sp>
      <p:sp>
        <p:nvSpPr>
          <p:cNvPr id="327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76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بِهذَا الْقَبْرِ الْمَلْمُومِ، </a:t>
            </a:r>
            <a:r>
              <a:rPr lang="ar-SA" sz="9200" kern="1200" dirty="0" err="1">
                <a:latin typeface="Arabic Typesetting" panose="03020402040406030203" pitchFamily="66" charset="-78"/>
                <a:ea typeface="+mn-ea"/>
                <a:cs typeface="Arabic Typesetting" panose="03020402040406030203" pitchFamily="66" charset="-78"/>
              </a:rPr>
              <a:t>الْمُوَسَّدِ</a:t>
            </a:r>
            <a:r>
              <a:rPr lang="ar-SA" sz="9200" kern="1200" dirty="0">
                <a:latin typeface="Arabic Typesetting" panose="03020402040406030203" pitchFamily="66" charset="-78"/>
                <a:ea typeface="+mn-ea"/>
                <a:cs typeface="Arabic Typesetting" panose="03020402040406030203" pitchFamily="66" charset="-78"/>
              </a:rPr>
              <a:t> في كَنَفِهِ الإمامُ الْمَعْصُومُ،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this grave which is the place of congregation and in which lies the infallible Imam, </a:t>
            </a:r>
          </a:p>
        </p:txBody>
      </p:sp>
      <p:sp>
        <p:nvSpPr>
          <p:cNvPr id="328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bihādhal qabril malmūm, al-muwassadi fī kanafihil 'imāmul mašūm, </a:t>
            </a:r>
            <a:endParaRPr lang="fi-FI" sz="3200" b="1" i="1">
              <a:solidFill>
                <a:srgbClr val="000066"/>
              </a:solidFill>
              <a:ea typeface="MS Mincho" pitchFamily="49" charset="-128"/>
            </a:endParaRPr>
          </a:p>
        </p:txBody>
      </p:sp>
      <p:sp>
        <p:nvSpPr>
          <p:cNvPr id="328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87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الْمَقْتُولُ الْمَظْلُومُ،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slaughtered, and the oppressed,</a:t>
            </a:r>
            <a:endParaRPr lang="en-US" sz="3600" b="1" kern="1200" dirty="0" smtClean="0">
              <a:ea typeface="MS Mincho" pitchFamily="49" charset="-128"/>
            </a:endParaRPr>
          </a:p>
        </p:txBody>
      </p:sp>
      <p:sp>
        <p:nvSpPr>
          <p:cNvPr id="329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al-maqtūlul mađlūm,</a:t>
            </a:r>
          </a:p>
        </p:txBody>
      </p:sp>
      <p:sp>
        <p:nvSpPr>
          <p:cNvPr id="329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297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أنْ تَكْشِفَ ما بي مِنَ الْغُمُومِ،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that You dispel from me all that grieves me,</a:t>
            </a:r>
          </a:p>
        </p:txBody>
      </p:sp>
      <p:sp>
        <p:nvSpPr>
          <p:cNvPr id="330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'an takshifa mā bī minal ghumūm,</a:t>
            </a:r>
            <a:endParaRPr lang="fi-FI" sz="3200" b="1" i="1">
              <a:solidFill>
                <a:srgbClr val="000066"/>
              </a:solidFill>
              <a:ea typeface="MS Mincho" pitchFamily="49" charset="-128"/>
            </a:endParaRPr>
          </a:p>
        </p:txBody>
      </p:sp>
      <p:sp>
        <p:nvSpPr>
          <p:cNvPr id="330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07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تَصْرِفَ عَنّي شَرَّ الْقَدَرِ الْمَحْتُومِ،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divert from me the harm of the decisive foreordained plan,</a:t>
            </a:r>
          </a:p>
        </p:txBody>
      </p:sp>
      <p:sp>
        <p:nvSpPr>
          <p:cNvPr id="331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tašrifa annī sharral qadaril maħtūm,</a:t>
            </a:r>
            <a:endParaRPr lang="fi-FI" sz="3200" b="1" i="1">
              <a:solidFill>
                <a:srgbClr val="000066"/>
              </a:solidFill>
              <a:ea typeface="MS Mincho" pitchFamily="49" charset="-128"/>
            </a:endParaRPr>
          </a:p>
        </p:txBody>
      </p:sp>
      <p:sp>
        <p:nvSpPr>
          <p:cNvPr id="331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17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تُجيرَني مِنَ النّارِ ذاتِ السَّمُومِ،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give me refuge from the Hellfire with scorching winds.</a:t>
            </a:r>
          </a:p>
        </p:txBody>
      </p:sp>
      <p:sp>
        <p:nvSpPr>
          <p:cNvPr id="332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tujīrani minan-nāri dhātis-samūm,</a:t>
            </a:r>
            <a:endParaRPr lang="fi-FI" sz="3200" b="1" i="1">
              <a:solidFill>
                <a:srgbClr val="000066"/>
              </a:solidFill>
              <a:ea typeface="MS Mincho" pitchFamily="49" charset="-128"/>
            </a:endParaRPr>
          </a:p>
        </p:txBody>
      </p:sp>
      <p:sp>
        <p:nvSpPr>
          <p:cNvPr id="332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28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جَلِّلْني بِنِعْمَتِكَ،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Honor me with Your bounties,</a:t>
            </a:r>
          </a:p>
        </p:txBody>
      </p:sp>
      <p:sp>
        <p:nvSpPr>
          <p:cNvPr id="3338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 jallilnī binimatik,</a:t>
            </a:r>
            <a:endParaRPr lang="fi-FI" sz="3200" b="1" i="1">
              <a:solidFill>
                <a:srgbClr val="000066"/>
              </a:solidFill>
              <a:ea typeface="MS Mincho" pitchFamily="49" charset="-128"/>
            </a:endParaRPr>
          </a:p>
        </p:txBody>
      </p:sp>
      <p:sp>
        <p:nvSpPr>
          <p:cNvPr id="333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38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رَضِّني بِقَسْمِكَ،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me content with Your apportionment,</a:t>
            </a:r>
          </a:p>
        </p:txBody>
      </p:sp>
      <p:sp>
        <p:nvSpPr>
          <p:cNvPr id="334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rađhđhinnī bi-qasmik,</a:t>
            </a:r>
            <a:endParaRPr lang="fi-FI" sz="3200" b="1" i="1">
              <a:solidFill>
                <a:srgbClr val="000066"/>
              </a:solidFill>
              <a:ea typeface="MS Mincho" pitchFamily="49" charset="-128"/>
            </a:endParaRPr>
          </a:p>
        </p:txBody>
      </p:sp>
      <p:sp>
        <p:nvSpPr>
          <p:cNvPr id="334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48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تَغَمَّدْني بِجُودِكَ وَ كَرَمِكَ،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Encompass me with Your munificence and generosity,</a:t>
            </a:r>
          </a:p>
        </p:txBody>
      </p:sp>
      <p:sp>
        <p:nvSpPr>
          <p:cNvPr id="335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taghammadnī bijūdika wa karamik,</a:t>
            </a:r>
            <a:endParaRPr lang="fi-FI" sz="3200" b="1" i="1">
              <a:solidFill>
                <a:srgbClr val="000066"/>
              </a:solidFill>
              <a:ea typeface="MS Mincho" pitchFamily="49" charset="-128"/>
            </a:endParaRPr>
          </a:p>
        </p:txBody>
      </p:sp>
      <p:sp>
        <p:nvSpPr>
          <p:cNvPr id="335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58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باعِدْني مِنْ مَكْرِكَ وَ نِقْمَتِكَ،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keep me far off from Your requital scheme and Your wrath.</a:t>
            </a:r>
          </a:p>
        </p:txBody>
      </p:sp>
      <p:sp>
        <p:nvSpPr>
          <p:cNvPr id="336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bāidnī min makrika wa niqmatik,</a:t>
            </a:r>
            <a:endParaRPr lang="fi-FI" sz="3200" b="1" i="1">
              <a:solidFill>
                <a:srgbClr val="000066"/>
              </a:solidFill>
              <a:ea typeface="MS Mincho" pitchFamily="49" charset="-128"/>
            </a:endParaRPr>
          </a:p>
        </p:txBody>
      </p:sp>
      <p:sp>
        <p:nvSpPr>
          <p:cNvPr id="336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69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أطاعَ اللهَ في سِرِّهِ وَ </a:t>
            </a:r>
            <a:r>
              <a:rPr lang="ar-SA" sz="9200" kern="1200" dirty="0" err="1">
                <a:latin typeface="Arabic Typesetting" panose="03020402040406030203" pitchFamily="66" charset="-78"/>
                <a:ea typeface="+mn-ea"/>
                <a:cs typeface="Arabic Typesetting" panose="03020402040406030203" pitchFamily="66" charset="-78"/>
              </a:rPr>
              <a:t>عَلانِيَتِهِ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who obeyed Allah secretly and openly.</a:t>
            </a:r>
          </a:p>
        </p:txBody>
      </p:sp>
      <p:sp>
        <p:nvSpPr>
          <p:cNvPr id="337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'aţāal-lāha fī sirrihi wa alāniyatih,</a:t>
            </a:r>
            <a:endParaRPr lang="fi-FI" sz="3200" b="1" i="1">
              <a:solidFill>
                <a:srgbClr val="000066"/>
              </a:solidFill>
              <a:ea typeface="MS Mincho" pitchFamily="49" charset="-128"/>
            </a:endParaRPr>
          </a:p>
        </p:txBody>
      </p:sp>
      <p:sp>
        <p:nvSpPr>
          <p:cNvPr id="33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7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3799"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2</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اعْصِمْني مِنَ الزَّلَلِ،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Protect me from errors,</a:t>
            </a:r>
          </a:p>
        </p:txBody>
      </p:sp>
      <p:sp>
        <p:nvSpPr>
          <p:cNvPr id="337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allāhumma-šimnī minaz-zalal,</a:t>
            </a:r>
            <a:endParaRPr lang="fi-FI" sz="3200" b="1" i="1">
              <a:solidFill>
                <a:srgbClr val="000066"/>
              </a:solidFill>
              <a:ea typeface="MS Mincho" pitchFamily="49" charset="-128"/>
            </a:endParaRPr>
          </a:p>
        </p:txBody>
      </p:sp>
      <p:sp>
        <p:nvSpPr>
          <p:cNvPr id="337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79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سدِّدْني فِي الْقَوْلِ وَ الْعَمَلِ،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me firm in speech and action,</a:t>
            </a:r>
          </a:p>
        </p:txBody>
      </p:sp>
      <p:sp>
        <p:nvSpPr>
          <p:cNvPr id="338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saddidnī fil qawli wal amal,</a:t>
            </a:r>
            <a:endParaRPr lang="fi-FI" sz="3200" b="1" i="1">
              <a:solidFill>
                <a:srgbClr val="000066"/>
              </a:solidFill>
              <a:ea typeface="MS Mincho" pitchFamily="49" charset="-128"/>
            </a:endParaRPr>
          </a:p>
        </p:txBody>
      </p:sp>
      <p:sp>
        <p:nvSpPr>
          <p:cNvPr id="338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89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وَافْسَحْ لي في مُدَّةِ الأجَلِ،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Extend for me the period (of life),</a:t>
            </a:r>
          </a:p>
        </p:txBody>
      </p:sp>
      <p:sp>
        <p:nvSpPr>
          <p:cNvPr id="339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wafsaħ lī fī muddatil 'ajal,</a:t>
            </a:r>
            <a:endParaRPr lang="fi-FI" sz="3200" b="1" i="1">
              <a:solidFill>
                <a:srgbClr val="000066"/>
              </a:solidFill>
              <a:ea typeface="MS Mincho" pitchFamily="49" charset="-128"/>
            </a:endParaRPr>
          </a:p>
        </p:txBody>
      </p:sp>
      <p:sp>
        <p:nvSpPr>
          <p:cNvPr id="339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399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اعْفِني مِنَ الأوْجاعِ وَ الْعِلَلِ،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Relieve me from pain and ailments,</a:t>
            </a:r>
          </a:p>
        </p:txBody>
      </p:sp>
      <p:sp>
        <p:nvSpPr>
          <p:cNvPr id="340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wafinī minal 'awjāi wal ilal,</a:t>
            </a:r>
            <a:endParaRPr lang="fi-FI" sz="3200" b="1" i="1">
              <a:solidFill>
                <a:srgbClr val="000066"/>
              </a:solidFill>
              <a:ea typeface="MS Mincho" pitchFamily="49" charset="-128"/>
            </a:endParaRPr>
          </a:p>
        </p:txBody>
      </p:sp>
      <p:sp>
        <p:nvSpPr>
          <p:cNvPr id="340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09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بَلِّغْني بِمَوالِيَّ وَ بِفَضْلِكَ أفْضَلَ الأَمَلِ،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me achieve, through my masters and Your grace, the best of wishes.</a:t>
            </a:r>
          </a:p>
        </p:txBody>
      </p:sp>
      <p:sp>
        <p:nvSpPr>
          <p:cNvPr id="342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wa ballighnī bimawāliyya wa bifađhlika 'afđhalal 'amal,</a:t>
            </a:r>
            <a:endParaRPr lang="fi-FI" sz="3200" b="1" i="1">
              <a:solidFill>
                <a:srgbClr val="000066"/>
              </a:solidFill>
              <a:ea typeface="MS Mincho" pitchFamily="49" charset="-128"/>
            </a:endParaRPr>
          </a:p>
        </p:txBody>
      </p:sp>
      <p:sp>
        <p:nvSpPr>
          <p:cNvPr id="342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20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صَلِّ عَلى مُحَمَّدٍ وَ آلِ مُحَمَّدٍ وَ اقْبَلْ تَوْبَتي،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Bless Muhammad and the family of Muhammad and accept my repentance and my return,</a:t>
            </a:r>
          </a:p>
        </p:txBody>
      </p:sp>
      <p:sp>
        <p:nvSpPr>
          <p:cNvPr id="343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allāhumma šalli alā muħammadin wa āli muħammad waqbal tawbati,</a:t>
            </a:r>
            <a:endParaRPr lang="fi-FI" sz="3200" b="1" i="1">
              <a:solidFill>
                <a:srgbClr val="000066"/>
              </a:solidFill>
              <a:ea typeface="MS Mincho" pitchFamily="49" charset="-128"/>
            </a:endParaRPr>
          </a:p>
        </p:txBody>
      </p:sp>
      <p:sp>
        <p:nvSpPr>
          <p:cNvPr id="343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30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وَارْحَمْ عَبْرَتي،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Have mercy upon my weeping,</a:t>
            </a:r>
          </a:p>
        </p:txBody>
      </p:sp>
      <p:sp>
        <p:nvSpPr>
          <p:cNvPr id="344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warħam abratī,</a:t>
            </a:r>
            <a:endParaRPr lang="fi-FI" sz="3200" b="1" i="1">
              <a:solidFill>
                <a:srgbClr val="000066"/>
              </a:solidFill>
              <a:ea typeface="MS Mincho" pitchFamily="49" charset="-128"/>
            </a:endParaRPr>
          </a:p>
        </p:txBody>
      </p:sp>
      <p:sp>
        <p:nvSpPr>
          <p:cNvPr id="344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40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أقِلْني عَثْرَتي،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Lessen my lapses,</a:t>
            </a:r>
          </a:p>
        </p:txBody>
      </p:sp>
      <p:sp>
        <p:nvSpPr>
          <p:cNvPr id="345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'aqilnī athratī,</a:t>
            </a:r>
            <a:endParaRPr lang="fi-FI" sz="3200" b="1" i="1">
              <a:solidFill>
                <a:srgbClr val="000066"/>
              </a:solidFill>
              <a:ea typeface="MS Mincho" pitchFamily="49" charset="-128"/>
            </a:endParaRPr>
          </a:p>
        </p:txBody>
      </p:sp>
      <p:sp>
        <p:nvSpPr>
          <p:cNvPr id="345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50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نَفِّسْ كُرْبَتي،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Relieve my distress,</a:t>
            </a:r>
          </a:p>
        </p:txBody>
      </p:sp>
      <p:sp>
        <p:nvSpPr>
          <p:cNvPr id="346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naffis kurbatī,</a:t>
            </a:r>
            <a:endParaRPr lang="fi-FI" sz="3200" b="1" i="1">
              <a:solidFill>
                <a:srgbClr val="000066"/>
              </a:solidFill>
              <a:ea typeface="MS Mincho" pitchFamily="49" charset="-128"/>
            </a:endParaRPr>
          </a:p>
        </p:txBody>
      </p:sp>
      <p:sp>
        <p:nvSpPr>
          <p:cNvPr id="346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61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وَاغْفِرْ لي خَطيئَتي،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Forgive me my mistake,</a:t>
            </a:r>
          </a:p>
        </p:txBody>
      </p:sp>
      <p:sp>
        <p:nvSpPr>
          <p:cNvPr id="347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waghfir lī khaţī'ati,</a:t>
            </a:r>
            <a:endParaRPr lang="fi-FI" sz="3200" b="1" i="1">
              <a:solidFill>
                <a:srgbClr val="000066"/>
              </a:solidFill>
              <a:ea typeface="MS Mincho" pitchFamily="49" charset="-128"/>
            </a:endParaRPr>
          </a:p>
        </p:txBody>
      </p:sp>
      <p:sp>
        <p:nvSpPr>
          <p:cNvPr id="347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71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جَعَلَ اللهُ الشِّفاءَ في تُرْبَتِهِ،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whom Allah placed a cure in the soil of his place (of martyrdom).</a:t>
            </a:r>
          </a:p>
        </p:txBody>
      </p:sp>
      <p:sp>
        <p:nvSpPr>
          <p:cNvPr id="348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jaalal-lāhush-shifā'a fī turbatih,</a:t>
            </a:r>
            <a:endParaRPr lang="fi-FI" sz="3200" b="1" i="1">
              <a:solidFill>
                <a:srgbClr val="000066"/>
              </a:solidFill>
              <a:ea typeface="MS Mincho" pitchFamily="49" charset="-128"/>
            </a:endParaRPr>
          </a:p>
        </p:txBody>
      </p:sp>
      <p:sp>
        <p:nvSpPr>
          <p:cNvPr id="34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8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أصْلِحْ لي في ذُرِّيَّتي،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improve my (righteousness) through my children.</a:t>
            </a:r>
          </a:p>
        </p:txBody>
      </p:sp>
      <p:sp>
        <p:nvSpPr>
          <p:cNvPr id="348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 'ašliħ lī fī dhurriyyatī,</a:t>
            </a:r>
            <a:endParaRPr lang="fi-FI" sz="3200" b="1" i="1">
              <a:solidFill>
                <a:srgbClr val="000066"/>
              </a:solidFill>
              <a:ea typeface="MS Mincho" pitchFamily="49" charset="-128"/>
            </a:endParaRPr>
          </a:p>
        </p:txBody>
      </p:sp>
      <p:sp>
        <p:nvSpPr>
          <p:cNvPr id="348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81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لا تَدَعْ لي في هذَا الْمَشْهَدِ </a:t>
            </a:r>
            <a:r>
              <a:rPr lang="ar-SA" sz="9200" kern="1200" dirty="0" smtClean="0">
                <a:latin typeface="Arabic Typesetting" panose="03020402040406030203" pitchFamily="66" charset="-78"/>
                <a:ea typeface="+mn-ea"/>
                <a:cs typeface="Arabic Typesetting" panose="03020402040406030203" pitchFamily="66" charset="-78"/>
              </a:rPr>
              <a:t>الْمُعَظَّمِ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Do not leave for me, in this exalted and honored place of martyrdom, </a:t>
            </a:r>
          </a:p>
        </p:txBody>
      </p:sp>
      <p:sp>
        <p:nvSpPr>
          <p:cNvPr id="349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allāhumma lā tada lī fī hādhal mash-hadil muađđami</a:t>
            </a:r>
            <a:endParaRPr lang="fi-FI" sz="3200" b="1" i="1">
              <a:solidFill>
                <a:srgbClr val="000066"/>
              </a:solidFill>
              <a:ea typeface="MS Mincho" pitchFamily="49" charset="-128"/>
            </a:endParaRPr>
          </a:p>
        </p:txBody>
      </p:sp>
      <p:sp>
        <p:nvSpPr>
          <p:cNvPr id="349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491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49191"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14</a:t>
            </a: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الْمَحَلِّ الْمُكَرَّمِ ذَنْباً إلاّ غَفَرْتَهُ،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any sin but that You forgive,</a:t>
            </a:r>
            <a:endParaRPr lang="en-US" sz="3600" b="1" kern="1200" dirty="0" smtClean="0">
              <a:ea typeface="MS Mincho" pitchFamily="49" charset="-128"/>
            </a:endParaRPr>
          </a:p>
        </p:txBody>
      </p:sp>
      <p:sp>
        <p:nvSpPr>
          <p:cNvPr id="350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wal maħallil mukkarrami dhanban 'illā ghafartah,</a:t>
            </a:r>
          </a:p>
        </p:txBody>
      </p:sp>
      <p:sp>
        <p:nvSpPr>
          <p:cNvPr id="350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02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عَيْباً إلاّ سَتَرْتَهُ،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defect but that You conceal,</a:t>
            </a:r>
          </a:p>
        </p:txBody>
      </p:sp>
      <p:sp>
        <p:nvSpPr>
          <p:cNvPr id="351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ayban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satartah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1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12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غَمّاً إلاّ كَشَفْتَهُ،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grief but that You remove,</a:t>
            </a:r>
          </a:p>
        </p:txBody>
      </p:sp>
      <p:sp>
        <p:nvSpPr>
          <p:cNvPr id="352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smtClean="0">
                <a:solidFill>
                  <a:srgbClr val="000066"/>
                </a:solidFill>
                <a:ea typeface="MS Mincho" pitchFamily="49" charset="-128"/>
              </a:rPr>
              <a:t>wa lā ghamman 'illā kashaftah,</a:t>
            </a:r>
            <a:endParaRPr lang="fi-FI" sz="3200" b="1" i="1" dirty="0">
              <a:solidFill>
                <a:srgbClr val="000066"/>
              </a:solidFill>
              <a:ea typeface="MS Mincho" pitchFamily="49" charset="-128"/>
            </a:endParaRPr>
          </a:p>
        </p:txBody>
      </p:sp>
      <p:sp>
        <p:nvSpPr>
          <p:cNvPr id="352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22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رِزْقاً إلاّ بَسَطْتَهُ،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sustenance but that You extend,</a:t>
            </a:r>
          </a:p>
        </p:txBody>
      </p:sp>
      <p:sp>
        <p:nvSpPr>
          <p:cNvPr id="353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rizqan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basaţtah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3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32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جاهاً إلاّ عَمَرْتَهُ،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(spiritual) status but that You cause to prosper,</a:t>
            </a:r>
          </a:p>
        </p:txBody>
      </p:sp>
      <p:sp>
        <p:nvSpPr>
          <p:cNvPr id="354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jāhan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amartah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4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43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فَساداً إلاّ أصْلَحْتَهُ،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corruption but that which You correct,</a:t>
            </a:r>
          </a:p>
        </p:txBody>
      </p:sp>
      <p:sp>
        <p:nvSpPr>
          <p:cNvPr id="355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fasādan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ašlaħtah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5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53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أمَلاً إلاّ بَلَّغْتَهُ،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wish but that You fulfill,</a:t>
            </a:r>
          </a:p>
        </p:txBody>
      </p:sp>
      <p:sp>
        <p:nvSpPr>
          <p:cNvPr id="356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ballaghtah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6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63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دُعاءً إلاّ أجَبْتَهُ،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supplication but that You answer,</a:t>
            </a:r>
          </a:p>
        </p:txBody>
      </p:sp>
      <p:sp>
        <p:nvSpPr>
          <p:cNvPr id="357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duā'an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ajabtah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7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73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الإجابَةُ تَحْتَ قُبَّتِهِ،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under whose dome answer (to supplications) is guaranteed.</a:t>
            </a:r>
          </a:p>
        </p:txBody>
      </p:sp>
      <p:sp>
        <p:nvSpPr>
          <p:cNvPr id="358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manil 'ijābatu taħta qubbatih,</a:t>
            </a:r>
            <a:endParaRPr lang="fi-FI" sz="3200" b="1" i="1">
              <a:solidFill>
                <a:srgbClr val="000066"/>
              </a:solidFill>
              <a:ea typeface="MS Mincho" pitchFamily="49" charset="-128"/>
            </a:endParaRPr>
          </a:p>
        </p:txBody>
      </p:sp>
      <p:sp>
        <p:nvSpPr>
          <p:cNvPr id="35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8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مَضيقاً إلاّ فَرَّجْتَهُ،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pressure but that You relieve,</a:t>
            </a:r>
          </a:p>
        </p:txBody>
      </p:sp>
      <p:sp>
        <p:nvSpPr>
          <p:cNvPr id="3584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lā mađhīqan 'illā farrajtah,</a:t>
            </a:r>
            <a:endParaRPr lang="fi-FI" sz="3200" b="1" i="1" dirty="0">
              <a:solidFill>
                <a:srgbClr val="000066"/>
              </a:solidFill>
              <a:ea typeface="MS Mincho" pitchFamily="49" charset="-128"/>
            </a:endParaRPr>
          </a:p>
        </p:txBody>
      </p:sp>
      <p:sp>
        <p:nvSpPr>
          <p:cNvPr id="358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84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شَمْلاً إلاّ جَمَعْتَهُ،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dispersed (believers) but that You reunify,</a:t>
            </a:r>
          </a:p>
        </p:txBody>
      </p:sp>
      <p:sp>
        <p:nvSpPr>
          <p:cNvPr id="3594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shamlan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jamatah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59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594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أمْراً إلاّ أتْمَمْتَهُ،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matter but that You complete,</a:t>
            </a:r>
          </a:p>
        </p:txBody>
      </p:sp>
      <p:sp>
        <p:nvSpPr>
          <p:cNvPr id="3604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atmamtah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0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04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مالاً إلاّ كَثَّرْتَهُ،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wealth but that You increase,</a:t>
            </a:r>
          </a:p>
        </p:txBody>
      </p:sp>
      <p:sp>
        <p:nvSpPr>
          <p:cNvPr id="3614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kath-thartah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1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14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خُلْقاً إلاّ حَسَّنْتَهُ،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character but that You improve,</a:t>
            </a:r>
          </a:p>
        </p:txBody>
      </p:sp>
      <p:sp>
        <p:nvSpPr>
          <p:cNvPr id="3625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khulqan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ħassantah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2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25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إنْفاقاً إلاّ أخْلَفْتَهُ،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charity but that You repay,</a:t>
            </a:r>
          </a:p>
        </p:txBody>
      </p:sp>
      <p:sp>
        <p:nvSpPr>
          <p:cNvPr id="3635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infāqan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akhlaftah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3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35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حالاً إلاّ عَمَرْتَهُ،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condition but that You cause to improve,</a:t>
            </a:r>
          </a:p>
        </p:txBody>
      </p:sp>
      <p:sp>
        <p:nvSpPr>
          <p:cNvPr id="3645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ħālan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amartah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4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45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حَسُوداً إلاّ قَمَعْتَهُ،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envious (one) but that You suppress,</a:t>
            </a:r>
          </a:p>
        </p:txBody>
      </p:sp>
      <p:sp>
        <p:nvSpPr>
          <p:cNvPr id="3655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ħasūdan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qamatah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5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55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عَدُوّاً إلاّ أرْدَيْتَهُ،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enemy but that You destroy,</a:t>
            </a:r>
          </a:p>
        </p:txBody>
      </p:sp>
      <p:sp>
        <p:nvSpPr>
          <p:cNvPr id="3665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aduwwan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ardaytah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6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65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شَرّاً إلاّ كَفَيْتَهُ،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evil but that You suffice,</a:t>
            </a:r>
          </a:p>
        </p:txBody>
      </p:sp>
      <p:sp>
        <p:nvSpPr>
          <p:cNvPr id="3676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sharran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kafaytah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7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76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الأئِمَّةُ مِنْ ذُرِّيَّتِهِ،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in whose descendants are the Imams (after him).</a:t>
            </a:r>
          </a:p>
        </p:txBody>
      </p:sp>
      <p:sp>
        <p:nvSpPr>
          <p:cNvPr id="368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manil 'a'immatu min dhurriyyatih,</a:t>
            </a:r>
            <a:endParaRPr lang="fi-FI" sz="3200" b="1" i="1">
              <a:solidFill>
                <a:srgbClr val="000066"/>
              </a:solidFill>
              <a:ea typeface="MS Mincho" pitchFamily="49" charset="-128"/>
            </a:endParaRPr>
          </a:p>
        </p:txBody>
      </p:sp>
      <p:sp>
        <p:nvSpPr>
          <p:cNvPr id="36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8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مَرَضاً إلاّ </a:t>
            </a:r>
            <a:r>
              <a:rPr lang="ar-SA" sz="9200" kern="1200" dirty="0" err="1">
                <a:latin typeface="Arabic Typesetting" panose="03020402040406030203" pitchFamily="66" charset="-78"/>
                <a:ea typeface="+mn-ea"/>
                <a:cs typeface="Arabic Typesetting" panose="03020402040406030203" pitchFamily="66" charset="-78"/>
              </a:rPr>
              <a:t>شَفَيْتَهُ</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ailment but that You cure,</a:t>
            </a:r>
          </a:p>
        </p:txBody>
      </p:sp>
      <p:sp>
        <p:nvSpPr>
          <p:cNvPr id="3686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lā marađhan 'illā shafaytah,</a:t>
            </a:r>
            <a:endParaRPr lang="fi-FI" sz="3200" b="1" i="1" dirty="0">
              <a:solidFill>
                <a:srgbClr val="000066"/>
              </a:solidFill>
              <a:ea typeface="MS Mincho" pitchFamily="49" charset="-128"/>
            </a:endParaRPr>
          </a:p>
        </p:txBody>
      </p:sp>
      <p:sp>
        <p:nvSpPr>
          <p:cNvPr id="368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86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بَعيداً إلاّ أدْنَيْتَهُ،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distant (one) but that You bring near,</a:t>
            </a:r>
          </a:p>
        </p:txBody>
      </p:sp>
      <p:sp>
        <p:nvSpPr>
          <p:cNvPr id="3696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baīdan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adnaytah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69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696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شَعَثاً إلاّ لَمَمْتَهُ،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scattering but that You reunite,</a:t>
            </a:r>
          </a:p>
        </p:txBody>
      </p:sp>
      <p:sp>
        <p:nvSpPr>
          <p:cNvPr id="3706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shaathan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lamamtah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0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06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سُؤالاً [سُؤْلاً] إلاّ أعْطَيْتَهُ،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Nor any request but that You grant.</a:t>
            </a:r>
          </a:p>
        </p:txBody>
      </p:sp>
      <p:sp>
        <p:nvSpPr>
          <p:cNvPr id="3717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su'ālan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su'lan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aţaytah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1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17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إنّي أسْئَلُكَ خَيْرَ الْعاجِلَةِ،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I ask You for the goodness of this transitory world,</a:t>
            </a:r>
          </a:p>
        </p:txBody>
      </p:sp>
      <p:sp>
        <p:nvSpPr>
          <p:cNvPr id="3727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as'aluka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khayral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ajilah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2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27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ثَوابَ الآجِلَةِ،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the reward of the hereafter.</a:t>
            </a:r>
          </a:p>
        </p:txBody>
      </p:sp>
      <p:sp>
        <p:nvSpPr>
          <p:cNvPr id="3737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thawabal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ājilah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3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37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أغْنِني بِحَلالِكَ عَنِ الْحَرامِ،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 O Allah! Suffice me with what You made lawful from the unlawful,</a:t>
            </a:r>
          </a:p>
        </p:txBody>
      </p:sp>
      <p:sp>
        <p:nvSpPr>
          <p:cNvPr id="3747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aghninī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biħalālika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ħarām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4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a:solidFill>
                  <a:srgbClr val="FFFF99"/>
                </a:solidFill>
                <a:latin typeface="Trebuchet MS" pitchFamily="34" charset="0"/>
              </a:rPr>
              <a:t>Ziyarat</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Nahiya</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3747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15</a:t>
            </a:r>
            <a:endParaRPr lang="en-US" sz="1600" b="1" dirty="0">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بِفَضْلِكَ عَنْ جَميعِ الأنامِ،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with Your grace from all other creatures.</a:t>
            </a:r>
          </a:p>
        </p:txBody>
      </p:sp>
      <p:sp>
        <p:nvSpPr>
          <p:cNvPr id="3758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bifađhlika an jamīil 'anām,</a:t>
            </a:r>
            <a:endParaRPr lang="fi-FI" sz="3200" b="1" i="1" dirty="0">
              <a:solidFill>
                <a:srgbClr val="000066"/>
              </a:solidFill>
              <a:ea typeface="MS Mincho" pitchFamily="49" charset="-128"/>
            </a:endParaRPr>
          </a:p>
        </p:txBody>
      </p:sp>
      <p:sp>
        <p:nvSpPr>
          <p:cNvPr id="375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58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اَللّهُمَّ إنّي أسْئَلُكَ عِلْماً نافِعاً،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I ask You for beneficial knowledge,</a:t>
            </a:r>
          </a:p>
        </p:txBody>
      </p:sp>
      <p:sp>
        <p:nvSpPr>
          <p:cNvPr id="3768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as'aluka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ilman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nāfiā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6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68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قَلْباً خاشِعاً،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humble heart,</a:t>
            </a:r>
          </a:p>
        </p:txBody>
      </p:sp>
      <p:sp>
        <p:nvSpPr>
          <p:cNvPr id="3778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qalban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khāshiā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7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78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خاتَمِ الأنْبِياءِ،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the seal of the prophets.</a:t>
            </a:r>
          </a:p>
        </p:txBody>
      </p:sp>
      <p:sp>
        <p:nvSpPr>
          <p:cNvPr id="378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khātamil anbiyā',</a:t>
            </a:r>
            <a:endParaRPr lang="fi-FI" sz="3200" b="1" i="1">
              <a:solidFill>
                <a:srgbClr val="000066"/>
              </a:solidFill>
              <a:ea typeface="MS Mincho" pitchFamily="49" charset="-128"/>
            </a:endParaRPr>
          </a:p>
        </p:txBody>
      </p:sp>
      <p:sp>
        <p:nvSpPr>
          <p:cNvPr id="37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8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يَقيناً شافِياً،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unequivocal certitude,</a:t>
            </a:r>
          </a:p>
        </p:txBody>
      </p:sp>
      <p:sp>
        <p:nvSpPr>
          <p:cNvPr id="3788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yaqīnan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shāfiyā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8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88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عَمَلا زاكِياً،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pure action,</a:t>
            </a:r>
          </a:p>
        </p:txBody>
      </p:sp>
      <p:sp>
        <p:nvSpPr>
          <p:cNvPr id="3799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zākiyā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79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799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صَبْراً جَميلاً،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beautiful patience,</a:t>
            </a:r>
          </a:p>
        </p:txBody>
      </p:sp>
      <p:sp>
        <p:nvSpPr>
          <p:cNvPr id="3809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šabran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jamīlā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0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09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أجْراً جَزيلاً،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 bountiful reward.</a:t>
            </a:r>
          </a:p>
        </p:txBody>
      </p:sp>
      <p:sp>
        <p:nvSpPr>
          <p:cNvPr id="3819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ajran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jazīlā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1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19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ارْزُقْني شُكْرَ نِعْمَتِكَ عَلَىَّ،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Grant me gratitude of Your blessing upon me,</a:t>
            </a:r>
          </a:p>
        </p:txBody>
      </p:sp>
      <p:sp>
        <p:nvSpPr>
          <p:cNvPr id="3829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allāhummarzuqnī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shukra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nimatika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alayy</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2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29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زِدْ في إحْسانِكَ وَ كَرَمِكَ إلَىَّ،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Increase Your favor and munificence on me,</a:t>
            </a:r>
          </a:p>
        </p:txBody>
      </p:sp>
      <p:sp>
        <p:nvSpPr>
          <p:cNvPr id="3840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zid</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iħsānika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karamika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ilayy</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4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40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اجْعَلْ قَوْلي فِي النّاسِ مَسْمُوعاً،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my speech amongst people effective,</a:t>
            </a:r>
          </a:p>
        </p:txBody>
      </p:sp>
      <p:sp>
        <p:nvSpPr>
          <p:cNvPr id="3850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wajal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qawlī</a:t>
            </a:r>
            <a:r>
              <a:rPr lang="en-US" sz="3200" b="1" i="1" dirty="0" smtClean="0">
                <a:solidFill>
                  <a:srgbClr val="000066"/>
                </a:solidFill>
                <a:ea typeface="MS Mincho" pitchFamily="49" charset="-128"/>
              </a:rPr>
              <a:t> fin-</a:t>
            </a:r>
            <a:r>
              <a:rPr lang="en-US" sz="3200" b="1" i="1" dirty="0" err="1" smtClean="0">
                <a:solidFill>
                  <a:srgbClr val="000066"/>
                </a:solidFill>
                <a:ea typeface="MS Mincho" pitchFamily="49" charset="-128"/>
              </a:rPr>
              <a:t>nāsi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masmūā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5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50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عَمَلي عِنْدَكَ مَرْفُوعاً،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deeds elevated and worthy of being delivered to You,</a:t>
            </a:r>
          </a:p>
        </p:txBody>
      </p:sp>
      <p:sp>
        <p:nvSpPr>
          <p:cNvPr id="3860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amalī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indaka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marfūā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6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60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أثَري فِي الْخَيْراتِ مَتْبُوعاً،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righteous works followed (by others),</a:t>
            </a:r>
          </a:p>
        </p:txBody>
      </p:sp>
      <p:sp>
        <p:nvSpPr>
          <p:cNvPr id="3870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atharī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khayrāti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matbūā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7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70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عَدُوّي مَقْمُوعاً،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my enemy quelled,</a:t>
            </a:r>
          </a:p>
        </p:txBody>
      </p:sp>
      <p:sp>
        <p:nvSpPr>
          <p:cNvPr id="3881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aduwwī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maqmūā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88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81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سَيِّدِ الأوْصِياءِ،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the chief of the executors.</a:t>
            </a:r>
          </a:p>
        </p:txBody>
      </p:sp>
      <p:sp>
        <p:nvSpPr>
          <p:cNvPr id="389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sayyidil awšiyā',</a:t>
            </a:r>
            <a:endParaRPr lang="fi-FI" sz="3200" b="1" i="1">
              <a:solidFill>
                <a:srgbClr val="000066"/>
              </a:solidFill>
              <a:ea typeface="MS Mincho" pitchFamily="49" charset="-128"/>
            </a:endParaRPr>
          </a:p>
        </p:txBody>
      </p:sp>
      <p:sp>
        <p:nvSpPr>
          <p:cNvPr id="38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9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صَلِّ عَلى مُحَمَّدٍ وَ آلِ مُحَمَّدٍ الأخْيارِ،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Send blessings upon Muhammad and the family of Muhammad, </a:t>
            </a:r>
          </a:p>
        </p:txBody>
      </p:sp>
      <p:sp>
        <p:nvSpPr>
          <p:cNvPr id="389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muħammadinil'akhyār</a:t>
            </a:r>
            <a:r>
              <a:rPr lang="en-US" sz="3200" b="1" i="1" dirty="0" smtClean="0">
                <a:solidFill>
                  <a:srgbClr val="000066"/>
                </a:solidFill>
                <a:ea typeface="MS Mincho" pitchFamily="49" charset="-128"/>
              </a:rPr>
              <a:t>, </a:t>
            </a:r>
            <a:endParaRPr lang="fi-FI" sz="3200" b="1" i="1" dirty="0">
              <a:solidFill>
                <a:srgbClr val="000066"/>
              </a:solidFill>
              <a:ea typeface="MS Mincho" pitchFamily="49" charset="-128"/>
            </a:endParaRPr>
          </a:p>
        </p:txBody>
      </p:sp>
      <p:sp>
        <p:nvSpPr>
          <p:cNvPr id="389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891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في آناءِ اللَّيْلِ وَ أطْرافِ النَّهارِ،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best of the creations, day and night,</a:t>
            </a:r>
          </a:p>
        </p:txBody>
      </p:sp>
      <p:sp>
        <p:nvSpPr>
          <p:cNvPr id="390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ānā'il-layli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aţrāfin-nahār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0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01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اكْفِني شَرَّ الأشْرارِ،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Spare me from the evil of the wicked,</a:t>
            </a:r>
          </a:p>
        </p:txBody>
      </p:sp>
      <p:sp>
        <p:nvSpPr>
          <p:cNvPr id="391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wakfinī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sharral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ashrār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1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11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طَهِّرْني مِنَ الذُّنُوبِ وَ الأوْزارِ،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Purify me from sins and burdens,</a:t>
            </a:r>
          </a:p>
        </p:txBody>
      </p:sp>
      <p:sp>
        <p:nvSpPr>
          <p:cNvPr id="392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ţahhirnī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minadh-dhunūbi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awzār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2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21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أجِرْني مِنَ النّارِ،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Give me refuge from Hell-fire,</a:t>
            </a:r>
          </a:p>
        </p:txBody>
      </p:sp>
      <p:sp>
        <p:nvSpPr>
          <p:cNvPr id="393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ajirnī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minan-nār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3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32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أحِلَّني </a:t>
            </a:r>
            <a:r>
              <a:rPr lang="ar-SA" sz="9200" kern="1200" dirty="0" err="1">
                <a:latin typeface="Arabic Typesetting" panose="03020402040406030203" pitchFamily="66" charset="-78"/>
                <a:ea typeface="+mn-ea"/>
                <a:cs typeface="Arabic Typesetting" panose="03020402040406030203" pitchFamily="66" charset="-78"/>
              </a:rPr>
              <a:t>دارَالْقَرارِ</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Settle me in the House of rest (Paradise),</a:t>
            </a:r>
          </a:p>
        </p:txBody>
      </p:sp>
      <p:sp>
        <p:nvSpPr>
          <p:cNvPr id="394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aħillanī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dāral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qarār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4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42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اغْفِرْ لي وَ لِجَميعِ إخْواني فيكَ وَ </a:t>
            </a:r>
            <a:r>
              <a:rPr lang="ar-SA" sz="9200" kern="1200" dirty="0" smtClean="0">
                <a:latin typeface="Arabic Typesetting" panose="03020402040406030203" pitchFamily="66" charset="-78"/>
                <a:ea typeface="+mn-ea"/>
                <a:cs typeface="Arabic Typesetting" panose="03020402040406030203" pitchFamily="66" charset="-78"/>
              </a:rPr>
              <a:t>أخَواتِيَ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forgive me and all my </a:t>
            </a:r>
            <a:r>
              <a:rPr lang="en-US" sz="3600" b="1" kern="1200" dirty="0" smtClean="0">
                <a:ea typeface="MS Mincho" pitchFamily="49" charset="-128"/>
              </a:rPr>
              <a:t>faithful</a:t>
            </a:r>
            <a:endParaRPr lang="en-US" sz="3600" b="1" kern="1200" dirty="0">
              <a:ea typeface="MS Mincho" pitchFamily="49" charset="-128"/>
            </a:endParaRPr>
          </a:p>
        </p:txBody>
      </p:sp>
      <p:sp>
        <p:nvSpPr>
          <p:cNvPr id="3952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waghfir</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lijamīi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ikhwāni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akhawātiyal</a:t>
            </a:r>
            <a:endParaRPr lang="fi-FI" sz="3200" b="1" i="1" dirty="0">
              <a:solidFill>
                <a:srgbClr val="000066"/>
              </a:solidFill>
              <a:ea typeface="MS Mincho" pitchFamily="49" charset="-128"/>
            </a:endParaRPr>
          </a:p>
        </p:txBody>
      </p:sp>
      <p:sp>
        <p:nvSpPr>
          <p:cNvPr id="395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52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الْمُؤْمِنينَ وَ الْمُؤْمِناتِ،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brothers and sisters,</a:t>
            </a:r>
            <a:endParaRPr lang="en-US" sz="3600" b="1" kern="1200" dirty="0" smtClean="0">
              <a:ea typeface="MS Mincho" pitchFamily="49" charset="-128"/>
            </a:endParaRPr>
          </a:p>
        </p:txBody>
      </p:sp>
      <p:sp>
        <p:nvSpPr>
          <p:cNvPr id="3962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mu'minīna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mu'mināt</a:t>
            </a:r>
            <a:r>
              <a:rPr lang="en-US" sz="3200" b="1" i="1" dirty="0" smtClean="0">
                <a:solidFill>
                  <a:srgbClr val="000066"/>
                </a:solidFill>
                <a:ea typeface="MS Mincho" pitchFamily="49" charset="-128"/>
              </a:rPr>
              <a:t>,</a:t>
            </a:r>
            <a:endParaRPr lang="en-US" sz="3200" b="1" i="1" dirty="0">
              <a:solidFill>
                <a:srgbClr val="000066"/>
              </a:solidFill>
              <a:ea typeface="MS Mincho" pitchFamily="49" charset="-128"/>
            </a:endParaRPr>
          </a:p>
        </p:txBody>
      </p:sp>
      <p:sp>
        <p:nvSpPr>
          <p:cNvPr id="396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62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بِرَحْمَتِكَ يا أرْحَمَ الرّاحِمينَ.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Your mercy, O the most merciful of the merciful!</a:t>
            </a:r>
          </a:p>
        </p:txBody>
      </p:sp>
      <p:sp>
        <p:nvSpPr>
          <p:cNvPr id="3973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biraħmatika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arħamar-rāħimīn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7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a:solidFill>
                  <a:srgbClr val="FFFF99"/>
                </a:solidFill>
                <a:latin typeface="Trebuchet MS" pitchFamily="34" charset="0"/>
              </a:rPr>
              <a:t>Ziyarat</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Nahiya</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3973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a:t>
            </a:r>
            <a:r>
              <a:rPr lang="ar-SA" sz="2800" b="1" dirty="0" err="1">
                <a:solidFill>
                  <a:srgbClr val="FFFF99"/>
                </a:solidFill>
                <a:latin typeface="Arabic Typesetting" panose="03020402040406030203" pitchFamily="66" charset="-78"/>
                <a:cs typeface="Arabic Typesetting" panose="03020402040406030203" pitchFamily="66" charset="-78"/>
              </a:rPr>
              <a:t>ال‍مُقَدَّسَةِ</a:t>
            </a:r>
            <a:r>
              <a:rPr lang="ar-SA" sz="2800" b="1" dirty="0">
                <a:solidFill>
                  <a:srgbClr val="FFFF99"/>
                </a:solidFill>
                <a:latin typeface="Arabic Typesetting" panose="03020402040406030203" pitchFamily="66" charset="-78"/>
                <a:cs typeface="Arabic Typesetting" panose="03020402040406030203" pitchFamily="66" charset="-78"/>
              </a:rPr>
              <a:t> </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960438"/>
            <a:ext cx="8763000" cy="1470025"/>
          </a:xfrm>
          <a:extLst/>
        </p:spPr>
        <p:txBody>
          <a:bodyPr/>
          <a:lstStyle/>
          <a:p>
            <a:pPr rtl="1" eaLnBrk="1" hangingPunct="1">
              <a:lnSpc>
                <a:spcPts val="8000"/>
              </a:lnSpc>
              <a:defRPr/>
            </a:pPr>
            <a:r>
              <a:rPr lang="ar-SA" sz="9600" kern="1200" dirty="0">
                <a:latin typeface="Arabic Typesetting" panose="03020402040406030203" pitchFamily="66" charset="-78"/>
                <a:ea typeface="+mn-ea"/>
                <a:cs typeface="Arabic Typesetting" panose="03020402040406030203" pitchFamily="66" charset="-78"/>
              </a:rPr>
              <a:t>اَللَّهُمَّ صَلِّ </a:t>
            </a:r>
            <a:r>
              <a:rPr lang="ar-SA" sz="9600" kern="1200" dirty="0" err="1">
                <a:latin typeface="Arabic Typesetting" panose="03020402040406030203" pitchFamily="66" charset="-78"/>
                <a:ea typeface="+mn-ea"/>
                <a:cs typeface="Arabic Typesetting" panose="03020402040406030203" pitchFamily="66" charset="-78"/>
              </a:rPr>
              <a:t>عَلَىٰ</a:t>
            </a:r>
            <a:r>
              <a:rPr lang="ar-SA" sz="9600" kern="1200" dirty="0">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smtClean="0">
                <a:ea typeface="MS Mincho" pitchFamily="49" charset="-128"/>
              </a:rPr>
              <a:t>Allah </a:t>
            </a:r>
            <a:r>
              <a:rPr lang="en-US" sz="3600" b="1" kern="1200" dirty="0">
                <a:ea typeface="MS Mincho" pitchFamily="49" charset="-128"/>
              </a:rPr>
              <a:t>send Your blessings on Muhammad</a:t>
            </a:r>
          </a:p>
          <a:p>
            <a:pPr marL="342900" indent="-342900" eaLnBrk="1" hangingPunct="1">
              <a:defRPr/>
            </a:pPr>
            <a:r>
              <a:rPr lang="en-US" sz="3600" b="1" kern="1200" dirty="0">
                <a:ea typeface="MS Mincho" pitchFamily="49" charset="-128"/>
              </a:rPr>
              <a:t>and the family of Muhammad.</a:t>
            </a:r>
          </a:p>
        </p:txBody>
      </p:sp>
      <p:sp>
        <p:nvSpPr>
          <p:cNvPr id="412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allahumma salli `ala muhammadin wa ali muhammadin</a:t>
            </a:r>
          </a:p>
        </p:txBody>
      </p:sp>
      <p:sp>
        <p:nvSpPr>
          <p:cNvPr id="412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26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62578178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فاطِمَةَ الزَّهْراءِ،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Fatima, the radiant.</a:t>
            </a:r>
          </a:p>
        </p:txBody>
      </p:sp>
      <p:sp>
        <p:nvSpPr>
          <p:cNvPr id="399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fāţimaz-zahrā',</a:t>
            </a:r>
            <a:endParaRPr lang="fi-FI" sz="3200" b="1" i="1">
              <a:solidFill>
                <a:srgbClr val="000066"/>
              </a:solidFill>
              <a:ea typeface="MS Mincho" pitchFamily="49" charset="-128"/>
            </a:endParaRPr>
          </a:p>
        </p:txBody>
      </p:sp>
      <p:sp>
        <p:nvSpPr>
          <p:cNvPr id="39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7171" name="Rectangle 3"/>
          <p:cNvSpPr>
            <a:spLocks noChangeArrowheads="1"/>
          </p:cNvSpPr>
          <p:nvPr/>
        </p:nvSpPr>
        <p:spPr bwMode="auto">
          <a:xfrm>
            <a:off x="457200" y="1295400"/>
            <a:ext cx="81470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200" b="1" dirty="0" smtClean="0">
                <a:solidFill>
                  <a:srgbClr val="FFFF00"/>
                </a:solidFill>
                <a:effectLst>
                  <a:outerShdw blurRad="38100" dist="38100" dir="2700000" algn="tl">
                    <a:srgbClr val="000000">
                      <a:alpha val="43137"/>
                    </a:srgbClr>
                  </a:outerShdw>
                </a:effectLst>
                <a:latin typeface="Trebuchet MS" pitchFamily="34" charset="0"/>
              </a:rPr>
              <a:t>SUPPLICATION IN THE QUNUT OF </a:t>
            </a:r>
          </a:p>
          <a:p>
            <a:pPr algn="ctr"/>
            <a:r>
              <a:rPr lang="en-US" sz="4200" b="1" dirty="0" smtClean="0">
                <a:solidFill>
                  <a:srgbClr val="FFFF00"/>
                </a:solidFill>
                <a:effectLst>
                  <a:outerShdw blurRad="38100" dist="38100" dir="2700000" algn="tl">
                    <a:srgbClr val="000000">
                      <a:alpha val="43137"/>
                    </a:srgbClr>
                  </a:outerShdw>
                </a:effectLst>
                <a:latin typeface="Trebuchet MS" pitchFamily="34" charset="0"/>
              </a:rPr>
              <a:t>THE PRAYER AFTER ZIYARAT</a:t>
            </a:r>
            <a:endParaRPr lang="en-US" sz="4200" b="1" dirty="0">
              <a:solidFill>
                <a:srgbClr val="FFFF00"/>
              </a:solidFill>
              <a:effectLst>
                <a:outerShdw blurRad="38100" dist="38100" dir="2700000" algn="tl">
                  <a:srgbClr val="000000">
                    <a:alpha val="43137"/>
                  </a:srgbClr>
                </a:outerShdw>
              </a:effectLst>
              <a:latin typeface="Trebuchet MS" pitchFamily="34" charset="0"/>
            </a:endParaRPr>
          </a:p>
        </p:txBody>
      </p:sp>
      <p:sp>
        <p:nvSpPr>
          <p:cNvPr id="717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smtClean="0">
                <a:solidFill>
                  <a:srgbClr val="FFFF99"/>
                </a:solidFill>
                <a:latin typeface="Trebuchet MS" pitchFamily="34" charset="0"/>
              </a:rPr>
              <a:t>Ziyarat</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Nahiya</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7173"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زيارَةُ النّاحِيَةِ </a:t>
            </a:r>
            <a:r>
              <a:rPr lang="ar-SA" sz="2800" b="1" dirty="0" err="1" smtClean="0">
                <a:solidFill>
                  <a:srgbClr val="FFFF99"/>
                </a:solidFill>
                <a:latin typeface="Arabic Typesetting" panose="03020402040406030203" pitchFamily="66" charset="-78"/>
                <a:cs typeface="Arabic Typesetting" panose="03020402040406030203" pitchFamily="66" charset="-78"/>
              </a:rPr>
              <a:t>ال‍مُقَدَّسَةِ</a:t>
            </a:r>
            <a:r>
              <a:rPr lang="ar-SA" sz="2800" b="1" dirty="0" smtClean="0">
                <a:solidFill>
                  <a:srgbClr val="FFFF99"/>
                </a:solidFill>
                <a:latin typeface="Arabic Typesetting" panose="03020402040406030203" pitchFamily="66" charset="-78"/>
                <a:cs typeface="Arabic Typesetting" panose="03020402040406030203" pitchFamily="66" charset="-78"/>
              </a:rPr>
              <a:t> </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38200" y="3431500"/>
            <a:ext cx="7543800" cy="2893100"/>
          </a:xfrm>
          <a:prstGeom prst="rect">
            <a:avLst/>
          </a:prstGeom>
        </p:spPr>
        <p:txBody>
          <a:bodyPr wrap="square">
            <a:spAutoFit/>
          </a:bodyPr>
          <a:lstStyle/>
          <a:p>
            <a:pPr algn="ctr"/>
            <a:r>
              <a:rPr lang="en-US" sz="2600" b="1" dirty="0">
                <a:solidFill>
                  <a:srgbClr val="FFFF00"/>
                </a:solidFill>
              </a:rPr>
              <a:t>Then stand beside the upper side of the grave, face towards the </a:t>
            </a:r>
            <a:r>
              <a:rPr lang="en-US" sz="2600" b="1" i="1" dirty="0" err="1" smtClean="0">
                <a:solidFill>
                  <a:srgbClr val="FFFF00"/>
                </a:solidFill>
              </a:rPr>
              <a:t>Qibla</a:t>
            </a:r>
            <a:r>
              <a:rPr lang="en-US" sz="2600" b="1" i="1" dirty="0" smtClean="0">
                <a:solidFill>
                  <a:srgbClr val="FFFF00"/>
                </a:solidFill>
              </a:rPr>
              <a:t> </a:t>
            </a:r>
            <a:r>
              <a:rPr lang="en-US" sz="2600" b="1" dirty="0" smtClean="0">
                <a:solidFill>
                  <a:srgbClr val="FFFF00"/>
                </a:solidFill>
              </a:rPr>
              <a:t>and </a:t>
            </a:r>
            <a:r>
              <a:rPr lang="en-US" sz="2600" b="1" dirty="0">
                <a:solidFill>
                  <a:srgbClr val="FFFF00"/>
                </a:solidFill>
              </a:rPr>
              <a:t>perform a two-unit </a:t>
            </a:r>
            <a:r>
              <a:rPr lang="en-US" sz="2600" b="1" i="1" dirty="0" err="1" smtClean="0">
                <a:solidFill>
                  <a:srgbClr val="FFFF00"/>
                </a:solidFill>
              </a:rPr>
              <a:t>Hadiya</a:t>
            </a:r>
            <a:r>
              <a:rPr lang="en-US" sz="2600" b="1" i="1" dirty="0" smtClean="0">
                <a:solidFill>
                  <a:srgbClr val="FFFF00"/>
                </a:solidFill>
              </a:rPr>
              <a:t> </a:t>
            </a:r>
            <a:r>
              <a:rPr lang="en-US" sz="2600" b="1" i="1" dirty="0" err="1" smtClean="0">
                <a:solidFill>
                  <a:srgbClr val="FFFF00"/>
                </a:solidFill>
              </a:rPr>
              <a:t>Ziyarat</a:t>
            </a:r>
            <a:r>
              <a:rPr lang="en-US" sz="2600" b="1" i="1" dirty="0" smtClean="0">
                <a:solidFill>
                  <a:srgbClr val="FFFF00"/>
                </a:solidFill>
              </a:rPr>
              <a:t> </a:t>
            </a:r>
            <a:r>
              <a:rPr lang="en-US" sz="2600" b="1" i="1" dirty="0" err="1" smtClean="0">
                <a:solidFill>
                  <a:srgbClr val="FFFF00"/>
                </a:solidFill>
              </a:rPr>
              <a:t>Salaat</a:t>
            </a:r>
            <a:r>
              <a:rPr lang="en-US" sz="2600" b="1" dirty="0" smtClean="0">
                <a:solidFill>
                  <a:srgbClr val="FFFF00"/>
                </a:solidFill>
              </a:rPr>
              <a:t>. </a:t>
            </a:r>
            <a:r>
              <a:rPr lang="en-US" sz="2600" b="1" dirty="0">
                <a:solidFill>
                  <a:srgbClr val="FFFF00"/>
                </a:solidFill>
              </a:rPr>
              <a:t>Recite Chapter 21 (</a:t>
            </a:r>
            <a:r>
              <a:rPr lang="en-US" sz="2600" b="1" i="1" dirty="0">
                <a:solidFill>
                  <a:srgbClr val="FFFF00"/>
                </a:solidFill>
              </a:rPr>
              <a:t>al-</a:t>
            </a:r>
            <a:r>
              <a:rPr lang="en-US" sz="2600" b="1" i="1" dirty="0" err="1">
                <a:solidFill>
                  <a:srgbClr val="FFFF00"/>
                </a:solidFill>
              </a:rPr>
              <a:t>Anbiya</a:t>
            </a:r>
            <a:r>
              <a:rPr lang="en-US" sz="2600" b="1" dirty="0">
                <a:solidFill>
                  <a:srgbClr val="FFFF00"/>
                </a:solidFill>
              </a:rPr>
              <a:t>) in the first </a:t>
            </a:r>
            <a:r>
              <a:rPr lang="en-US" sz="2600" b="1" i="1" dirty="0" err="1" smtClean="0">
                <a:solidFill>
                  <a:srgbClr val="FFFF00"/>
                </a:solidFill>
              </a:rPr>
              <a:t>Rakat</a:t>
            </a:r>
            <a:r>
              <a:rPr lang="en-US" sz="2600" b="1" dirty="0" smtClean="0">
                <a:solidFill>
                  <a:srgbClr val="FFFF00"/>
                </a:solidFill>
              </a:rPr>
              <a:t> </a:t>
            </a:r>
            <a:r>
              <a:rPr lang="en-US" sz="2600" b="1" dirty="0">
                <a:solidFill>
                  <a:srgbClr val="FFFF00"/>
                </a:solidFill>
              </a:rPr>
              <a:t>and Chapter 59 (</a:t>
            </a:r>
            <a:r>
              <a:rPr lang="en-US" sz="2600" b="1" i="1" dirty="0">
                <a:solidFill>
                  <a:srgbClr val="FFFF00"/>
                </a:solidFill>
              </a:rPr>
              <a:t>al-</a:t>
            </a:r>
            <a:r>
              <a:rPr lang="en-US" sz="2600" b="1" i="1" dirty="0" err="1">
                <a:solidFill>
                  <a:srgbClr val="FFFF00"/>
                </a:solidFill>
              </a:rPr>
              <a:t>Hashr</a:t>
            </a:r>
            <a:r>
              <a:rPr lang="en-US" sz="2600" b="1" dirty="0">
                <a:solidFill>
                  <a:srgbClr val="FFFF00"/>
                </a:solidFill>
              </a:rPr>
              <a:t>) in the second </a:t>
            </a:r>
            <a:r>
              <a:rPr lang="en-US" sz="2600" b="1" i="1" dirty="0" err="1" smtClean="0">
                <a:solidFill>
                  <a:srgbClr val="FFFF00"/>
                </a:solidFill>
              </a:rPr>
              <a:t>Rakat</a:t>
            </a:r>
            <a:r>
              <a:rPr lang="en-US" sz="2600" b="1" dirty="0" smtClean="0">
                <a:solidFill>
                  <a:srgbClr val="FFFF00"/>
                </a:solidFill>
              </a:rPr>
              <a:t> </a:t>
            </a:r>
            <a:r>
              <a:rPr lang="en-US" sz="2600" b="1" dirty="0">
                <a:solidFill>
                  <a:srgbClr val="FFFF00"/>
                </a:solidFill>
              </a:rPr>
              <a:t>of </a:t>
            </a:r>
            <a:r>
              <a:rPr lang="en-US" sz="2600" b="1" dirty="0" smtClean="0">
                <a:solidFill>
                  <a:srgbClr val="FFFF00"/>
                </a:solidFill>
              </a:rPr>
              <a:t>the </a:t>
            </a:r>
            <a:r>
              <a:rPr lang="en-US" sz="2600" b="1" i="1" dirty="0" err="1" smtClean="0">
                <a:solidFill>
                  <a:srgbClr val="FFFF00"/>
                </a:solidFill>
              </a:rPr>
              <a:t>Salaat</a:t>
            </a:r>
            <a:r>
              <a:rPr lang="en-US" sz="2600" b="1" dirty="0" smtClean="0">
                <a:solidFill>
                  <a:srgbClr val="FFFF00"/>
                </a:solidFill>
              </a:rPr>
              <a:t>, </a:t>
            </a:r>
            <a:r>
              <a:rPr lang="en-US" sz="2600" b="1" dirty="0">
                <a:solidFill>
                  <a:srgbClr val="FFFF00"/>
                </a:solidFill>
              </a:rPr>
              <a:t>and recite the following supplication in the </a:t>
            </a:r>
            <a:r>
              <a:rPr lang="en-US" sz="2600" b="1" i="1" dirty="0" err="1">
                <a:solidFill>
                  <a:srgbClr val="FFFF00"/>
                </a:solidFill>
              </a:rPr>
              <a:t>Qunut</a:t>
            </a:r>
            <a:r>
              <a:rPr lang="en-US" sz="2600" b="1" dirty="0">
                <a:solidFill>
                  <a:srgbClr val="FFFF00"/>
                </a:solidFill>
              </a:rPr>
              <a:t> of the prayer:</a:t>
            </a:r>
          </a:p>
        </p:txBody>
      </p:sp>
    </p:spTree>
    <p:extLst>
      <p:ext uri="{BB962C8B-B14F-4D97-AF65-F5344CB8AC3E}">
        <p14:creationId xmlns:p14="http://schemas.microsoft.com/office/powerpoint/2010/main" val="3248473157"/>
      </p:ext>
    </p:extLst>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لاإلهَ</a:t>
            </a:r>
            <a:r>
              <a:rPr lang="ar-SA" sz="9200" kern="1200" dirty="0">
                <a:latin typeface="Arabic Typesetting" panose="03020402040406030203" pitchFamily="66" charset="-78"/>
                <a:ea typeface="+mn-ea"/>
                <a:cs typeface="Arabic Typesetting" panose="03020402040406030203" pitchFamily="66" charset="-78"/>
              </a:rPr>
              <a:t> إلاَّ اللهُ الْحَليمُ الْكَريمُ،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There is no deity but Allah, the forbearing, the generous.</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ilāha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llal-lāhul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ħalīmul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karīm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لاإلهَ</a:t>
            </a:r>
            <a:r>
              <a:rPr lang="ar-SA" sz="9200" kern="1200" dirty="0">
                <a:latin typeface="Arabic Typesetting" panose="03020402040406030203" pitchFamily="66" charset="-78"/>
                <a:ea typeface="+mn-ea"/>
                <a:cs typeface="Arabic Typesetting" panose="03020402040406030203" pitchFamily="66" charset="-78"/>
              </a:rPr>
              <a:t> </a:t>
            </a:r>
            <a:r>
              <a:rPr lang="ar-SA" sz="9200" kern="1200" dirty="0" err="1">
                <a:latin typeface="Arabic Typesetting" panose="03020402040406030203" pitchFamily="66" charset="-78"/>
                <a:ea typeface="+mn-ea"/>
                <a:cs typeface="Arabic Typesetting" panose="03020402040406030203" pitchFamily="66" charset="-78"/>
              </a:rPr>
              <a:t>إلاَّاللهُ</a:t>
            </a:r>
            <a:r>
              <a:rPr lang="ar-SA" sz="9200" kern="1200" dirty="0">
                <a:latin typeface="Arabic Typesetting" panose="03020402040406030203" pitchFamily="66" charset="-78"/>
                <a:ea typeface="+mn-ea"/>
                <a:cs typeface="Arabic Typesetting" panose="03020402040406030203" pitchFamily="66" charset="-78"/>
              </a:rPr>
              <a:t> الْعَلِيُّ الْعَظيمُ،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There is no deity but Allah, the supreme, the great.</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lā 'ilāha 'llal-lāhul aliyyul ađīm,</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لاإلهَ</a:t>
            </a:r>
            <a:r>
              <a:rPr lang="ar-SA" sz="9200" kern="1200" dirty="0">
                <a:latin typeface="Arabic Typesetting" panose="03020402040406030203" pitchFamily="66" charset="-78"/>
                <a:ea typeface="+mn-ea"/>
                <a:cs typeface="Arabic Typesetting" panose="03020402040406030203" pitchFamily="66" charset="-78"/>
              </a:rPr>
              <a:t> </a:t>
            </a:r>
            <a:r>
              <a:rPr lang="ar-SA" sz="9200" kern="1200" dirty="0" err="1">
                <a:latin typeface="Arabic Typesetting" panose="03020402040406030203" pitchFamily="66" charset="-78"/>
                <a:ea typeface="+mn-ea"/>
                <a:cs typeface="Arabic Typesetting" panose="03020402040406030203" pitchFamily="66" charset="-78"/>
              </a:rPr>
              <a:t>إلاَّاللهُ</a:t>
            </a:r>
            <a:r>
              <a:rPr lang="ar-SA" sz="9200" kern="1200" dirty="0">
                <a:latin typeface="Arabic Typesetting" panose="03020402040406030203" pitchFamily="66" charset="-78"/>
                <a:ea typeface="+mn-ea"/>
                <a:cs typeface="Arabic Typesetting" panose="03020402040406030203" pitchFamily="66" charset="-78"/>
              </a:rPr>
              <a:t> رَبُّ السَّماواتِ السَّبْعِ وَ الأرَضينَ السَّبْعِ،</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There is no deity but Allah, the Lord of the seven heavens and the seven earths,</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lā 'ilāha 'llal-lāhu rabbus-samāwātis-sabi wal 'arađhīnas-sab,</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ما فيهِنَّ وَ ما بَيْنَهُنَّ،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whatever is in them and whatever is between them.</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fīhinna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baynahunn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خِلافاً لِأعْدائِهِ،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this, I am) opposing (the belief of) His enemies,</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khilāfan</a:t>
            </a:r>
            <a:r>
              <a:rPr lang="en-US" sz="3200" b="1" i="1" dirty="0" smtClean="0">
                <a:solidFill>
                  <a:srgbClr val="000066"/>
                </a:solidFill>
                <a:ea typeface="MS Mincho" pitchFamily="49" charset="-128"/>
              </a:rPr>
              <a:t> li '</a:t>
            </a:r>
            <a:r>
              <a:rPr lang="en-US" sz="3200" b="1" i="1" dirty="0" err="1" smtClean="0">
                <a:solidFill>
                  <a:srgbClr val="000066"/>
                </a:solidFill>
                <a:ea typeface="MS Mincho" pitchFamily="49" charset="-128"/>
              </a:rPr>
              <a:t>adā'ih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تَكْذيباً لِمَنْ عَدَلَ بِهِ،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disavowing whomever has turned away from Him,</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takdhīban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liman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adala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إقْراراً لِرُبُوبِيَّتِهِ،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confessing His Lordship,</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iqrāran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lirubūbiyyatih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خُضُوعاً لِعِزَّتِهِ،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surrendering to His majesty.</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khuđhū'an li izzatih,</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الأوَّلُ بِغَيْرِ أوَّل،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 is the first other than being the first (in number).</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al'awwalu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bighayri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awwal</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731838"/>
            <a:ext cx="8763000" cy="1470025"/>
          </a:xfrm>
          <a:extLst/>
        </p:spPr>
        <p:txBody>
          <a:bodyPr/>
          <a:lstStyle/>
          <a:p>
            <a:pPr rtl="1" eaLnBrk="1" hangingPunct="1">
              <a:lnSpc>
                <a:spcPts val="8000"/>
              </a:lnSpc>
              <a:defRPr/>
            </a:pPr>
            <a:r>
              <a:rPr lang="ar-SA" sz="9600" kern="1200" dirty="0">
                <a:latin typeface="Arabic Typesetting" panose="03020402040406030203" pitchFamily="66" charset="-78"/>
                <a:ea typeface="+mn-ea"/>
                <a:cs typeface="Arabic Typesetting" panose="03020402040406030203" pitchFamily="66" charset="-78"/>
              </a:rPr>
              <a:t>بِسْمِ اللَّهِ </a:t>
            </a:r>
            <a:r>
              <a:rPr lang="ar-SA" sz="9600" kern="1200" dirty="0" err="1">
                <a:latin typeface="Arabic Typesetting" panose="03020402040406030203" pitchFamily="66" charset="-78"/>
                <a:ea typeface="+mn-ea"/>
                <a:cs typeface="Arabic Typesetting" panose="03020402040406030203" pitchFamily="66" charset="-78"/>
              </a:rPr>
              <a:t>الرَّحْمَٰنِ</a:t>
            </a:r>
            <a:r>
              <a:rPr lang="ar-SA" sz="9600" kern="1200" dirty="0">
                <a:latin typeface="Arabic Typesetting" panose="03020402040406030203" pitchFamily="66" charset="-78"/>
                <a:ea typeface="+mn-ea"/>
                <a:cs typeface="Arabic Typesetting" panose="03020402040406030203" pitchFamily="66" charset="-78"/>
              </a:rPr>
              <a:t> الرَّحِيمِ</a:t>
            </a:r>
            <a:endParaRPr lang="en-US" sz="96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smtClean="0">
                <a:ea typeface="MS Mincho" pitchFamily="49" charset="-128"/>
              </a:rPr>
              <a:t>Allah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 </a:t>
            </a:r>
          </a:p>
        </p:txBody>
      </p:sp>
      <p:sp>
        <p:nvSpPr>
          <p:cNvPr id="51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bismi allahi alrrahmini alrrahimi </a:t>
            </a:r>
          </a:p>
        </p:txBody>
      </p:sp>
      <p:sp>
        <p:nvSpPr>
          <p:cNvPr id="5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1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خَديجَةَ الْكُبْرى،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Khadija, the great.</a:t>
            </a:r>
          </a:p>
        </p:txBody>
      </p:sp>
      <p:sp>
        <p:nvSpPr>
          <p:cNvPr id="409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khadijatal kubrā,</a:t>
            </a:r>
            <a:endParaRPr lang="fi-FI" sz="3200" b="1" i="1">
              <a:solidFill>
                <a:srgbClr val="000066"/>
              </a:solidFill>
              <a:ea typeface="MS Mincho" pitchFamily="49" charset="-128"/>
            </a:endParaRPr>
          </a:p>
        </p:txBody>
      </p:sp>
      <p:sp>
        <p:nvSpPr>
          <p:cNvPr id="40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وَالآخِرُ إلى غَيْرِ آخِر،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 is the last without having an end.</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ghayri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الظّاهِرُ عَلى كُلِّ </a:t>
            </a:r>
            <a:r>
              <a:rPr lang="ar-SA" sz="9200" kern="1200" dirty="0" err="1">
                <a:latin typeface="Arabic Typesetting" panose="03020402040406030203" pitchFamily="66" charset="-78"/>
                <a:ea typeface="+mn-ea"/>
                <a:cs typeface="Arabic Typesetting" panose="03020402040406030203" pitchFamily="66" charset="-78"/>
              </a:rPr>
              <a:t>شَىْء</a:t>
            </a:r>
            <a:r>
              <a:rPr lang="ar-SA" sz="9200" kern="1200" dirty="0">
                <a:latin typeface="Arabic Typesetting" panose="03020402040406030203" pitchFamily="66" charset="-78"/>
                <a:ea typeface="+mn-ea"/>
                <a:cs typeface="Arabic Typesetting" panose="03020402040406030203" pitchFamily="66" charset="-78"/>
              </a:rPr>
              <a:t> بِقُدْرَتِهِ،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 is dominant (</a:t>
            </a:r>
            <a:r>
              <a:rPr lang="en-US" sz="3600" b="1" kern="1200" dirty="0" err="1">
                <a:ea typeface="MS Mincho" pitchFamily="49" charset="-128"/>
              </a:rPr>
              <a:t>Zahir</a:t>
            </a:r>
            <a:r>
              <a:rPr lang="en-US" sz="3600" b="1" kern="1200" dirty="0">
                <a:ea typeface="MS Mincho" pitchFamily="49" charset="-128"/>
              </a:rPr>
              <a:t>) over everything by His power.</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ađđāhiru alā kulli shay'in biqudratih,</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الْباطِنُ دُونَ كُلِّ </a:t>
            </a:r>
            <a:r>
              <a:rPr lang="ar-SA" sz="9200" kern="1200" dirty="0" err="1">
                <a:latin typeface="Arabic Typesetting" panose="03020402040406030203" pitchFamily="66" charset="-78"/>
                <a:ea typeface="+mn-ea"/>
                <a:cs typeface="Arabic Typesetting" panose="03020402040406030203" pitchFamily="66" charset="-78"/>
              </a:rPr>
              <a:t>شَىْء</a:t>
            </a:r>
            <a:r>
              <a:rPr lang="ar-SA" sz="9200" kern="1200" dirty="0">
                <a:latin typeface="Arabic Typesetting" panose="03020402040406030203" pitchFamily="66" charset="-78"/>
                <a:ea typeface="+mn-ea"/>
                <a:cs typeface="Arabic Typesetting" panose="03020402040406030203" pitchFamily="66" charset="-78"/>
              </a:rPr>
              <a:t> بِعِلْمِهِ وَ لُطْفِهِ،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 is hidden (</a:t>
            </a:r>
            <a:r>
              <a:rPr lang="en-US" sz="3600" b="1" kern="1200" dirty="0" err="1">
                <a:ea typeface="MS Mincho" pitchFamily="49" charset="-128"/>
              </a:rPr>
              <a:t>Batin</a:t>
            </a:r>
            <a:r>
              <a:rPr lang="en-US" sz="3600" b="1" kern="1200" dirty="0">
                <a:ea typeface="MS Mincho" pitchFamily="49" charset="-128"/>
              </a:rPr>
              <a:t>) as He knows underneath of every thing by His knowledge and His subtlety.</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al-</a:t>
            </a:r>
            <a:r>
              <a:rPr lang="en-US" sz="3200" b="1" i="1" dirty="0" err="1" smtClean="0">
                <a:solidFill>
                  <a:srgbClr val="000066"/>
                </a:solidFill>
                <a:ea typeface="MS Mincho" pitchFamily="49" charset="-128"/>
              </a:rPr>
              <a:t>bāţinu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kulli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shay'in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biilmihi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luţfih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لا تَقِفُ الْعُقُولُ عَلى كُنْهِ عَظَمَتِهِ،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Intellects cannot comprehend the depth of His grandeur.</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lā taqiful uqūlu alā kunhi ađamatih,</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تُدْرِكُ الأوْهامُ حَقيقَةَ ماهِيَّتِهِ،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Thoughts cannot grasp the reality of His Essence.</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tudrikul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awhāmu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ħaqīqata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māhiyyatih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تَتَصَوَّرُ الأنْفُسُ مَعانِيَ كَيْفِيَّتِهِ،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Souls cannot imagine the meanings of His (created) qualities.</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tatašawwarul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anfusu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maāni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kayfiyyatih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مُطَّلِعاً عَلَى الضَّمائِرِ،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He knows well the innermost thoughts (of His servants),</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muţţalian alađh-đhamā'ir,</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عارِفاً بِالسَّرائِرِ،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is cognizant of the secrets,</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ārifan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bis-sarā'ir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يَعْلَمُ خائِنَةَ الأعْيُنِ وَ ما تُخْفِى الصُّدُورُ،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knows the treachery of the eyes, and all that the hearts (of men) conceal</a:t>
            </a:r>
            <a:r>
              <a:rPr lang="en-US" sz="3600" b="1" kern="1200" dirty="0" smtClean="0">
                <a:ea typeface="MS Mincho" pitchFamily="49" charset="-128"/>
              </a:rPr>
              <a:t>.*</a:t>
            </a:r>
            <a:endParaRPr lang="en-US" sz="3600" b="1" kern="1200" dirty="0">
              <a:ea typeface="MS Mincho" pitchFamily="49" charset="-128"/>
            </a:endParaRP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yalamu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khā'inatal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ayuni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tukhfiš-šudūr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 name="Rectangle 1"/>
          <p:cNvSpPr/>
          <p:nvPr/>
        </p:nvSpPr>
        <p:spPr>
          <a:xfrm>
            <a:off x="2639387" y="6324600"/>
            <a:ext cx="4031938" cy="369332"/>
          </a:xfrm>
          <a:prstGeom prst="rect">
            <a:avLst/>
          </a:prstGeom>
        </p:spPr>
        <p:txBody>
          <a:bodyPr wrap="none">
            <a:spAutoFit/>
          </a:bodyPr>
          <a:lstStyle/>
          <a:p>
            <a:pPr algn="ctr"/>
            <a:r>
              <a:rPr lang="en-US" b="1" dirty="0" smtClean="0">
                <a:solidFill>
                  <a:srgbClr val="000066"/>
                </a:solidFill>
              </a:rPr>
              <a:t>*Chapter </a:t>
            </a:r>
            <a:r>
              <a:rPr lang="en-US" b="1" dirty="0">
                <a:solidFill>
                  <a:srgbClr val="000066"/>
                </a:solidFill>
              </a:rPr>
              <a:t>40, Verse 19 of the Quran.</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إنّي اُشْهِدُكَ عَلى تَصْديقي </a:t>
            </a:r>
            <a:r>
              <a:rPr lang="ar-SA" sz="9200" kern="1200" dirty="0" smtClean="0">
                <a:latin typeface="Arabic Typesetting" panose="03020402040406030203" pitchFamily="66" charset="-78"/>
                <a:ea typeface="+mn-ea"/>
                <a:cs typeface="Arabic Typesetting" panose="03020402040406030203" pitchFamily="66" charset="-78"/>
              </a:rPr>
              <a:t>رَسُولَكَ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I bear You as witness of my acknowledgement of Your </a:t>
            </a:r>
            <a:r>
              <a:rPr lang="en-US" sz="3600" b="1" kern="1200" dirty="0" smtClean="0">
                <a:ea typeface="MS Mincho" pitchFamily="49" charset="-128"/>
              </a:rPr>
              <a:t>Messenger</a:t>
            </a:r>
            <a:endParaRPr lang="en-US" sz="3600" b="1" kern="1200" dirty="0">
              <a:ea typeface="MS Mincho" pitchFamily="49" charset="-128"/>
            </a:endParaRP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ush-hiduka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tašdīqī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rasūlaka</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سِدْرَةِ الْمُنْتَهى،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the </a:t>
            </a:r>
            <a:r>
              <a:rPr lang="en-US" sz="3600" b="1" kern="1200" dirty="0" err="1">
                <a:ea typeface="MS Mincho" pitchFamily="49" charset="-128"/>
              </a:rPr>
              <a:t>lote</a:t>
            </a:r>
            <a:r>
              <a:rPr lang="en-US" sz="3600" b="1" kern="1200" dirty="0">
                <a:ea typeface="MS Mincho" pitchFamily="49" charset="-128"/>
              </a:rPr>
              <a:t>-tree in the outermost boundary (of Heaven</a:t>
            </a:r>
            <a:r>
              <a:rPr lang="en-US" sz="3600" b="1" kern="1200" dirty="0" smtClean="0">
                <a:ea typeface="MS Mincho" pitchFamily="49" charset="-128"/>
              </a:rPr>
              <a:t>).*</a:t>
            </a:r>
            <a:endParaRPr lang="en-US" sz="3600" b="1" kern="1200" dirty="0">
              <a:ea typeface="MS Mincho" pitchFamily="49" charset="-128"/>
            </a:endParaRPr>
          </a:p>
        </p:txBody>
      </p:sp>
      <p:sp>
        <p:nvSpPr>
          <p:cNvPr id="419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sidratil muntahā,</a:t>
            </a:r>
            <a:endParaRPr lang="fi-FI" sz="3200" b="1" i="1">
              <a:solidFill>
                <a:srgbClr val="000066"/>
              </a:solidFill>
              <a:ea typeface="MS Mincho" pitchFamily="49" charset="-128"/>
            </a:endParaRPr>
          </a:p>
        </p:txBody>
      </p:sp>
      <p:sp>
        <p:nvSpPr>
          <p:cNvPr id="41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9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41991" name="Rectangle 1"/>
          <p:cNvSpPr>
            <a:spLocks noChangeArrowheads="1"/>
          </p:cNvSpPr>
          <p:nvPr/>
        </p:nvSpPr>
        <p:spPr bwMode="auto">
          <a:xfrm>
            <a:off x="2505075" y="6248400"/>
            <a:ext cx="440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000066"/>
                </a:solidFill>
              </a:rPr>
              <a:t>* C.f. Chapter 14, Verse 5 of the Quran.</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صَلَّى اللهُ عَلَيْهِ وَ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 وَ إيماني بِهِ،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smtClean="0">
                <a:ea typeface="MS Mincho" pitchFamily="49" charset="-128"/>
              </a:rPr>
              <a:t>Peace be upon Him and his Family </a:t>
            </a:r>
            <a:r>
              <a:rPr lang="en-US" sz="3600" b="1" kern="1200" dirty="0">
                <a:ea typeface="MS Mincho" pitchFamily="49" charset="-128"/>
              </a:rPr>
              <a:t>and my faith in him,</a:t>
            </a:r>
            <a:endParaRPr lang="en-US" sz="3600" b="1" kern="1200" dirty="0" smtClean="0">
              <a:ea typeface="MS Mincho" pitchFamily="49" charset="-128"/>
            </a:endParaRP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šallal-lāhu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layhi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ālih</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īmānī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عِلْمي بِمَنْزِلَتِهِ،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my recognition of his status.</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ilmī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bimanzilatih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إنّي أشْهَدُ أنَّهُ النَّبِيُّ الَّذي نَطَقَتِ الْحِكْمَةُ بِفَضْلِهِ،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 bear witness that he was the Prophet by whose favor wisdom was given voice,</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'innī 'ash-hadu 'annahun-nabiyyul-ladhi naţaqatil ħikmatu bifađhlih,</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بَشَّرَتِ الأنْبِياءُ بِهِ،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of whom (previous) prophets gave glad tidings,</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bash-</a:t>
            </a:r>
            <a:r>
              <a:rPr lang="en-US" sz="3200" b="1" i="1" dirty="0" err="1" smtClean="0">
                <a:solidFill>
                  <a:srgbClr val="000066"/>
                </a:solidFill>
                <a:ea typeface="MS Mincho" pitchFamily="49" charset="-128"/>
              </a:rPr>
              <a:t>sharatil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anbiyā'u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دَعَتْ إلَى الإقْرارِ بِما جاءَ بِهِ،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called people to admit what he  brought (from the Lord),</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daat</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iqrāri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jā'a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حَثَّتْ عَلى تَصْديقِهِ،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urged people to acknowledge him,</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ħath</a:t>
            </a:r>
            <a:r>
              <a:rPr lang="en-US" sz="3200" b="1" i="1" dirty="0" smtClean="0">
                <a:solidFill>
                  <a:srgbClr val="000066"/>
                </a:solidFill>
                <a:ea typeface="MS Mincho" pitchFamily="49" charset="-128"/>
              </a:rPr>
              <a:t>-that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tašdīqih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بِقَوْلِهِ تَعالى: «اَلَّذي يَجِدُونَهُ مَكْتُوباً </a:t>
            </a:r>
            <a:r>
              <a:rPr lang="ar-SA" sz="9200" kern="1200" dirty="0" smtClean="0">
                <a:latin typeface="Arabic Typesetting" panose="03020402040406030203" pitchFamily="66" charset="-78"/>
                <a:ea typeface="+mn-ea"/>
                <a:cs typeface="Arabic Typesetting" panose="03020402040406030203" pitchFamily="66" charset="-78"/>
              </a:rPr>
              <a:t>عِنْدَهُمْ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152400" y="2667000"/>
            <a:ext cx="9448800" cy="1752600"/>
          </a:xfrm>
          <a:extLst/>
        </p:spPr>
        <p:txBody>
          <a:bodyPr/>
          <a:lstStyle/>
          <a:p>
            <a:pPr marL="342900" indent="-342900" eaLnBrk="1" hangingPunct="1">
              <a:defRPr/>
            </a:pPr>
            <a:r>
              <a:rPr lang="en-US" sz="3600" b="1" kern="1200" dirty="0">
                <a:ea typeface="MS Mincho" pitchFamily="49" charset="-128"/>
              </a:rPr>
              <a:t>according to His saying, the most high, “… he, whom they find </a:t>
            </a:r>
            <a:r>
              <a:rPr lang="en-US" sz="3600" b="1" kern="1200" dirty="0" smtClean="0">
                <a:ea typeface="MS Mincho" pitchFamily="49" charset="-128"/>
              </a:rPr>
              <a:t>mentioned</a:t>
            </a:r>
            <a:endParaRPr lang="en-US" sz="3600" b="1" kern="1200" dirty="0">
              <a:ea typeface="MS Mincho" pitchFamily="49" charset="-128"/>
            </a:endParaRP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biqawlihi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ta'ālā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alladhīna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yajidūnahu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maktūban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indahum</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فِي التَّوْريةِ وَ </a:t>
            </a:r>
            <a:r>
              <a:rPr lang="ar-SA" sz="9200" kern="1200" dirty="0" smtClean="0">
                <a:latin typeface="Arabic Typesetting" panose="03020402040406030203" pitchFamily="66" charset="-78"/>
                <a:ea typeface="+mn-ea"/>
                <a:cs typeface="Arabic Typesetting" panose="03020402040406030203" pitchFamily="66" charset="-78"/>
              </a:rPr>
              <a:t>الإنْجيلِ</a:t>
            </a:r>
            <a:r>
              <a:rPr lang="en-US" sz="9200" kern="1200" dirty="0" smtClean="0">
                <a:latin typeface="Arabic Typesetting" panose="03020402040406030203" pitchFamily="66" charset="-78"/>
                <a:ea typeface="+mn-ea"/>
                <a:cs typeface="Arabic Typesetting" panose="03020402040406030203" pitchFamily="66" charset="-78"/>
              </a:rPr>
              <a:t> </a:t>
            </a:r>
            <a:r>
              <a:rPr lang="ar-SA" sz="9200" kern="1200" dirty="0">
                <a:latin typeface="Arabic Typesetting" panose="03020402040406030203" pitchFamily="66" charset="-78"/>
                <a:ea typeface="+mn-ea"/>
                <a:cs typeface="Arabic Typesetting" panose="03020402040406030203" pitchFamily="66" charset="-78"/>
              </a:rPr>
              <a:t>يَأْمُرُهُمْ بِالْمَعْرُوفِ وَ يَنْهيهُمْ عَنِ الْمُنْكَرِ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in their Torah and the Gospels, </a:t>
            </a:r>
            <a:r>
              <a:rPr lang="en-US" sz="3600" b="1" kern="1200" dirty="0" smtClean="0">
                <a:ea typeface="MS Mincho" pitchFamily="49" charset="-128"/>
              </a:rPr>
              <a:t>who </a:t>
            </a:r>
            <a:r>
              <a:rPr lang="en-US" sz="3600" b="1" kern="1200" dirty="0">
                <a:ea typeface="MS Mincho" pitchFamily="49" charset="-128"/>
              </a:rPr>
              <a:t>commands them virtuous acts and forbids them evil, </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fit-</a:t>
            </a:r>
            <a:r>
              <a:rPr lang="en-US" sz="3200" b="1" i="1" dirty="0" err="1" smtClean="0">
                <a:solidFill>
                  <a:srgbClr val="000066"/>
                </a:solidFill>
                <a:ea typeface="MS Mincho" pitchFamily="49" charset="-128"/>
              </a:rPr>
              <a:t>tawrāti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injīli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ya'muruhum</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marūfi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yanhāhum</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munkari</a:t>
            </a:r>
            <a:r>
              <a:rPr lang="en-US" sz="3200" b="1" i="1" dirty="0" smtClean="0">
                <a:solidFill>
                  <a:srgbClr val="000066"/>
                </a:solidFill>
                <a:ea typeface="MS Mincho" pitchFamily="49" charset="-128"/>
              </a:rPr>
              <a:t> </a:t>
            </a:r>
            <a:endParaRPr lang="en-US"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يُحِلُّ لَهُمُ الطَّيِّباتِ وَ يُحَرِّمُ عَلَيْهِمُ الْخَبائِثَ </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allows them as lawful the good (and pure) things, prohibits them from impurities, </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yuħillu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lahumuţ-ţayyibāti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yuħarrimu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alayhimul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khabā'itha</a:t>
            </a:r>
            <a:r>
              <a:rPr lang="en-US" sz="3200" b="1" i="1" dirty="0" smtClean="0">
                <a:solidFill>
                  <a:srgbClr val="000066"/>
                </a:solidFill>
                <a:ea typeface="MS Mincho" pitchFamily="49" charset="-128"/>
              </a:rPr>
              <a:t> </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يَضَعُ عَنْهُمْ إصْرَهُمْ وَ الأغْلالَ الَّتي كانَتْ عَلَيْهِمْ»،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releases them from their heavy burdens and from the yokes that are upon them ...” *</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yađhau anhum 'išrahum wal 'aghlālal-lati kānat alayhim,</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 name="Rectangle 1"/>
          <p:cNvSpPr/>
          <p:nvPr/>
        </p:nvSpPr>
        <p:spPr>
          <a:xfrm>
            <a:off x="2639387" y="6336268"/>
            <a:ext cx="4031938" cy="369332"/>
          </a:xfrm>
          <a:prstGeom prst="rect">
            <a:avLst/>
          </a:prstGeom>
        </p:spPr>
        <p:txBody>
          <a:bodyPr wrap="none">
            <a:spAutoFit/>
          </a:bodyPr>
          <a:lstStyle/>
          <a:p>
            <a:pPr algn="ctr"/>
            <a:r>
              <a:rPr lang="en-US" b="1" dirty="0">
                <a:solidFill>
                  <a:srgbClr val="000066"/>
                </a:solidFill>
              </a:rPr>
              <a:t>*Chapter 7, Verse 157 of the Quran.</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جَنَّةِ الْمَأْوى،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the Garden of refuge.</a:t>
            </a:r>
          </a:p>
        </p:txBody>
      </p:sp>
      <p:sp>
        <p:nvSpPr>
          <p:cNvPr id="430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jannatil ma'wā,</a:t>
            </a:r>
            <a:endParaRPr lang="fi-FI" sz="3200" b="1" i="1">
              <a:solidFill>
                <a:srgbClr val="000066"/>
              </a:solidFill>
              <a:ea typeface="MS Mincho" pitchFamily="49" charset="-128"/>
            </a:endParaRPr>
          </a:p>
        </p:txBody>
      </p:sp>
      <p:sp>
        <p:nvSpPr>
          <p:cNvPr id="43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30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فَصَلِّ عَلى مُحَمَّدٍ رَسُولِكَ إلَى الثَّقَلَيْنِ،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bless Muhammad, Your messenger to both masses (of human and Jinn),</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rasūlika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ilath-thaqalayn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2</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سَيِّدِ الأنْبِياءِ الْمُصْطَفَيْنَ،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master of the chosen prophets,</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sayyidil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anbiyā'il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mušţafayn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عَلى أخيهِ وَ ابْنِ عَمِّهِ،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(bless) his brother and his cousin,</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akhīhi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wabni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ammih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اللَّذَيْنِ لَمْ يُشْرِكا بِكَ طَرْفَةَ عَيْن أبَداً،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neither of whom ever took associates with You (in worship) even for one moment,</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alladhīna</a:t>
            </a:r>
            <a:r>
              <a:rPr lang="en-US" sz="3200" b="1" i="1" dirty="0" smtClean="0">
                <a:solidFill>
                  <a:srgbClr val="000066"/>
                </a:solidFill>
                <a:ea typeface="MS Mincho" pitchFamily="49" charset="-128"/>
              </a:rPr>
              <a:t> lam </a:t>
            </a:r>
            <a:r>
              <a:rPr lang="en-US" sz="3200" b="1" i="1" dirty="0" err="1" smtClean="0">
                <a:solidFill>
                  <a:srgbClr val="000066"/>
                </a:solidFill>
                <a:ea typeface="MS Mincho" pitchFamily="49" charset="-128"/>
              </a:rPr>
              <a:t>yushrikā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ţarfata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aynin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abadā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عَلى فاطِمَةَ الزَّهْراءِ سَيِّدةِ نِساءِ الْعالَمينَ،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(bless) Fatima, the radiant, and the chief of the ladies of the worlds,</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fāţimataz-zahrā'i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sayyidati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nisā'il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ālamīn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عَلى سَيِّدَىْ شَبابِ أهْلِ الْجَنَّةِ الْحَسَنِ وَ الْحُسَيْنِ،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(bless) the two masters of the youth of Paradise, al-</a:t>
            </a:r>
            <a:r>
              <a:rPr lang="en-US" sz="3600" b="1" kern="1200" dirty="0" err="1">
                <a:ea typeface="MS Mincho" pitchFamily="49" charset="-128"/>
              </a:rPr>
              <a:t>Hasan</a:t>
            </a:r>
            <a:r>
              <a:rPr lang="en-US" sz="3600" b="1" kern="1200" dirty="0">
                <a:ea typeface="MS Mincho" pitchFamily="49" charset="-128"/>
              </a:rPr>
              <a:t> and al-Husain,</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sayyiday</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shabābi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ahlil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jannah</a:t>
            </a:r>
            <a:r>
              <a:rPr lang="en-US" sz="3200" b="1" i="1" dirty="0" smtClean="0">
                <a:solidFill>
                  <a:srgbClr val="000066"/>
                </a:solidFill>
                <a:ea typeface="MS Mincho" pitchFamily="49" charset="-128"/>
              </a:rPr>
              <a:t>, al-</a:t>
            </a:r>
            <a:r>
              <a:rPr lang="en-US" sz="3200" b="1" i="1" dirty="0" err="1" smtClean="0">
                <a:solidFill>
                  <a:srgbClr val="000066"/>
                </a:solidFill>
                <a:ea typeface="MS Mincho" pitchFamily="49" charset="-128"/>
              </a:rPr>
              <a:t>ħasani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ħusayn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صَلاةً خالِدَةَ الدَّوامِ،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With an everlasting blessing,</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šalātan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khālidatad-dawām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عَدَدَ قَطْرِ الرِّهامِ،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equal to the number of drops of rains,</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adada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qaţrir-rihām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زِنَةَ الْجِبالِ وَ الآكامِ،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the weight of the mountains and hills,</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zinatil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jibāla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ما أوْرَقَ السَّلامُ،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until peace and salutations is ever exchanged,</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awraqas-salām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ابْنِ زَمْزَمَ وَ الصَّفا،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son of </a:t>
            </a:r>
            <a:r>
              <a:rPr lang="en-US" sz="3600" b="1" kern="1200" dirty="0" err="1">
                <a:ea typeface="MS Mincho" pitchFamily="49" charset="-128"/>
              </a:rPr>
              <a:t>Zamzam</a:t>
            </a:r>
            <a:r>
              <a:rPr lang="en-US" sz="3600" b="1" kern="1200" dirty="0">
                <a:ea typeface="MS Mincho" pitchFamily="49" charset="-128"/>
              </a:rPr>
              <a:t> and al-</a:t>
            </a:r>
            <a:r>
              <a:rPr lang="en-US" sz="3600" b="1" kern="1200" dirty="0" err="1">
                <a:ea typeface="MS Mincho" pitchFamily="49" charset="-128"/>
              </a:rPr>
              <a:t>Safaa</a:t>
            </a:r>
            <a:r>
              <a:rPr lang="en-US" sz="3600" b="1" kern="1200" dirty="0">
                <a:ea typeface="MS Mincho" pitchFamily="49" charset="-128"/>
              </a:rPr>
              <a:t>.</a:t>
            </a:r>
          </a:p>
        </p:txBody>
      </p:sp>
      <p:sp>
        <p:nvSpPr>
          <p:cNvPr id="440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alabni zamzama waš-šafā</a:t>
            </a:r>
            <a:endParaRPr lang="fi-FI" sz="3200" b="1" i="1">
              <a:solidFill>
                <a:srgbClr val="000066"/>
              </a:solidFill>
              <a:ea typeface="MS Mincho" pitchFamily="49" charset="-128"/>
            </a:endParaRPr>
          </a:p>
        </p:txBody>
      </p:sp>
      <p:sp>
        <p:nvSpPr>
          <p:cNvPr id="44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40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اخْتَلَفَ الضِّياءُ وَ الظَّلامُ،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brightness (of day) and darkness (of night) are replaced.</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wakhtalafađh-đhiyā'u wađ-đalām,</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عَلى </a:t>
            </a:r>
            <a:r>
              <a:rPr lang="ar-SA" sz="9200" kern="1200" dirty="0" err="1">
                <a:latin typeface="Arabic Typesetting" panose="03020402040406030203" pitchFamily="66" charset="-78"/>
                <a:ea typeface="+mn-ea"/>
                <a:cs typeface="Arabic Typesetting" panose="03020402040406030203" pitchFamily="66" charset="-78"/>
              </a:rPr>
              <a:t>آلِهِ</a:t>
            </a:r>
            <a:r>
              <a:rPr lang="ar-SA" sz="9200" kern="1200" dirty="0">
                <a:latin typeface="Arabic Typesetting" panose="03020402040406030203" pitchFamily="66" charset="-78"/>
                <a:ea typeface="+mn-ea"/>
                <a:cs typeface="Arabic Typesetting" panose="03020402040406030203" pitchFamily="66" charset="-78"/>
              </a:rPr>
              <a:t> الطّاهِرينَ، الأئِمَّةِ الْمُهْتَدينَ،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(bless) his pure family, (the rest of) the guided Imams,</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ālihiţ-ţāhirīn</a:t>
            </a:r>
            <a:r>
              <a:rPr lang="en-US" sz="3200" b="1" i="1" dirty="0" smtClean="0">
                <a:solidFill>
                  <a:srgbClr val="000066"/>
                </a:solidFill>
                <a:ea typeface="MS Mincho" pitchFamily="49" charset="-128"/>
              </a:rPr>
              <a:t>, al-'</a:t>
            </a:r>
            <a:r>
              <a:rPr lang="en-US" sz="3200" b="1" i="1" dirty="0" err="1" smtClean="0">
                <a:solidFill>
                  <a:srgbClr val="000066"/>
                </a:solidFill>
                <a:ea typeface="MS Mincho" pitchFamily="49" charset="-128"/>
              </a:rPr>
              <a:t>a'immatil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muhtadīn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الذّائِدينَ عَنِ الدّينِ،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defenders of the religion,</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adh-dhā'idīna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anid-dīn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عَلِيٍّ وَ مُحَمَّدٍ وَ جَعْفَرٍ وَ مُوسى وَ عَلِيٍّ وَ </a:t>
            </a:r>
            <a:r>
              <a:rPr lang="ar-SA" sz="9200" kern="1200" dirty="0" smtClean="0">
                <a:latin typeface="Arabic Typesetting" panose="03020402040406030203" pitchFamily="66" charset="-78"/>
                <a:ea typeface="+mn-ea"/>
                <a:cs typeface="Arabic Typesetting" panose="03020402040406030203" pitchFamily="66" charset="-78"/>
              </a:rPr>
              <a:t>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it-IT" sz="3600" b="1" kern="1200" dirty="0">
                <a:ea typeface="MS Mincho" pitchFamily="49" charset="-128"/>
              </a:rPr>
              <a:t>(who are) Ali, Muhammad, Ja’far, Musa, Ali, Muhammad, </a:t>
            </a:r>
            <a:endParaRPr lang="en-US" sz="3600" b="1" kern="1200" dirty="0">
              <a:ea typeface="MS Mincho" pitchFamily="49" charset="-128"/>
            </a:endParaRP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aliyyin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jafarin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mūsa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aliyyin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عَلِيٍّ وَ الْحَسَنِ وَ الْحُجَّةِ،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Ali, al-</a:t>
            </a:r>
            <a:r>
              <a:rPr lang="en-US" sz="3600" b="1" kern="1200" dirty="0" err="1">
                <a:ea typeface="MS Mincho" pitchFamily="49" charset="-128"/>
              </a:rPr>
              <a:t>Hasan</a:t>
            </a:r>
            <a:r>
              <a:rPr lang="en-US" sz="3600" b="1" kern="1200" dirty="0">
                <a:ea typeface="MS Mincho" pitchFamily="49" charset="-128"/>
              </a:rPr>
              <a:t>, and al-</a:t>
            </a:r>
            <a:r>
              <a:rPr lang="en-US" sz="3600" b="1" kern="1200" dirty="0" err="1">
                <a:ea typeface="MS Mincho" pitchFamily="49" charset="-128"/>
              </a:rPr>
              <a:t>Hujja</a:t>
            </a:r>
            <a:r>
              <a:rPr lang="en-US" sz="3600" b="1" kern="1200" dirty="0">
                <a:ea typeface="MS Mincho" pitchFamily="49" charset="-128"/>
              </a:rPr>
              <a:t>,</a:t>
            </a:r>
            <a:endParaRPr lang="en-US" sz="3600" b="1" kern="1200" dirty="0" smtClean="0">
              <a:ea typeface="MS Mincho" pitchFamily="49" charset="-128"/>
            </a:endParaRP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aliyyin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ħasani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ħujjah</a:t>
            </a:r>
            <a:r>
              <a:rPr lang="en-US" sz="3200" b="1" i="1" dirty="0" smtClean="0">
                <a:solidFill>
                  <a:srgbClr val="000066"/>
                </a:solidFill>
                <a:ea typeface="MS Mincho" pitchFamily="49" charset="-128"/>
              </a:rPr>
              <a:t>,</a:t>
            </a:r>
            <a:endParaRPr lang="en-US"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الْقَوّامِ بِالْقِسْطِ، وَ سُلالَةِ السِّبْطِ،</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establishers of fairness, and the grandsons of the </a:t>
            </a:r>
            <a:r>
              <a:rPr lang="en-US" sz="3600" b="1" kern="1200" dirty="0" smtClean="0">
                <a:ea typeface="MS Mincho" pitchFamily="49" charset="-128"/>
              </a:rPr>
              <a:t>Prophet (</a:t>
            </a:r>
            <a:r>
              <a:rPr lang="en-US" sz="3600" b="1" kern="1200" dirty="0">
                <a:ea typeface="MS Mincho" pitchFamily="49" charset="-128"/>
              </a:rPr>
              <a:t>PBUH&amp;HF).</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al-</a:t>
            </a:r>
            <a:r>
              <a:rPr lang="en-US" sz="3200" b="1" i="1" dirty="0" err="1" smtClean="0">
                <a:solidFill>
                  <a:srgbClr val="000066"/>
                </a:solidFill>
                <a:ea typeface="MS Mincho" pitchFamily="49" charset="-128"/>
              </a:rPr>
              <a:t>qawwāmi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bilqisţ</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sulālatis-sibţ</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إنّي أسْئَلُكَ بِحَقِّ هذَا الإمامِ فَرَجاً قَريباً،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I ask You by the rights of this Imam, a relief in the near future,</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as'aluka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biħaqqi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hādhal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imāmi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farajan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qarībā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3</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صَبْراً جَميلا،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beautiful patience,</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šabran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Jamīlā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نَصْراً عَزيزاً،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mighty triumph,</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našran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azīzā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غِنىً عَنِ الْخَلْقِ،</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sufficiency from people,</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ghinan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khalq</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الْمُرَمَّلِ بِالدِّماءِ،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who was saturated in (his) blood.</a:t>
            </a:r>
          </a:p>
        </p:txBody>
      </p:sp>
      <p:sp>
        <p:nvSpPr>
          <p:cNvPr id="450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murrammali bid-dimā',</a:t>
            </a:r>
            <a:endParaRPr lang="fi-FI" sz="3200" b="1" i="1">
              <a:solidFill>
                <a:srgbClr val="000066"/>
              </a:solidFill>
              <a:ea typeface="MS Mincho" pitchFamily="49" charset="-128"/>
            </a:endParaRPr>
          </a:p>
        </p:txBody>
      </p:sp>
      <p:sp>
        <p:nvSpPr>
          <p:cNvPr id="45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50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ثَباتاً فِي الْهُدى،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steadfastness in (the path of) guidance,</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thabātan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hudā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التَّوْفيقَ لِما تُحِبُّ وَ تَرْضى،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success in what pleases and satisfies You,</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wat-tawfīqa lima tuhibbu wa tarđhā,</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رِزْقاً واسِعاً حَلالا طَيِّباً،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 sustenance that is vast, lawful, pure,</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rizqan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wāsi'an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ħalālan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ţayyibā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مَريئاً دارّاً سائِغاً،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adequate, fruitful, pleasant,</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marī'an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dārran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sā'ighā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فاضِلاً مُفَضِّلاً صَبّاً </a:t>
            </a:r>
            <a:r>
              <a:rPr lang="ar-SA" sz="9200" kern="1200" dirty="0" err="1">
                <a:latin typeface="Arabic Typesetting" panose="03020402040406030203" pitchFamily="66" charset="-78"/>
                <a:ea typeface="+mn-ea"/>
                <a:cs typeface="Arabic Typesetting" panose="03020402040406030203" pitchFamily="66" charset="-78"/>
              </a:rPr>
              <a:t>صَبّاً</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abundant, superior, pouring forth,</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fāđhilan mufađhđhilan šabban šabbā,</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مِنْ غَيْرِ كَدّ وَ لا نَكَد، وَ لا مِنَّة مِنْ أحَد،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without any toil, trouble, and favor from anyone.</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min </a:t>
            </a:r>
            <a:r>
              <a:rPr lang="en-US" sz="3200" b="1" i="1" dirty="0" err="1" smtClean="0">
                <a:solidFill>
                  <a:srgbClr val="000066"/>
                </a:solidFill>
                <a:ea typeface="MS Mincho" pitchFamily="49" charset="-128"/>
              </a:rPr>
              <a:t>ghayri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kaddin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nakad</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minnatin</a:t>
            </a:r>
            <a:r>
              <a:rPr lang="en-US" sz="3200" b="1" i="1" dirty="0" smtClean="0">
                <a:solidFill>
                  <a:srgbClr val="000066"/>
                </a:solidFill>
                <a:ea typeface="MS Mincho" pitchFamily="49" charset="-128"/>
              </a:rPr>
              <a:t> min '</a:t>
            </a:r>
            <a:r>
              <a:rPr lang="en-US" sz="3200" b="1" i="1" dirty="0" err="1" smtClean="0">
                <a:solidFill>
                  <a:srgbClr val="000066"/>
                </a:solidFill>
                <a:ea typeface="MS Mincho" pitchFamily="49" charset="-128"/>
              </a:rPr>
              <a:t>aħad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عافِيَةً مِنْ كُلِّ بَلاء وَ سُقْم وَ مَرَض،</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Preserve my health against any affliction, ailment, and disease,</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āfiyatan min kulli balā'in wa suqmin wa marađh,</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الشُّكْرَ عَلَى الْعافِيَةِ وَ النَّعْماءِ،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Grant me appreciation of well-being and blessings,</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wash-</a:t>
            </a:r>
            <a:r>
              <a:rPr lang="en-US" sz="3200" b="1" i="1" dirty="0" err="1" smtClean="0">
                <a:solidFill>
                  <a:srgbClr val="000066"/>
                </a:solidFill>
                <a:ea typeface="MS Mincho" pitchFamily="49" charset="-128"/>
              </a:rPr>
              <a:t>shukra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āfiyati</a:t>
            </a:r>
            <a:r>
              <a:rPr lang="en-US" sz="3200" b="1" i="1" dirty="0" smtClean="0">
                <a:solidFill>
                  <a:srgbClr val="000066"/>
                </a:solidFill>
                <a:ea typeface="MS Mincho" pitchFamily="49" charset="-128"/>
              </a:rPr>
              <a:t> wan-</a:t>
            </a:r>
            <a:r>
              <a:rPr lang="en-US" sz="3200" b="1" i="1" dirty="0" err="1" smtClean="0">
                <a:solidFill>
                  <a:srgbClr val="000066"/>
                </a:solidFill>
                <a:ea typeface="MS Mincho" pitchFamily="49" charset="-128"/>
              </a:rPr>
              <a:t>namā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إذا جاءَ الْمَوْتُ فَاقْبِضْنا عَلى أحْسَنِ ما يَكُونُ لَكَ طاعَةً،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when the time of death arrives, take our soul while it is in the best condition of obedience to You,</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idhā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jā'al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mawtu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faqbidhnā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aħsani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yakūnu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ţā'ah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عَلى ما أمَرْتَنا مُحافِظينَ حَتّى تُؤَدِّيَنا إلى جَنّاتِ النَّعيمِ،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while observing what You commanded, so that You lead us to the Garden of blessings.</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alā mā 'amartanā muħāfiđhīna ħattā ţu'addiyanā 'ilā jannātin-naīm,</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a:t>
            </a:r>
            <a:r>
              <a:rPr lang="ar-SA" sz="9200" kern="1200" dirty="0" err="1">
                <a:latin typeface="Arabic Typesetting" panose="03020402040406030203" pitchFamily="66" charset="-78"/>
                <a:ea typeface="+mn-ea"/>
                <a:cs typeface="Arabic Typesetting" panose="03020402040406030203" pitchFamily="66" charset="-78"/>
              </a:rPr>
              <a:t>الْمَهْتُوكِ</a:t>
            </a:r>
            <a:r>
              <a:rPr lang="ar-SA" sz="9200" kern="1200" dirty="0">
                <a:latin typeface="Arabic Typesetting" panose="03020402040406030203" pitchFamily="66" charset="-78"/>
                <a:ea typeface="+mn-ea"/>
                <a:cs typeface="Arabic Typesetting" panose="03020402040406030203" pitchFamily="66" charset="-78"/>
              </a:rPr>
              <a:t> الْخِباءِ،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whose tents were violated.</a:t>
            </a:r>
          </a:p>
        </p:txBody>
      </p:sp>
      <p:sp>
        <p:nvSpPr>
          <p:cNvPr id="460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mahtūkil khibā',</a:t>
            </a:r>
            <a:endParaRPr lang="fi-FI" sz="3200" b="1" i="1">
              <a:solidFill>
                <a:srgbClr val="000066"/>
              </a:solidFill>
              <a:ea typeface="MS Mincho" pitchFamily="49" charset="-128"/>
            </a:endParaRPr>
          </a:p>
        </p:txBody>
      </p:sp>
      <p:sp>
        <p:nvSpPr>
          <p:cNvPr id="46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60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بِرَحْمَتِكَ يا أرْحَمَ الرّاحِمينَ،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By Your mercy, O the most merciful of the merciful!</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biraħmatika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arħamar-rāħimīn</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Bless Muhammad and the family of Muhammad,</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أوْحِشْني مِنَ الدُّنْيا</a:t>
            </a:r>
            <a:br>
              <a:rPr lang="ar-SA" sz="9200" kern="1200" dirty="0">
                <a:latin typeface="Arabic Typesetting" panose="03020402040406030203" pitchFamily="66" charset="-78"/>
                <a:ea typeface="+mn-ea"/>
                <a:cs typeface="Arabic Typesetting" panose="03020402040406030203" pitchFamily="66" charset="-78"/>
              </a:rPr>
            </a:br>
            <a:r>
              <a:rPr lang="ar-SA" sz="9200" kern="1200" dirty="0">
                <a:latin typeface="Arabic Typesetting" panose="03020402040406030203" pitchFamily="66" charset="-78"/>
                <a:ea typeface="+mn-ea"/>
                <a:cs typeface="Arabic Typesetting" panose="03020402040406030203" pitchFamily="66" charset="-78"/>
              </a:rPr>
              <a:t>وَ آنِسْني بِالآخِرَةِ،</a:t>
            </a:r>
            <a:endParaRPr lang="ar-SA" sz="9200" kern="1200" dirty="0" smtClean="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estrange me from (the attractions of) the world, and make me familiar with (the affairs of) the hereafter.</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awħishnī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minad-dunyā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ānisnī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فَإنَّهُ لا يُوحِشُ مِنَ الدُّنْيا إلاّ خَوْفُكَ،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Certainly, nothing causes alienation from this world except fear of You,</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yūħishu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minad-dunyā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khawfuk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يُؤْنِسُ بِالآخِرَةِ إلاّ </a:t>
            </a:r>
            <a:r>
              <a:rPr lang="ar-SA" sz="9200" kern="1200" dirty="0" err="1">
                <a:latin typeface="Arabic Typesetting" panose="03020402040406030203" pitchFamily="66" charset="-78"/>
                <a:ea typeface="+mn-ea"/>
                <a:cs typeface="Arabic Typesetting" panose="03020402040406030203" pitchFamily="66" charset="-78"/>
              </a:rPr>
              <a:t>رَجآؤُكَ</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nothing causes to be accustomed to the hereafter except hope for Your (mercy).</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yu'nisu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ākhirati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rajā'uk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لَكَ الْحُجَّةُ لا عَلَيْكَ،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For You is the argument, not against You,</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lakal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ħujjatu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alayk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إلَيْكَ الْمُشْتَكى لا مِنْكَ،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to You is complained, not from You.</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ilaykal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mushtakā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mink,</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فَصَلِّ عَلى مُحَمَّدٍ وَ </a:t>
            </a:r>
            <a:r>
              <a:rPr lang="ar-SA" sz="9200" kern="1200" dirty="0" err="1">
                <a:latin typeface="Arabic Typesetting" panose="03020402040406030203" pitchFamily="66" charset="-78"/>
                <a:ea typeface="+mn-ea"/>
                <a:cs typeface="Arabic Typesetting" panose="03020402040406030203" pitchFamily="66" charset="-78"/>
              </a:rPr>
              <a:t>آلِهِ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bless Muhammad and his family,</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أعِنّي عَلى نَفْسِيَ الظّالِمَةِ الْعاصِيَةِ،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assist me against my unjust and disobedient soul,</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'ainnī alā nafsiyađ-đālimatil āšiyah,</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شَهْوَتِيَ الْغالِبَةِ،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my dominant desire.</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shahwatiyal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ghālibah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خامِسِ أصْحابِ الْكِساءِ،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fifth of the People of the Cloak.</a:t>
            </a:r>
          </a:p>
        </p:txBody>
      </p:sp>
      <p:sp>
        <p:nvSpPr>
          <p:cNvPr id="471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khāmisi 'ašħābil kisā',</a:t>
            </a:r>
            <a:endParaRPr lang="fi-FI" sz="3200" b="1" i="1">
              <a:solidFill>
                <a:srgbClr val="000066"/>
              </a:solidFill>
              <a:ea typeface="MS Mincho" pitchFamily="49" charset="-128"/>
            </a:endParaRPr>
          </a:p>
        </p:txBody>
      </p:sp>
      <p:sp>
        <p:nvSpPr>
          <p:cNvPr id="47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71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وَاخْتِمْ لي بِالْعافِيَةِ،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conclude me with a safe and healthy end.</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wakhtim</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āfiyah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 اسْتِغْفاري إيّاكَ وَ أنَا مُصِرٌّ عَلى </a:t>
            </a:r>
            <a:r>
              <a:rPr lang="ar-SA" sz="9200" kern="1200" dirty="0" err="1">
                <a:latin typeface="Arabic Typesetting" panose="03020402040406030203" pitchFamily="66" charset="-78"/>
                <a:ea typeface="+mn-ea"/>
                <a:cs typeface="Arabic Typesetting" panose="03020402040406030203" pitchFamily="66" charset="-78"/>
              </a:rPr>
              <a:t>مانَهَيْتَ</a:t>
            </a:r>
            <a:r>
              <a:rPr lang="ar-SA" sz="9200" kern="1200" dirty="0">
                <a:latin typeface="Arabic Typesetting" panose="03020402040406030203" pitchFamily="66" charset="-78"/>
                <a:ea typeface="+mn-ea"/>
                <a:cs typeface="Arabic Typesetting" panose="03020402040406030203" pitchFamily="66" charset="-78"/>
              </a:rPr>
              <a:t> قِلَّةُ </a:t>
            </a:r>
            <a:r>
              <a:rPr lang="ar-SA" sz="9200" kern="1200" dirty="0" err="1">
                <a:latin typeface="Arabic Typesetting" panose="03020402040406030203" pitchFamily="66" charset="-78"/>
                <a:ea typeface="+mn-ea"/>
                <a:cs typeface="Arabic Typesetting" panose="03020402040406030203" pitchFamily="66" charset="-78"/>
              </a:rPr>
              <a:t>حَيآء</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It is due to my shamelessness that I ask forgiveness while I insist on what You have forbidden.</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innastighfārī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iyyāka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muširrun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nahayta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qillatu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ħayā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4</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تَرْكِيَ الاِسْتِغْفارَ مَعَ عِلْمي بِسِعَةِ </a:t>
            </a:r>
            <a:r>
              <a:rPr lang="ar-SA" sz="9200" kern="1200" dirty="0" smtClean="0">
                <a:latin typeface="Arabic Typesetting" panose="03020402040406030203" pitchFamily="66" charset="-78"/>
                <a:ea typeface="+mn-ea"/>
                <a:cs typeface="Arabic Typesetting" panose="03020402040406030203" pitchFamily="66" charset="-78"/>
              </a:rPr>
              <a:t>حِلْمِكَ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On the other hand, if I do not ask for forgiveness with my knowledge of Your abundant forbearance, </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tarkiyal 'istighfāra maa ilmī bisiati ħilmika</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تَضْييعٌ لِحَقِّ </a:t>
            </a:r>
            <a:r>
              <a:rPr lang="ar-SA" sz="9200" kern="1200" dirty="0" err="1">
                <a:latin typeface="Arabic Typesetting" panose="03020402040406030203" pitchFamily="66" charset="-78"/>
                <a:ea typeface="+mn-ea"/>
                <a:cs typeface="Arabic Typesetting" panose="03020402040406030203" pitchFamily="66" charset="-78"/>
              </a:rPr>
              <a:t>الرَّجآءِ</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it will be wasting the right of hope (to You).</a:t>
            </a:r>
            <a:endParaRPr lang="en-US" sz="3600" b="1" kern="1200" dirty="0" smtClean="0">
              <a:ea typeface="MS Mincho" pitchFamily="49" charset="-128"/>
            </a:endParaRP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tađhyī'un liħaqqir-rajā'</a:t>
            </a:r>
            <a:endParaRPr lang="vi-VN"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 ذُنُوبي تُؤْيِسُني أنْ أرْجُوَكَ،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(due to my weak faith) my sins discourage me from requesting You,</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dhunūbi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tu'yisunī</a:t>
            </a:r>
            <a:r>
              <a:rPr lang="en-US" sz="3200" b="1" i="1" dirty="0" smtClean="0">
                <a:solidFill>
                  <a:srgbClr val="000066"/>
                </a:solidFill>
                <a:ea typeface="MS Mincho" pitchFamily="49" charset="-128"/>
              </a:rPr>
              <a:t> 'an '</a:t>
            </a:r>
            <a:r>
              <a:rPr lang="en-US" sz="3200" b="1" i="1" dirty="0" err="1" smtClean="0">
                <a:solidFill>
                  <a:srgbClr val="000066"/>
                </a:solidFill>
                <a:ea typeface="MS Mincho" pitchFamily="49" charset="-128"/>
              </a:rPr>
              <a:t>arjūk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إنَّ عِلْمي بِسِعَةِ رَحْمَتِكَ يَمْنَعُني أنْ أخْشاكَ،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my knowledge about Your vast mercy prevents me from fearing You.</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ilmi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bisiati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rahmatika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yamnaunī</a:t>
            </a:r>
            <a:r>
              <a:rPr lang="en-US" sz="3200" b="1" i="1" dirty="0" smtClean="0">
                <a:solidFill>
                  <a:srgbClr val="000066"/>
                </a:solidFill>
                <a:ea typeface="MS Mincho" pitchFamily="49" charset="-128"/>
              </a:rPr>
              <a:t> 'an '</a:t>
            </a:r>
            <a:r>
              <a:rPr lang="en-US" sz="3200" b="1" i="1" dirty="0" err="1" smtClean="0">
                <a:solidFill>
                  <a:srgbClr val="000066"/>
                </a:solidFill>
                <a:ea typeface="MS Mincho" pitchFamily="49" charset="-128"/>
              </a:rPr>
              <a:t>akhshāk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bless Muhammad and the family of Muhammad,</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صَدِّقْ رَجائي لَكَ،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confirm my hope in You,</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šaddiq</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rajā'ī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كَذِّبْ خَوْفي مِنْكَ،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negate my fear of You,</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kadh-dhib</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khawfi</a:t>
            </a:r>
            <a:r>
              <a:rPr lang="en-US" sz="3200" b="1" i="1" dirty="0" smtClean="0">
                <a:solidFill>
                  <a:srgbClr val="000066"/>
                </a:solidFill>
                <a:ea typeface="MS Mincho" pitchFamily="49" charset="-128"/>
              </a:rPr>
              <a:t> mink,</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كُنْ لي عِنْدَ أحْسَنِ ظَنّي </a:t>
            </a:r>
            <a:r>
              <a:rPr lang="ar-SA" sz="9200" kern="1200" dirty="0" smtClean="0">
                <a:latin typeface="Arabic Typesetting" panose="03020402040406030203" pitchFamily="66" charset="-78"/>
                <a:ea typeface="+mn-ea"/>
                <a:cs typeface="Arabic Typesetting" panose="03020402040406030203" pitchFamily="66" charset="-78"/>
              </a:rPr>
              <a:t>بِكَ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be for me according to the best of what I expect and believe about You, </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kun lī inda 'aħsani đanni bika</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غَريبِ الْغُرَباءِ،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loneliest of the lonely.</a:t>
            </a:r>
          </a:p>
        </p:txBody>
      </p:sp>
      <p:sp>
        <p:nvSpPr>
          <p:cNvPr id="481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gharībil ghurabā',</a:t>
            </a:r>
            <a:endParaRPr lang="fi-FI" sz="3200" b="1" i="1">
              <a:solidFill>
                <a:srgbClr val="000066"/>
              </a:solidFill>
              <a:ea typeface="MS Mincho" pitchFamily="49" charset="-128"/>
            </a:endParaRP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81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يا أكْرَمَ الأكْرَمينَ،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the most generous of the generous!</a:t>
            </a:r>
            <a:endParaRPr lang="en-US" sz="3600" b="1" kern="1200" dirty="0" smtClean="0">
              <a:ea typeface="MS Mincho" pitchFamily="49" charset="-128"/>
            </a:endParaRP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akramal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akramīn</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صَلِّ عَلى مُحَمَّدٍ وَ آلِ مُحَمَّدٍ وَ أيِّدْني بِالْعِصْمَةِ،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Bless Muhammad and the family of Muhammad, and support me by protection (from sins),</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ayyidnī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išmah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أنْطِقْ لِساني بِالْحِكْمَةِ،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Make my tongue speak wisdom,</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anţiq</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lisānī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ħikmah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اجْعَلْني مِمَّنْ يَنْدَمُ عَلى ما ضَيَّعَهُ في أمْسِهِ،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Place me among those who regret what they wasted yesterday,</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wajalnī mimman yandamu alā mā đhayyaahu fī 'amsih,</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يَغْبَنُ حَظَّهُ في يَوْمِهِ،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do not aggrieve their portion today,</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lā yaghbanu ħađđahu fī yawmih,</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يَهُمُّ لِرِزْقِ غَدِهِ،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do not worry about the sustenance of tomorrow.</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yahummu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lirizqi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ghadih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 الْغَنِيَّ مَنِ اسْتَغْنى بِكَ وَ افْتَقَرَ إلَيْكَ،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Certainly, rich is he who suffices himself with You and considers himself in need of You,</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ghaniyya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manistaghnā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waftaqara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الْفَقيرَ مَنِ اسْتَغْنى بِخَلْقِكَ عَنْكَ،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poor is he who feels that he can suffice himself through Your creation without You.</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faqīra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manistaghnā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bikhalqika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anka</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bless Muhammad and the family of Muhammad,</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أغْنِني عَنْ خَلْقِكَ بِكَ،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suffice me from Your creation by Yourself,</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aghninī</a:t>
            </a:r>
            <a:r>
              <a:rPr lang="en-US" sz="3200" b="1" i="1" dirty="0" smtClean="0">
                <a:solidFill>
                  <a:srgbClr val="000066"/>
                </a:solidFill>
                <a:ea typeface="MS Mincho" pitchFamily="49" charset="-128"/>
              </a:rPr>
              <a:t> an </a:t>
            </a:r>
            <a:r>
              <a:rPr lang="en-US" sz="3200" b="1" i="1" dirty="0" err="1" smtClean="0">
                <a:solidFill>
                  <a:srgbClr val="000066"/>
                </a:solidFill>
                <a:ea typeface="MS Mincho" pitchFamily="49" charset="-128"/>
              </a:rPr>
              <a:t>khalqika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شَهيدِ الشُّهَداءِ،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(greatest) martyr of all martyrs.</a:t>
            </a:r>
          </a:p>
        </p:txBody>
      </p:sp>
      <p:sp>
        <p:nvSpPr>
          <p:cNvPr id="491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shahīdish-shuhadā',</a:t>
            </a:r>
            <a:endParaRPr lang="fi-FI" sz="3200" b="1" i="1">
              <a:solidFill>
                <a:srgbClr val="000066"/>
              </a:solidFill>
              <a:ea typeface="MS Mincho" pitchFamily="49" charset="-128"/>
            </a:endParaRP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91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اجْعَلْني مِمَّنْ لا يَبْسُطُ كَفّاً إلاّ إلَيْكَ،</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put me amongst those who do not extend their hand except towards You.</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wajalnī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mimman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yabsuţu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kaffan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ilayk</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 الشَّقِيَّ مَنْ قَنَطَ وَ أمامَهُ </a:t>
            </a:r>
            <a:r>
              <a:rPr lang="ar-SA" sz="9200" kern="1200" dirty="0" smtClean="0">
                <a:latin typeface="Arabic Typesetting" panose="03020402040406030203" pitchFamily="66" charset="-78"/>
                <a:ea typeface="+mn-ea"/>
                <a:cs typeface="Arabic Typesetting" panose="03020402040406030203" pitchFamily="66" charset="-78"/>
              </a:rPr>
              <a:t>التَّوْبَةُ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Certainly, wretched is he who despairs while repentance is placed before </a:t>
            </a:r>
            <a:r>
              <a:rPr lang="en-US" sz="3600" b="1" kern="1200" dirty="0" smtClean="0">
                <a:ea typeface="MS Mincho" pitchFamily="49" charset="-128"/>
              </a:rPr>
              <a:t>him</a:t>
            </a:r>
            <a:endParaRPr lang="en-US" sz="3600" b="1" kern="1200" dirty="0">
              <a:ea typeface="MS Mincho" pitchFamily="49" charset="-128"/>
            </a:endParaRP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innash-shaqiyya</a:t>
            </a:r>
            <a:r>
              <a:rPr lang="en-US" sz="3200" b="1" i="1" dirty="0" smtClean="0">
                <a:solidFill>
                  <a:srgbClr val="000066"/>
                </a:solidFill>
                <a:ea typeface="MS Mincho" pitchFamily="49" charset="-128"/>
              </a:rPr>
              <a:t> man </a:t>
            </a:r>
            <a:r>
              <a:rPr lang="en-US" sz="3200" b="1" i="1" dirty="0" err="1" smtClean="0">
                <a:solidFill>
                  <a:srgbClr val="000066"/>
                </a:solidFill>
                <a:ea typeface="MS Mincho" pitchFamily="49" charset="-128"/>
              </a:rPr>
              <a:t>qanaţa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amāmahut-tawbatu</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5</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وَرآءَهُ الرَّحْمَةُ،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smtClean="0">
                <a:ea typeface="MS Mincho" pitchFamily="49" charset="-128"/>
              </a:rPr>
              <a:t>and </a:t>
            </a:r>
            <a:r>
              <a:rPr lang="en-US" sz="3600" b="1" kern="1200" dirty="0">
                <a:ea typeface="MS Mincho" pitchFamily="49" charset="-128"/>
              </a:rPr>
              <a:t>mercy is after him,</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warā'ahur-rahmah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إنْ كُنْتُ ضَعيفَ الْعَمَلِ </a:t>
            </a:r>
            <a:r>
              <a:rPr lang="ar-SA" sz="9200" kern="1200" dirty="0" err="1">
                <a:latin typeface="Arabic Typesetting" panose="03020402040406030203" pitchFamily="66" charset="-78"/>
                <a:ea typeface="+mn-ea"/>
                <a:cs typeface="Arabic Typesetting" panose="03020402040406030203" pitchFamily="66" charset="-78"/>
              </a:rPr>
              <a:t>فَإ</a:t>
            </a:r>
            <a:r>
              <a:rPr lang="ar-SA" sz="9200" kern="1200" dirty="0">
                <a:latin typeface="Arabic Typesetting" panose="03020402040406030203" pitchFamily="66" charset="-78"/>
                <a:ea typeface="+mn-ea"/>
                <a:cs typeface="Arabic Typesetting" panose="03020402040406030203" pitchFamily="66" charset="-78"/>
              </a:rPr>
              <a:t> </a:t>
            </a:r>
            <a:r>
              <a:rPr lang="ar-SA" sz="9200" kern="1200" dirty="0" err="1">
                <a:latin typeface="Arabic Typesetting" panose="03020402040406030203" pitchFamily="66" charset="-78"/>
                <a:ea typeface="+mn-ea"/>
                <a:cs typeface="Arabic Typesetting" panose="03020402040406030203" pitchFamily="66" charset="-78"/>
              </a:rPr>
              <a:t>نّي</a:t>
            </a:r>
            <a:r>
              <a:rPr lang="ar-SA" sz="9200" kern="1200" dirty="0">
                <a:latin typeface="Arabic Typesetting" panose="03020402040406030203" pitchFamily="66" charset="-78"/>
                <a:ea typeface="+mn-ea"/>
                <a:cs typeface="Arabic Typesetting" panose="03020402040406030203" pitchFamily="66" charset="-78"/>
              </a:rPr>
              <a:t> في رَحْمَتِكَ قَوِيُّ الأمَلِ،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Even though I have been weak in action, I have strong hope in Your mercy,</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'in kuntu đhaīfal amali fa 'innī fī raħmatika qawiyyal 'amal,</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فَهَبْ لي ضَعْفَ عَمَلي لِقُوَّةِ أمَلي،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forgive the weakness of my action in light of the strength of my hope.</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fahab lī đhafa amalī liquwwati 'amalī,</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 كُنْتَ تَعْلَمُ أنْ ما في عِبادِكَ مَنْ هُوَ أقْسى قَلْباً مِنّي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Even if You know there is no one amongst Your servants with harder </a:t>
            </a:r>
            <a:r>
              <a:rPr lang="en-US" sz="3600" b="1" kern="1200" dirty="0" smtClean="0">
                <a:ea typeface="MS Mincho" pitchFamily="49" charset="-128"/>
              </a:rPr>
              <a:t>heart</a:t>
            </a:r>
            <a:endParaRPr lang="en-US" sz="3600" b="1" kern="1200" dirty="0">
              <a:ea typeface="MS Mincho" pitchFamily="49" charset="-128"/>
            </a:endParaRP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allāhumma 'in kunta talamu 'an mā fī 'ibādika man huwa 'aqsā qalban minnī</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أعْظَمُ مِنّي ذَنْباً،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 and greater sins than mine,</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wa 'ađamu minnī dhanbā,</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فَإ</a:t>
            </a:r>
            <a:r>
              <a:rPr lang="ar-SA" sz="9200" kern="1200" dirty="0">
                <a:latin typeface="Arabic Typesetting" panose="03020402040406030203" pitchFamily="66" charset="-78"/>
                <a:ea typeface="+mn-ea"/>
                <a:cs typeface="Arabic Typesetting" panose="03020402040406030203" pitchFamily="66" charset="-78"/>
              </a:rPr>
              <a:t> </a:t>
            </a:r>
            <a:r>
              <a:rPr lang="ar-SA" sz="9200" kern="1200" dirty="0" err="1">
                <a:latin typeface="Arabic Typesetting" panose="03020402040406030203" pitchFamily="66" charset="-78"/>
                <a:ea typeface="+mn-ea"/>
                <a:cs typeface="Arabic Typesetting" panose="03020402040406030203" pitchFamily="66" charset="-78"/>
              </a:rPr>
              <a:t>نّي</a:t>
            </a:r>
            <a:r>
              <a:rPr lang="ar-SA" sz="9200" kern="1200" dirty="0">
                <a:latin typeface="Arabic Typesetting" panose="03020402040406030203" pitchFamily="66" charset="-78"/>
                <a:ea typeface="+mn-ea"/>
                <a:cs typeface="Arabic Typesetting" panose="03020402040406030203" pitchFamily="66" charset="-78"/>
              </a:rPr>
              <a:t> أعْلَمُ أنَّهُ لا مَوْلى أعْظَمُ مِنْكَ طَوْلا،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I certainly know that there is no master more generous than You,</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dirty="0" smtClean="0">
                <a:solidFill>
                  <a:srgbClr val="000066"/>
                </a:solidFill>
                <a:ea typeface="MS Mincho" pitchFamily="49" charset="-128"/>
              </a:rPr>
              <a:t>fa 'innī 'alamu 'annahu lā mawlā 'ađamu minka ţawlā,</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أوْسَعُ رَحْمَةً وَ عَفْواً،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with greater mercy and forgiveness.</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awsau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raħmatan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afwā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فَيا مَنْ هُوَ أوْحَدُ في رَحْمَتِهِ،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Then, O He Who is unique in His mercy!</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fayā</a:t>
            </a:r>
            <a:r>
              <a:rPr lang="en-US" sz="3200" b="1" i="1" dirty="0" smtClean="0">
                <a:solidFill>
                  <a:srgbClr val="000066"/>
                </a:solidFill>
                <a:ea typeface="MS Mincho" pitchFamily="49" charset="-128"/>
              </a:rPr>
              <a:t> man </a:t>
            </a:r>
            <a:r>
              <a:rPr lang="en-US" sz="3200" b="1" i="1" dirty="0" err="1" smtClean="0">
                <a:solidFill>
                  <a:srgbClr val="000066"/>
                </a:solidFill>
                <a:ea typeface="MS Mincho" pitchFamily="49" charset="-128"/>
              </a:rPr>
              <a:t>huwa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awħadu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raħmatih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قَتيلِ الأدْعِياءِ،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who was slain by the individuals of illegitimate birth.</a:t>
            </a:r>
          </a:p>
        </p:txBody>
      </p:sp>
      <p:sp>
        <p:nvSpPr>
          <p:cNvPr id="501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qatīlil adiyā',</a:t>
            </a:r>
            <a:endParaRPr lang="fi-FI" sz="3200" b="1" i="1">
              <a:solidFill>
                <a:srgbClr val="000066"/>
              </a:solidFill>
              <a:ea typeface="MS Mincho" pitchFamily="49" charset="-128"/>
            </a:endParaRP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01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err="1">
                <a:latin typeface="Arabic Typesetting" panose="03020402040406030203" pitchFamily="66" charset="-78"/>
                <a:ea typeface="+mn-ea"/>
                <a:cs typeface="Arabic Typesetting" panose="03020402040406030203" pitchFamily="66" charset="-78"/>
              </a:rPr>
              <a:t>إغْفِرْ</a:t>
            </a:r>
            <a:r>
              <a:rPr lang="ar-SA" sz="9200" kern="1200" dirty="0">
                <a:latin typeface="Arabic Typesetting" panose="03020402040406030203" pitchFamily="66" charset="-78"/>
                <a:ea typeface="+mn-ea"/>
                <a:cs typeface="Arabic Typesetting" panose="03020402040406030203" pitchFamily="66" charset="-78"/>
              </a:rPr>
              <a:t> لِمَنْ لَيْسَ بِأوْحَدَ في خَطيئَتِهِ،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Forgive him, who is not unique in his mistakes.</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t>
            </a:r>
            <a:r>
              <a:rPr lang="en-US" sz="3200" b="1" i="1" dirty="0" err="1" smtClean="0">
                <a:solidFill>
                  <a:srgbClr val="000066"/>
                </a:solidFill>
                <a:ea typeface="MS Mincho" pitchFamily="49" charset="-128"/>
              </a:rPr>
              <a:t>ighfir</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liman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laysa</a:t>
            </a:r>
            <a:r>
              <a:rPr lang="en-US" sz="3200" b="1" i="1" dirty="0" smtClean="0">
                <a:solidFill>
                  <a:srgbClr val="000066"/>
                </a:solidFill>
                <a:ea typeface="MS Mincho" pitchFamily="49" charset="-128"/>
              </a:rPr>
              <a:t> bi '</a:t>
            </a:r>
            <a:r>
              <a:rPr lang="en-US" sz="3200" b="1" i="1" dirty="0" err="1" smtClean="0">
                <a:solidFill>
                  <a:srgbClr val="000066"/>
                </a:solidFill>
                <a:ea typeface="MS Mincho" pitchFamily="49" charset="-128"/>
              </a:rPr>
              <a:t>awħada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khaţī'atih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إنَّكَ أمَرْتَنا فَعَصَيْنا،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Certainly, You commanded us, but we have disobeyed,</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amartanā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faašaynā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نَهَيْتَ فَمَا انْتَهَيْنا،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forbade us, but we did not desist,</a:t>
            </a: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nahayta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famantahaynā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ذَكَّرْتَ فَتَناسَيْنا،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reminded us, but we remained unmindful,</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dhakkarta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fatanāsaynā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بَصَّرْتَ فَتَعامَيْنا،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enlightened us, but we behaved blindly,</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baššarta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fataāmaynā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حَذَّرْتَ فَتَعَدَّيْنا،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warned us, but we transgressed.</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ħadh-dharta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fataaddaynā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ما كانَ ذلِكَ </a:t>
            </a:r>
            <a:r>
              <a:rPr lang="ar-SA" sz="9200" kern="1200" dirty="0" err="1">
                <a:latin typeface="Arabic Typesetting" panose="03020402040406030203" pitchFamily="66" charset="-78"/>
                <a:ea typeface="+mn-ea"/>
                <a:cs typeface="Arabic Typesetting" panose="03020402040406030203" pitchFamily="66" charset="-78"/>
              </a:rPr>
              <a:t>جَزآءَ</a:t>
            </a:r>
            <a:r>
              <a:rPr lang="ar-SA" sz="9200" kern="1200" dirty="0">
                <a:latin typeface="Arabic Typesetting" panose="03020402040406030203" pitchFamily="66" charset="-78"/>
                <a:ea typeface="+mn-ea"/>
                <a:cs typeface="Arabic Typesetting" panose="03020402040406030203" pitchFamily="66" charset="-78"/>
              </a:rPr>
              <a:t> إحْسانِكَ إلَيْنا،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This was not the repayment of Your kindness to us,</a:t>
            </a: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kāna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dhālika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jazā'a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ihsānika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أنْتَ أعْلَمُ بِما أعْلَنّا وَ أخْفَيْنا،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 know what we have disclosed and have concealed,</a:t>
            </a: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'anta '</a:t>
            </a:r>
            <a:r>
              <a:rPr lang="en-US" sz="3200" b="1" i="1" dirty="0" err="1" smtClean="0">
                <a:solidFill>
                  <a:srgbClr val="000066"/>
                </a:solidFill>
                <a:ea typeface="MS Mincho" pitchFamily="49" charset="-128"/>
              </a:rPr>
              <a:t>alamu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alannā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akhfaynā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أخْبَرُ بِما نَأْتي وَ ما أتَيْنا،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You are aware of what we will do and have done.</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akhbaru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na'tī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ataynā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Thus, bless Muhammad and the family of Muhammad,</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731838"/>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آدَمَ صِفْوَةِ اللهِ مِنْ خَليقَتِهِ،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600" b="1" kern="1200" dirty="0">
                <a:ea typeface="MS Mincho" pitchFamily="49" charset="-128"/>
              </a:rPr>
              <a:t>Peace be upon Adam, the chosen one of Allah from among His creation.</a:t>
            </a:r>
          </a:p>
        </p:txBody>
      </p:sp>
      <p:sp>
        <p:nvSpPr>
          <p:cNvPr id="61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ādama šifwatil-lāhi minkhalīqatih,</a:t>
            </a:r>
          </a:p>
        </p:txBody>
      </p:sp>
      <p:sp>
        <p:nvSpPr>
          <p:cNvPr id="6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1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6151"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1</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ساكِنِ كَرْبَلاءَ،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 is at rest in Karbala.</a:t>
            </a:r>
          </a:p>
        </p:txBody>
      </p:sp>
      <p:sp>
        <p:nvSpPr>
          <p:cNvPr id="512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sākini karbalā',</a:t>
            </a:r>
            <a:endParaRPr lang="fi-FI" sz="3200" b="1" i="1">
              <a:solidFill>
                <a:srgbClr val="000066"/>
              </a:solidFill>
              <a:ea typeface="MS Mincho" pitchFamily="49" charset="-128"/>
            </a:endParaRP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12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لا تُؤاخِذْنا بِما أخْطَأْنا وَ نَسينا،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pardon us for our mistakes and our forgetfulness,</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tu'ākhidhnā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akhta'nā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nasīnā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هَبْ لَنا حُقُوقَكَ لَدَيْنا،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forgive us the negligence of Your rights by us,</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hab</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ħuqūqaka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ladaynā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أتِمَّ إحْسانَكَ إلَيْنا،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complete Your beneficence towards us,</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atimma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iħsānaka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أسْبِلْ رَحْمَتَكَ عَلَيْنا،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cause Your mercy to descend upon us.</a:t>
            </a: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asbil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raħmataka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إنّا نَتَوَسَّلُ إلَيْكَ بِهذَا الصِّدّيقِ الإمامِ،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My Allah! We seek nearness to You by means of this truthful Imam,</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innā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natawassalu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ilayka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bihādhaš-šiddīqil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imām</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a:t>
            </a:r>
            <a:r>
              <a:rPr lang="en-US" sz="1600" b="1" dirty="0" smtClean="0">
                <a:solidFill>
                  <a:srgbClr val="FFFF99"/>
                </a:solidFill>
                <a:latin typeface="Trebuchet MS" pitchFamily="34" charset="0"/>
              </a:rPr>
              <a:t>6</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نَسْئَلُكَ بِالْحَقِّ الَّذي </a:t>
            </a:r>
            <a:r>
              <a:rPr lang="ar-SA" sz="9200" kern="1200" dirty="0" err="1">
                <a:latin typeface="Arabic Typesetting" panose="03020402040406030203" pitchFamily="66" charset="-78"/>
                <a:ea typeface="+mn-ea"/>
                <a:cs typeface="Arabic Typesetting" panose="03020402040406030203" pitchFamily="66" charset="-78"/>
              </a:rPr>
              <a:t>جَعَلْتَةُ</a:t>
            </a:r>
            <a:r>
              <a:rPr lang="ar-SA" sz="9200" kern="1200" dirty="0">
                <a:latin typeface="Arabic Typesetting" panose="03020402040406030203" pitchFamily="66" charset="-78"/>
                <a:ea typeface="+mn-ea"/>
                <a:cs typeface="Arabic Typesetting" panose="03020402040406030203" pitchFamily="66" charset="-78"/>
              </a:rPr>
              <a:t> لَهُ وَ لِجَدِّهِ رَسُولِكَ وَ لِأبَوَيْهِ </a:t>
            </a:r>
            <a:r>
              <a:rPr lang="ar-SA" sz="9200" kern="1200" dirty="0" smtClean="0">
                <a:latin typeface="Arabic Typesetting" panose="03020402040406030203" pitchFamily="66" charset="-78"/>
                <a:ea typeface="+mn-ea"/>
                <a:cs typeface="Arabic Typesetting" panose="03020402040406030203" pitchFamily="66" charset="-78"/>
              </a:rPr>
              <a:t>عَلِيٍّ</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request You by the rights that You have placed for him, his grandfather, his parents, </a:t>
            </a:r>
            <a:r>
              <a:rPr lang="en-US" sz="3600" b="1" kern="1200" dirty="0" smtClean="0">
                <a:ea typeface="MS Mincho" pitchFamily="49" charset="-128"/>
              </a:rPr>
              <a:t>Ali</a:t>
            </a:r>
            <a:endParaRPr lang="en-US" sz="3600" b="1" kern="1200" dirty="0">
              <a:ea typeface="MS Mincho" pitchFamily="49" charset="-128"/>
            </a:endParaRP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nas'aluka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ħaqqil-ladhi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jaaltahu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lah</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lijaddihi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rasūlika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li '</a:t>
            </a:r>
            <a:r>
              <a:rPr lang="en-US" sz="3200" b="1" i="1" dirty="0" err="1" smtClean="0">
                <a:solidFill>
                  <a:srgbClr val="000066"/>
                </a:solidFill>
                <a:ea typeface="MS Mincho" pitchFamily="49" charset="-128"/>
              </a:rPr>
              <a:t>abawayhi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aliyyin</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فاطِمَةَ، أهْلِ بَيْتِ الرَّحْمَةِ،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Fatima, the household of mercy,</a:t>
            </a:r>
            <a:endParaRPr lang="en-US" sz="3600" b="1" kern="1200" dirty="0" smtClean="0">
              <a:ea typeface="MS Mincho" pitchFamily="49" charset="-128"/>
            </a:endParaRPr>
          </a:p>
        </p:txBody>
      </p:sp>
      <p:sp>
        <p:nvSpPr>
          <p:cNvPr id="4014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fāţimata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ahli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baytir-raħmah</a:t>
            </a:r>
            <a:r>
              <a:rPr lang="en-US" sz="3200" b="1" i="1" dirty="0" smtClean="0">
                <a:solidFill>
                  <a:srgbClr val="000066"/>
                </a:solidFill>
                <a:ea typeface="MS Mincho" pitchFamily="49" charset="-128"/>
              </a:rPr>
              <a:t>,</a:t>
            </a:r>
            <a:endParaRPr lang="en-US" sz="3200" b="1" i="1" dirty="0">
              <a:solidFill>
                <a:srgbClr val="000066"/>
              </a:solidFill>
              <a:ea typeface="MS Mincho" pitchFamily="49" charset="-128"/>
            </a:endParaRP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14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447525204"/>
      </p:ext>
    </p:extLst>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إدْرارَ الرِّزْقِ الَّذي بِهِ قِوامُ حَياتِنا وَ صَلاحُ أحْوالِ عِيالِنا،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 abundant flow of livelihood that maintains our life and the welfare of our dependents.</a:t>
            </a:r>
          </a:p>
        </p:txBody>
      </p:sp>
      <p:sp>
        <p:nvSpPr>
          <p:cNvPr id="4024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t>
            </a:r>
            <a:r>
              <a:rPr lang="en-US" sz="3200" b="1" i="1" dirty="0" err="1" smtClean="0">
                <a:solidFill>
                  <a:srgbClr val="000066"/>
                </a:solidFill>
                <a:ea typeface="MS Mincho" pitchFamily="49" charset="-128"/>
              </a:rPr>
              <a:t>idrārar-rizqil-lladhi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bihī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qiwāmu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ħayātinā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šalāħu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aħwāli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iyālinā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24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785958975"/>
      </p:ext>
    </p:extLst>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فَأنْتَ الْكَريمُ الَّذي تُعْطي مِنْ سِعَةٍ،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Certainly You are the generous one who grants abundantly,</a:t>
            </a:r>
          </a:p>
        </p:txBody>
      </p:sp>
      <p:sp>
        <p:nvSpPr>
          <p:cNvPr id="4034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fa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antal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karīmul-ladhi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tuţī</a:t>
            </a:r>
            <a:r>
              <a:rPr lang="en-US" sz="3200" b="1" i="1" dirty="0" smtClean="0">
                <a:solidFill>
                  <a:srgbClr val="000066"/>
                </a:solidFill>
                <a:ea typeface="MS Mincho" pitchFamily="49" charset="-128"/>
              </a:rPr>
              <a:t> min </a:t>
            </a:r>
            <a:r>
              <a:rPr lang="en-US" sz="3200" b="1" i="1" dirty="0" err="1" smtClean="0">
                <a:solidFill>
                  <a:srgbClr val="000066"/>
                </a:solidFill>
                <a:ea typeface="MS Mincho" pitchFamily="49" charset="-128"/>
              </a:rPr>
              <a:t>siah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34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115123475"/>
      </p:ext>
    </p:extLst>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تَمْنَعُ مِنْ قُدْرَةٍ،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holds back having power (to fulfill).</a:t>
            </a:r>
          </a:p>
        </p:txBody>
      </p:sp>
      <p:sp>
        <p:nvSpPr>
          <p:cNvPr id="4044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tamnau</a:t>
            </a:r>
            <a:r>
              <a:rPr lang="en-US" sz="3200" b="1" i="1" dirty="0" smtClean="0">
                <a:solidFill>
                  <a:srgbClr val="000066"/>
                </a:solidFill>
                <a:ea typeface="MS Mincho" pitchFamily="49" charset="-128"/>
              </a:rPr>
              <a:t> min </a:t>
            </a:r>
            <a:r>
              <a:rPr lang="en-US" sz="3200" b="1" i="1" dirty="0" err="1" smtClean="0">
                <a:solidFill>
                  <a:srgbClr val="000066"/>
                </a:solidFill>
                <a:ea typeface="MS Mincho" pitchFamily="49" charset="-128"/>
              </a:rPr>
              <a:t>qudrah</a:t>
            </a:r>
            <a:endParaRPr lang="fi-FI" sz="3200" b="1" i="1" dirty="0">
              <a:solidFill>
                <a:srgbClr val="000066"/>
              </a:solidFill>
              <a:ea typeface="MS Mincho" pitchFamily="49" charset="-128"/>
            </a:endParaRP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44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2963690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بَكَتْهُ مَلائِكَةُ السَّماءِ،</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for whom the heavenly Angels wept.</a:t>
            </a:r>
          </a:p>
        </p:txBody>
      </p:sp>
      <p:sp>
        <p:nvSpPr>
          <p:cNvPr id="522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bakat-hu malā'ikatus-samā'</a:t>
            </a:r>
            <a:endParaRPr lang="fi-FI" sz="3200" b="1" i="1">
              <a:solidFill>
                <a:srgbClr val="000066"/>
              </a:solidFill>
              <a:ea typeface="MS Mincho" pitchFamily="49" charset="-128"/>
            </a:endParaRP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22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نَحْنُ نَسْئَلُكَ مِنَ الرِّزْقِ </a:t>
            </a:r>
            <a:r>
              <a:rPr lang="ar-SA" sz="9200" kern="1200" dirty="0" err="1">
                <a:latin typeface="Arabic Typesetting" panose="03020402040406030203" pitchFamily="66" charset="-78"/>
                <a:ea typeface="+mn-ea"/>
                <a:cs typeface="Arabic Typesetting" panose="03020402040406030203" pitchFamily="66" charset="-78"/>
              </a:rPr>
              <a:t>مايَكُونُ</a:t>
            </a:r>
            <a:r>
              <a:rPr lang="ar-SA" sz="9200" kern="1200" dirty="0">
                <a:latin typeface="Arabic Typesetting" panose="03020402040406030203" pitchFamily="66" charset="-78"/>
                <a:ea typeface="+mn-ea"/>
                <a:cs typeface="Arabic Typesetting" panose="03020402040406030203" pitchFamily="66" charset="-78"/>
              </a:rPr>
              <a:t> صَلاحاً </a:t>
            </a:r>
            <a:r>
              <a:rPr lang="ar-SA" sz="9200" kern="1200" dirty="0" smtClean="0">
                <a:latin typeface="Arabic Typesetting" panose="03020402040406030203" pitchFamily="66" charset="-78"/>
                <a:ea typeface="+mn-ea"/>
                <a:cs typeface="Arabic Typesetting" panose="03020402040406030203" pitchFamily="66" charset="-78"/>
              </a:rPr>
              <a:t>لِلدُّنْيا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We request from You a livelihood that brings the goodness of this </a:t>
            </a:r>
            <a:r>
              <a:rPr lang="en-US" sz="3600" b="1" kern="1200" dirty="0" smtClean="0">
                <a:ea typeface="MS Mincho" pitchFamily="49" charset="-128"/>
              </a:rPr>
              <a:t>world</a:t>
            </a:r>
            <a:endParaRPr lang="en-US" sz="3600" b="1" kern="1200" dirty="0">
              <a:ea typeface="MS Mincho" pitchFamily="49" charset="-128"/>
            </a:endParaRPr>
          </a:p>
        </p:txBody>
      </p:sp>
      <p:sp>
        <p:nvSpPr>
          <p:cNvPr id="4055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naħnu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nas'aluka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minar-rizqi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yakūnu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šalāhan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liddunyā</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55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1652318555"/>
      </p:ext>
    </p:extLst>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وَ بَلاغاً لِلآخِرَةِ،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the pleasure of the hereafter,</a:t>
            </a:r>
            <a:endParaRPr lang="en-US" sz="3600" b="1" kern="1200" dirty="0" smtClean="0">
              <a:ea typeface="MS Mincho" pitchFamily="49" charset="-128"/>
            </a:endParaRPr>
          </a:p>
        </p:txBody>
      </p:sp>
      <p:sp>
        <p:nvSpPr>
          <p:cNvPr id="4065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balāghan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ākhirah</a:t>
            </a:r>
            <a:r>
              <a:rPr lang="en-US" sz="3200" b="1" i="1" dirty="0" smtClean="0">
                <a:solidFill>
                  <a:srgbClr val="000066"/>
                </a:solidFill>
                <a:ea typeface="MS Mincho" pitchFamily="49" charset="-128"/>
              </a:rPr>
              <a:t>,</a:t>
            </a:r>
            <a:endParaRPr lang="en-US" sz="3200" b="1" i="1" dirty="0">
              <a:solidFill>
                <a:srgbClr val="000066"/>
              </a:solidFill>
              <a:ea typeface="MS Mincho" pitchFamily="49" charset="-128"/>
            </a:endParaRP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65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30177575"/>
      </p:ext>
    </p:extLst>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O Allah! Bless Muhammad and the family of Muhammad,</a:t>
            </a:r>
          </a:p>
        </p:txBody>
      </p:sp>
      <p:sp>
        <p:nvSpPr>
          <p:cNvPr id="4075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allāhumma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šalli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muħammadin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āli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muħammad</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75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2951107"/>
      </p:ext>
    </p:extLst>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a:t>
            </a:r>
            <a:r>
              <a:rPr lang="ar-SA" sz="9200" kern="1200" dirty="0" err="1">
                <a:latin typeface="Arabic Typesetting" panose="03020402040406030203" pitchFamily="66" charset="-78"/>
                <a:ea typeface="+mn-ea"/>
                <a:cs typeface="Arabic Typesetting" panose="03020402040406030203" pitchFamily="66" charset="-78"/>
              </a:rPr>
              <a:t>اغْفِرْلَنا</a:t>
            </a:r>
            <a:r>
              <a:rPr lang="ar-SA" sz="9200" kern="1200" dirty="0">
                <a:latin typeface="Arabic Typesetting" panose="03020402040406030203" pitchFamily="66" charset="-78"/>
                <a:ea typeface="+mn-ea"/>
                <a:cs typeface="Arabic Typesetting" panose="03020402040406030203" pitchFamily="66" charset="-78"/>
              </a:rPr>
              <a:t> وَ لِوالِدَيْنا،</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forgive me, my parents,</a:t>
            </a:r>
          </a:p>
        </p:txBody>
      </p:sp>
      <p:sp>
        <p:nvSpPr>
          <p:cNvPr id="4085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waghfir</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lanā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liwālidaynā</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85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2230468147"/>
      </p:ext>
    </p:extLst>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لِجَميعِ الْمُؤْمِنينَ وَ الْمُؤْمِناتِ،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all the believing men and women,</a:t>
            </a:r>
          </a:p>
        </p:txBody>
      </p:sp>
      <p:sp>
        <p:nvSpPr>
          <p:cNvPr id="4096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lijamīil-mu'minīna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mu'mināt</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096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903091784"/>
      </p:ext>
    </p:extLst>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وَالْمُسْلِمينَ وَ الْمُسْلِماتِ،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and the submissive men and women,</a:t>
            </a:r>
          </a:p>
        </p:txBody>
      </p:sp>
      <p:sp>
        <p:nvSpPr>
          <p:cNvPr id="41062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muslimīna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muslimāt</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06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717182911"/>
      </p:ext>
    </p:extLst>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الأحْياءِ مِنْهُمْ وَ الأمْواتِ،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the living of them and the dead.</a:t>
            </a:r>
          </a:p>
        </p:txBody>
      </p:sp>
      <p:sp>
        <p:nvSpPr>
          <p:cNvPr id="4116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smtClean="0">
                <a:solidFill>
                  <a:srgbClr val="000066"/>
                </a:solidFill>
                <a:ea typeface="MS Mincho" pitchFamily="49" charset="-128"/>
              </a:rPr>
              <a:t>al '</a:t>
            </a:r>
            <a:r>
              <a:rPr lang="en-US" sz="3200" b="1" i="1" dirty="0" err="1" smtClean="0">
                <a:solidFill>
                  <a:srgbClr val="000066"/>
                </a:solidFill>
                <a:ea typeface="MS Mincho" pitchFamily="49" charset="-128"/>
              </a:rPr>
              <a:t>aħyā'i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minhum</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amwāt</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16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extLst>
      <p:ext uri="{BB962C8B-B14F-4D97-AF65-F5344CB8AC3E}">
        <p14:creationId xmlns:p14="http://schemas.microsoft.com/office/powerpoint/2010/main" val="3007147555"/>
      </p:ext>
    </p:extLst>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وَ آتِنا فِي الدُّنْيا حَسَنَةً وَ فِي الآخِرَةِ حَسَنَةً وَ قِنا عَذابَ النّارِ.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Give us good in this world and good in the hereafter, and shield us from the torment of the fire</a:t>
            </a:r>
            <a:r>
              <a:rPr lang="en-US" sz="3600" b="1" kern="1200" dirty="0" smtClean="0">
                <a:ea typeface="MS Mincho" pitchFamily="49" charset="-128"/>
              </a:rPr>
              <a:t>.*</a:t>
            </a:r>
            <a:endParaRPr lang="en-US" sz="3600" b="1" kern="1200" dirty="0">
              <a:ea typeface="MS Mincho" pitchFamily="49" charset="-128"/>
            </a:endParaRPr>
          </a:p>
        </p:txBody>
      </p:sp>
      <p:sp>
        <p:nvSpPr>
          <p:cNvPr id="3983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ātinā</a:t>
            </a:r>
            <a:r>
              <a:rPr lang="en-US" sz="3200" b="1" i="1" dirty="0" smtClean="0">
                <a:solidFill>
                  <a:srgbClr val="000066"/>
                </a:solidFill>
                <a:ea typeface="MS Mincho" pitchFamily="49" charset="-128"/>
              </a:rPr>
              <a:t> fid-</a:t>
            </a:r>
            <a:r>
              <a:rPr lang="en-US" sz="3200" b="1" i="1" dirty="0" err="1" smtClean="0">
                <a:solidFill>
                  <a:srgbClr val="000066"/>
                </a:solidFill>
                <a:ea typeface="MS Mincho" pitchFamily="49" charset="-128"/>
              </a:rPr>
              <a:t>dunyā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ħasanatan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fil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ākhirati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ħasanatan</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qinā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adhāban-nār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83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 name="Rectangle 1"/>
          <p:cNvSpPr/>
          <p:nvPr/>
        </p:nvSpPr>
        <p:spPr>
          <a:xfrm>
            <a:off x="2639387" y="6336268"/>
            <a:ext cx="4031938" cy="369332"/>
          </a:xfrm>
          <a:prstGeom prst="rect">
            <a:avLst/>
          </a:prstGeom>
        </p:spPr>
        <p:txBody>
          <a:bodyPr wrap="none">
            <a:spAutoFit/>
          </a:bodyPr>
          <a:lstStyle/>
          <a:p>
            <a:pPr algn="ctr"/>
            <a:r>
              <a:rPr lang="en-US" b="1" dirty="0">
                <a:solidFill>
                  <a:srgbClr val="000066"/>
                </a:solidFill>
              </a:rPr>
              <a:t>*Chapter 2, Verse 201 of the Quran.</a:t>
            </a:r>
          </a:p>
        </p:txBody>
      </p:sp>
    </p:spTree>
    <p:extLst>
      <p:ext uri="{BB962C8B-B14F-4D97-AF65-F5344CB8AC3E}">
        <p14:creationId xmlns:p14="http://schemas.microsoft.com/office/powerpoint/2010/main" val="1975606254"/>
      </p:ext>
    </p:extLst>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717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smtClean="0">
                <a:solidFill>
                  <a:srgbClr val="FFFF99"/>
                </a:solidFill>
                <a:latin typeface="Trebuchet MS" pitchFamily="34" charset="0"/>
              </a:rPr>
              <a:t>Ziyarat</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Nahiya</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7173"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زيارَةُ النّاحِيَةِ </a:t>
            </a:r>
            <a:r>
              <a:rPr lang="ar-SA" sz="2800" b="1" dirty="0" err="1" smtClean="0">
                <a:solidFill>
                  <a:srgbClr val="FFFF99"/>
                </a:solidFill>
                <a:latin typeface="Arabic Typesetting" panose="03020402040406030203" pitchFamily="66" charset="-78"/>
                <a:cs typeface="Arabic Typesetting" panose="03020402040406030203" pitchFamily="66" charset="-78"/>
              </a:rPr>
              <a:t>ال‍مُقَدَّسَةِ</a:t>
            </a:r>
            <a:r>
              <a:rPr lang="ar-SA" sz="2800" b="1" dirty="0" smtClean="0">
                <a:solidFill>
                  <a:srgbClr val="FFFF99"/>
                </a:solidFill>
                <a:latin typeface="Arabic Typesetting" panose="03020402040406030203" pitchFamily="66" charset="-78"/>
                <a:cs typeface="Arabic Typesetting" panose="03020402040406030203" pitchFamily="66" charset="-78"/>
              </a:rPr>
              <a:t> </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38200" y="1066800"/>
            <a:ext cx="7543800" cy="4832092"/>
          </a:xfrm>
          <a:prstGeom prst="rect">
            <a:avLst/>
          </a:prstGeom>
        </p:spPr>
        <p:txBody>
          <a:bodyPr wrap="square">
            <a:spAutoFit/>
          </a:bodyPr>
          <a:lstStyle/>
          <a:p>
            <a:pPr algn="ctr"/>
            <a:r>
              <a:rPr lang="en-US" sz="4400" b="1" dirty="0" smtClean="0">
                <a:solidFill>
                  <a:srgbClr val="FFFF00"/>
                </a:solidFill>
              </a:rPr>
              <a:t>Then, complete your prayer, and recite </a:t>
            </a:r>
            <a:r>
              <a:rPr lang="en-US" sz="4400" b="1" i="1" dirty="0" err="1" smtClean="0">
                <a:solidFill>
                  <a:srgbClr val="FFFF00"/>
                </a:solidFill>
              </a:rPr>
              <a:t>Tasbihat</a:t>
            </a:r>
            <a:r>
              <a:rPr lang="en-US" sz="4400" b="1" dirty="0" smtClean="0">
                <a:solidFill>
                  <a:srgbClr val="FFFF00"/>
                </a:solidFill>
              </a:rPr>
              <a:t> (of Lady Fatima(PBUH)), and then place the side (cheek) of your face on the ground and recite the following forty times:</a:t>
            </a:r>
            <a:endParaRPr lang="en-US" sz="4400" b="1" dirty="0">
              <a:solidFill>
                <a:srgbClr val="FFFF00"/>
              </a:solidFill>
            </a:endParaRPr>
          </a:p>
        </p:txBody>
      </p:sp>
    </p:spTree>
    <p:extLst>
      <p:ext uri="{BB962C8B-B14F-4D97-AF65-F5344CB8AC3E}">
        <p14:creationId xmlns:p14="http://schemas.microsoft.com/office/powerpoint/2010/main" val="2244677206"/>
      </p:ext>
    </p:extLst>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سُبْحانَ اللهِ وَ الْحَمْدُ </a:t>
            </a:r>
            <a:r>
              <a:rPr lang="ar-SA" sz="9200" kern="1200" dirty="0" smtClean="0">
                <a:latin typeface="Arabic Typesetting" panose="03020402040406030203" pitchFamily="66" charset="-78"/>
                <a:ea typeface="+mn-ea"/>
                <a:cs typeface="Arabic Typesetting" panose="03020402040406030203" pitchFamily="66" charset="-78"/>
              </a:rPr>
              <a:t>للهِ وَ </a:t>
            </a:r>
            <a:r>
              <a:rPr lang="ar-SA" sz="9200" kern="1200" dirty="0">
                <a:latin typeface="Arabic Typesetting" panose="03020402040406030203" pitchFamily="66" charset="-78"/>
                <a:ea typeface="+mn-ea"/>
                <a:cs typeface="Arabic Typesetting" panose="03020402040406030203" pitchFamily="66" charset="-78"/>
              </a:rPr>
              <a:t>لا إلهَ إلاَّ اللهُ وَ اللهُ أكْبَرُ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Glory be to Allah! Praise be to Allah! There is no deity but Allah! Allah is greater (than being described).</a:t>
            </a:r>
          </a:p>
        </p:txBody>
      </p:sp>
      <p:sp>
        <p:nvSpPr>
          <p:cNvPr id="3993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subħānal-lāhi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ħamdulil-lāhi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lā</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ilāha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illal-lāhu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wal-lāhu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akbar</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3993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7" name="Rectangle 1"/>
          <p:cNvSpPr>
            <a:spLocks noChangeArrowheads="1"/>
          </p:cNvSpPr>
          <p:nvPr/>
        </p:nvSpPr>
        <p:spPr bwMode="auto">
          <a:xfrm>
            <a:off x="3429000" y="-208"/>
            <a:ext cx="2381250" cy="338554"/>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1600" b="1" dirty="0" smtClean="0">
                <a:solidFill>
                  <a:srgbClr val="FFFF99"/>
                </a:solidFill>
                <a:latin typeface="Trebuchet MS" pitchFamily="34" charset="0"/>
              </a:rPr>
              <a:t>Recite 40 times</a:t>
            </a:r>
            <a:endParaRPr lang="en-US" sz="1600" b="1" dirty="0">
              <a:solidFill>
                <a:srgbClr val="FFFF99"/>
              </a:solidFill>
              <a:latin typeface="Trebuchet MS" pitchFamily="34" charset="0"/>
            </a:endParaRPr>
          </a:p>
        </p:txBody>
      </p:sp>
    </p:spTree>
    <p:extLst>
      <p:ext uri="{BB962C8B-B14F-4D97-AF65-F5344CB8AC3E}">
        <p14:creationId xmlns:p14="http://schemas.microsoft.com/office/powerpoint/2010/main" val="48086696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ذُرِّيَّتُهُ </a:t>
            </a:r>
            <a:r>
              <a:rPr lang="ar-SA" sz="9200" kern="1200" dirty="0" err="1">
                <a:latin typeface="Arabic Typesetting" panose="03020402040406030203" pitchFamily="66" charset="-78"/>
                <a:ea typeface="+mn-ea"/>
                <a:cs typeface="Arabic Typesetting" panose="03020402040406030203" pitchFamily="66" charset="-78"/>
              </a:rPr>
              <a:t>الأزْكِياءُ</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whose descendants are the pure.</a:t>
            </a:r>
          </a:p>
        </p:txBody>
      </p:sp>
      <p:sp>
        <p:nvSpPr>
          <p:cNvPr id="532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dhuriyyatuhul azkiyā',</a:t>
            </a:r>
            <a:endParaRPr lang="fi-FI" sz="3200" b="1" i="1">
              <a:solidFill>
                <a:srgbClr val="000066"/>
              </a:solidFill>
              <a:ea typeface="MS Mincho" pitchFamily="49" charset="-128"/>
            </a:endParaRP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32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463550" y="609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717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smtClean="0">
                <a:solidFill>
                  <a:srgbClr val="FFFF99"/>
                </a:solidFill>
                <a:latin typeface="Trebuchet MS" pitchFamily="34" charset="0"/>
              </a:rPr>
              <a:t>Ziyarat</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Nahiya</a:t>
            </a:r>
            <a:r>
              <a:rPr lang="en-US" sz="1600" b="1" dirty="0" smtClean="0">
                <a:solidFill>
                  <a:srgbClr val="FFFF99"/>
                </a:solidFill>
                <a:latin typeface="Trebuchet MS" pitchFamily="34" charset="0"/>
              </a:rPr>
              <a:t> al-</a:t>
            </a:r>
            <a:r>
              <a:rPr lang="en-US" sz="1600" b="1" dirty="0" err="1" smtClean="0">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7173"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smtClean="0">
                <a:solidFill>
                  <a:srgbClr val="FFFF99"/>
                </a:solidFill>
                <a:latin typeface="Arabic Typesetting" panose="03020402040406030203" pitchFamily="66" charset="-78"/>
                <a:cs typeface="Arabic Typesetting" panose="03020402040406030203" pitchFamily="66" charset="-78"/>
              </a:rPr>
              <a:t>زيارَةُ النّاحِيَةِ </a:t>
            </a:r>
            <a:r>
              <a:rPr lang="ar-SA" sz="2800" b="1" dirty="0" err="1" smtClean="0">
                <a:solidFill>
                  <a:srgbClr val="FFFF99"/>
                </a:solidFill>
                <a:latin typeface="Arabic Typesetting" panose="03020402040406030203" pitchFamily="66" charset="-78"/>
                <a:cs typeface="Arabic Typesetting" panose="03020402040406030203" pitchFamily="66" charset="-78"/>
              </a:rPr>
              <a:t>ال‍مُقَدَّسَةِ</a:t>
            </a:r>
            <a:r>
              <a:rPr lang="ar-SA" sz="2800" b="1" dirty="0" smtClean="0">
                <a:solidFill>
                  <a:srgbClr val="FFFF99"/>
                </a:solidFill>
                <a:latin typeface="Arabic Typesetting" panose="03020402040406030203" pitchFamily="66" charset="-78"/>
                <a:cs typeface="Arabic Typesetting" panose="03020402040406030203" pitchFamily="66" charset="-78"/>
              </a:rPr>
              <a:t> </a:t>
            </a:r>
            <a:endParaRPr lang="ar-SA" sz="2800" b="1" dirty="0">
              <a:solidFill>
                <a:srgbClr val="FFFF99"/>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838200" y="969288"/>
            <a:ext cx="7543800" cy="5355312"/>
          </a:xfrm>
          <a:prstGeom prst="rect">
            <a:avLst/>
          </a:prstGeom>
        </p:spPr>
        <p:txBody>
          <a:bodyPr wrap="square">
            <a:spAutoFit/>
          </a:bodyPr>
          <a:lstStyle/>
          <a:p>
            <a:pPr algn="ctr"/>
            <a:r>
              <a:rPr lang="en-US" sz="3800" b="1" dirty="0" smtClean="0">
                <a:solidFill>
                  <a:srgbClr val="FFFF00"/>
                </a:solidFill>
              </a:rPr>
              <a:t>Following that, beseech Allah (S.W.T) for protection, salvation, forgiveness, success in performing good deeds, and the acceptance of the actions that you do to seek His nearness and perform for His sake. Then, embrace the inner shrine, kiss it, and say:</a:t>
            </a:r>
          </a:p>
        </p:txBody>
      </p:sp>
    </p:spTree>
    <p:extLst>
      <p:ext uri="{BB962C8B-B14F-4D97-AF65-F5344CB8AC3E}">
        <p14:creationId xmlns:p14="http://schemas.microsoft.com/office/powerpoint/2010/main" val="2683687143"/>
      </p:ext>
    </p:extLst>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زادَ اللهُ في شَرَفِكُمْ، وَ السَّلامُ عَلَيْكُمْ وَ رَحْمَةُ اللهِ وَ بَرَكاتُهُ.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May Allah increase your honor. Peace be upon you, the mercy of Allah, and His blessings.</a:t>
            </a:r>
          </a:p>
        </p:txBody>
      </p:sp>
      <p:sp>
        <p:nvSpPr>
          <p:cNvPr id="4003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smtClean="0">
                <a:solidFill>
                  <a:srgbClr val="000066"/>
                </a:solidFill>
                <a:ea typeface="MS Mincho" pitchFamily="49" charset="-128"/>
              </a:rPr>
              <a:t>zādal-lāhu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fī</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sharafikum</a:t>
            </a:r>
            <a:r>
              <a:rPr lang="en-US" sz="3200" b="1" i="1" dirty="0" smtClean="0">
                <a:solidFill>
                  <a:srgbClr val="000066"/>
                </a:solidFill>
                <a:ea typeface="MS Mincho" pitchFamily="49" charset="-128"/>
              </a:rPr>
              <a:t>, was-</a:t>
            </a:r>
            <a:r>
              <a:rPr lang="en-US" sz="3200" b="1" i="1" dirty="0" err="1" smtClean="0">
                <a:solidFill>
                  <a:srgbClr val="000066"/>
                </a:solidFill>
                <a:ea typeface="MS Mincho" pitchFamily="49" charset="-128"/>
              </a:rPr>
              <a:t>salāmu</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alaykum</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raħmatul-lāhi</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wa</a:t>
            </a:r>
            <a:r>
              <a:rPr lang="en-US" sz="3200" b="1" i="1" dirty="0" smtClean="0">
                <a:solidFill>
                  <a:srgbClr val="000066"/>
                </a:solidFill>
                <a:ea typeface="MS Mincho" pitchFamily="49" charset="-128"/>
              </a:rPr>
              <a:t> </a:t>
            </a:r>
            <a:r>
              <a:rPr lang="en-US" sz="3200" b="1" i="1" dirty="0" err="1" smtClean="0">
                <a:solidFill>
                  <a:srgbClr val="000066"/>
                </a:solidFill>
                <a:ea typeface="MS Mincho" pitchFamily="49" charset="-128"/>
              </a:rPr>
              <a:t>barakātuh</a:t>
            </a:r>
            <a:r>
              <a:rPr lang="en-US" sz="3200" b="1" i="1" dirty="0" smtClean="0">
                <a:solidFill>
                  <a:srgbClr val="000066"/>
                </a:solidFill>
                <a:ea typeface="MS Mincho" pitchFamily="49" charset="-128"/>
              </a:rPr>
              <a:t>.</a:t>
            </a:r>
            <a:endParaRPr lang="fi-FI" sz="3200" b="1" i="1" dirty="0">
              <a:solidFill>
                <a:srgbClr val="000066"/>
              </a:solidFill>
              <a:ea typeface="MS Mincho" pitchFamily="49" charset="-128"/>
            </a:endParaRP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a:solidFill>
                  <a:srgbClr val="FFFF99"/>
                </a:solidFill>
                <a:latin typeface="Trebuchet MS" pitchFamily="34" charset="0"/>
              </a:rPr>
              <a:t>Ziyarat</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Nahiya</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Muqaddasa</a:t>
            </a:r>
            <a:endParaRPr lang="en-US" sz="1600" b="1" dirty="0">
              <a:solidFill>
                <a:srgbClr val="FFFF99"/>
              </a:solidFill>
              <a:latin typeface="Trebuchet MS" pitchFamily="34" charset="0"/>
            </a:endParaRPr>
          </a:p>
        </p:txBody>
      </p:sp>
      <p:sp>
        <p:nvSpPr>
          <p:cNvPr id="4003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2" name="Rectangle 1"/>
          <p:cNvSpPr/>
          <p:nvPr/>
        </p:nvSpPr>
        <p:spPr>
          <a:xfrm>
            <a:off x="152400" y="6083095"/>
            <a:ext cx="8839200" cy="384721"/>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1900" b="1" dirty="0">
                <a:solidFill>
                  <a:srgbClr val="FFFF00"/>
                </a:solidFill>
                <a:latin typeface="Trebuchet MS" pitchFamily="34" charset="0"/>
              </a:rPr>
              <a:t>Finally, pray for yourself, your parents and for whomever else you wish.</a:t>
            </a:r>
          </a:p>
        </p:txBody>
      </p:sp>
    </p:spTree>
    <p:extLst>
      <p:ext uri="{BB962C8B-B14F-4D97-AF65-F5344CB8AC3E}">
        <p14:creationId xmlns:p14="http://schemas.microsoft.com/office/powerpoint/2010/main" val="3545491820"/>
      </p:ext>
    </p:extLst>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960438"/>
            <a:ext cx="8763000" cy="1470025"/>
          </a:xfrm>
          <a:extLst/>
        </p:spPr>
        <p:txBody>
          <a:bodyPr/>
          <a:lstStyle/>
          <a:p>
            <a:pPr rtl="1" eaLnBrk="1" hangingPunct="1">
              <a:lnSpc>
                <a:spcPts val="8000"/>
              </a:lnSpc>
              <a:defRPr/>
            </a:pPr>
            <a:r>
              <a:rPr lang="ar-SA" sz="9600" kern="1200" dirty="0">
                <a:latin typeface="Arabic Typesetting" panose="03020402040406030203" pitchFamily="66" charset="-78"/>
                <a:ea typeface="+mn-ea"/>
                <a:cs typeface="Arabic Typesetting" panose="03020402040406030203" pitchFamily="66" charset="-78"/>
              </a:rPr>
              <a:t>اَللَّهُمَّ صَلِّ </a:t>
            </a:r>
            <a:r>
              <a:rPr lang="ar-SA" sz="9600" kern="1200" dirty="0" err="1">
                <a:latin typeface="Arabic Typesetting" panose="03020402040406030203" pitchFamily="66" charset="-78"/>
                <a:ea typeface="+mn-ea"/>
                <a:cs typeface="Arabic Typesetting" panose="03020402040406030203" pitchFamily="66" charset="-78"/>
              </a:rPr>
              <a:t>عَلَىٰ</a:t>
            </a:r>
            <a:r>
              <a:rPr lang="ar-SA" sz="9600" kern="1200" dirty="0">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251460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smtClean="0">
                <a:ea typeface="MS Mincho" pitchFamily="49" charset="-128"/>
              </a:rPr>
              <a:t>Allah </a:t>
            </a:r>
            <a:r>
              <a:rPr lang="en-US" sz="3600" b="1" kern="1200" dirty="0">
                <a:ea typeface="MS Mincho" pitchFamily="49" charset="-128"/>
              </a:rPr>
              <a:t>send Your blessings on Muhammad</a:t>
            </a:r>
          </a:p>
          <a:p>
            <a:pPr marL="342900" indent="-342900" eaLnBrk="1" hangingPunct="1">
              <a:defRPr/>
            </a:pPr>
            <a:r>
              <a:rPr lang="en-US" sz="3600" b="1" kern="1200" dirty="0">
                <a:ea typeface="MS Mincho" pitchFamily="49" charset="-128"/>
              </a:rPr>
              <a:t>and the family of Muhammad.</a:t>
            </a:r>
          </a:p>
        </p:txBody>
      </p:sp>
      <p:sp>
        <p:nvSpPr>
          <p:cNvPr id="4126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allahumma salli `ala muhammadin wa ali muhammadin</a:t>
            </a:r>
          </a:p>
        </p:txBody>
      </p:sp>
      <p:sp>
        <p:nvSpPr>
          <p:cNvPr id="412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4126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596235"/>
            <a:ext cx="8534400" cy="6109365"/>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300" b="1" dirty="0" smtClean="0">
                <a:solidFill>
                  <a:srgbClr val="FFFF00"/>
                </a:solidFill>
              </a:rPr>
              <a:t>The text of the </a:t>
            </a:r>
            <a:r>
              <a:rPr lang="en-US" sz="2300" b="1" dirty="0" err="1" smtClean="0">
                <a:solidFill>
                  <a:srgbClr val="FFFF00"/>
                </a:solidFill>
              </a:rPr>
              <a:t>Ziyarat</a:t>
            </a:r>
            <a:r>
              <a:rPr lang="en-US" sz="2300" b="1" dirty="0" smtClean="0">
                <a:solidFill>
                  <a:srgbClr val="FFFF00"/>
                </a:solidFill>
              </a:rPr>
              <a:t> al-</a:t>
            </a:r>
            <a:r>
              <a:rPr lang="en-US" sz="2300" b="1" dirty="0" err="1" smtClean="0">
                <a:solidFill>
                  <a:srgbClr val="FFFF00"/>
                </a:solidFill>
              </a:rPr>
              <a:t>Nahiya</a:t>
            </a:r>
            <a:r>
              <a:rPr lang="en-US" sz="2300" b="1" dirty="0" smtClean="0">
                <a:solidFill>
                  <a:srgbClr val="FFFF00"/>
                </a:solidFill>
              </a:rPr>
              <a:t> is found in some early </a:t>
            </a:r>
            <a:r>
              <a:rPr lang="en-US" sz="2300" b="1" dirty="0" err="1" smtClean="0">
                <a:solidFill>
                  <a:srgbClr val="FFFF00"/>
                </a:solidFill>
              </a:rPr>
              <a:t>Ziyarat</a:t>
            </a:r>
            <a:r>
              <a:rPr lang="en-US" sz="2300" b="1" dirty="0" smtClean="0">
                <a:solidFill>
                  <a:srgbClr val="FFFF00"/>
                </a:solidFill>
              </a:rPr>
              <a:t> collections such as al-</a:t>
            </a:r>
            <a:r>
              <a:rPr lang="en-US" sz="2300" b="1" dirty="0" err="1" smtClean="0">
                <a:solidFill>
                  <a:srgbClr val="FFFF00"/>
                </a:solidFill>
              </a:rPr>
              <a:t>Mazar</a:t>
            </a:r>
            <a:r>
              <a:rPr lang="en-US" sz="2300" b="1" dirty="0" smtClean="0">
                <a:solidFill>
                  <a:srgbClr val="FFFF00"/>
                </a:solidFill>
              </a:rPr>
              <a:t> al-</a:t>
            </a:r>
            <a:r>
              <a:rPr lang="en-US" sz="2300" b="1" dirty="0" err="1" smtClean="0">
                <a:solidFill>
                  <a:srgbClr val="FFFF00"/>
                </a:solidFill>
              </a:rPr>
              <a:t>Kabir</a:t>
            </a:r>
            <a:r>
              <a:rPr lang="en-US" sz="2300" b="1" dirty="0" smtClean="0">
                <a:solidFill>
                  <a:srgbClr val="FFFF00"/>
                </a:solidFill>
              </a:rPr>
              <a:t>, by Muhammad </a:t>
            </a:r>
            <a:r>
              <a:rPr lang="en-US" sz="2300" b="1" dirty="0" err="1" smtClean="0">
                <a:solidFill>
                  <a:srgbClr val="FFFF00"/>
                </a:solidFill>
              </a:rPr>
              <a:t>Ibn</a:t>
            </a:r>
            <a:r>
              <a:rPr lang="en-US" sz="2300" b="1" dirty="0" smtClean="0">
                <a:solidFill>
                  <a:srgbClr val="FFFF00"/>
                </a:solidFill>
              </a:rPr>
              <a:t> </a:t>
            </a:r>
            <a:r>
              <a:rPr lang="en-US" sz="2300" b="1" dirty="0" err="1" smtClean="0">
                <a:solidFill>
                  <a:srgbClr val="FFFF00"/>
                </a:solidFill>
              </a:rPr>
              <a:t>Ja’far</a:t>
            </a:r>
            <a:r>
              <a:rPr lang="en-US" sz="2300" b="1" dirty="0" smtClean="0">
                <a:solidFill>
                  <a:srgbClr val="FFFF00"/>
                </a:solidFill>
              </a:rPr>
              <a:t> al-</a:t>
            </a:r>
            <a:r>
              <a:rPr lang="en-US" sz="2300" b="1" dirty="0" err="1" smtClean="0">
                <a:solidFill>
                  <a:srgbClr val="FFFF00"/>
                </a:solidFill>
              </a:rPr>
              <a:t>Mash’hadi</a:t>
            </a:r>
            <a:r>
              <a:rPr lang="en-US" sz="2300" b="1" dirty="0" smtClean="0">
                <a:solidFill>
                  <a:srgbClr val="FFFF00"/>
                </a:solidFill>
              </a:rPr>
              <a:t>, pp. 496-513. It is also reported in al-</a:t>
            </a:r>
            <a:r>
              <a:rPr lang="en-US" sz="2300" b="1" dirty="0" err="1" smtClean="0">
                <a:solidFill>
                  <a:srgbClr val="FFFF00"/>
                </a:solidFill>
              </a:rPr>
              <a:t>Mazar</a:t>
            </a:r>
            <a:r>
              <a:rPr lang="en-US" sz="2300" b="1" dirty="0" smtClean="0">
                <a:solidFill>
                  <a:srgbClr val="FFFF00"/>
                </a:solidFill>
              </a:rPr>
              <a:t>, by al-</a:t>
            </a:r>
            <a:r>
              <a:rPr lang="en-US" sz="2300" b="1" dirty="0" err="1" smtClean="0">
                <a:solidFill>
                  <a:srgbClr val="FFFF00"/>
                </a:solidFill>
              </a:rPr>
              <a:t>Mufid</a:t>
            </a:r>
            <a:r>
              <a:rPr lang="en-US" sz="2300" b="1" dirty="0" smtClean="0">
                <a:solidFill>
                  <a:srgbClr val="FFFF00"/>
                </a:solidFill>
              </a:rPr>
              <a:t> as mentioned in Bihar al-Anwar, vol. 98, pp. 318-329.</a:t>
            </a:r>
          </a:p>
          <a:p>
            <a:pPr lvl="1" algn="ctr" eaLnBrk="1" hangingPunct="1"/>
            <a:r>
              <a:rPr lang="en-US" sz="2300" b="1" dirty="0" smtClean="0">
                <a:solidFill>
                  <a:srgbClr val="FFFF00"/>
                </a:solidFill>
              </a:rPr>
              <a:t>It is noteworthy that </a:t>
            </a:r>
            <a:r>
              <a:rPr lang="en-US" sz="2300" b="1" dirty="0" err="1" smtClean="0">
                <a:solidFill>
                  <a:srgbClr val="FFFF00"/>
                </a:solidFill>
              </a:rPr>
              <a:t>Sayyid</a:t>
            </a:r>
            <a:r>
              <a:rPr lang="en-US" sz="2300" b="1" dirty="0" smtClean="0">
                <a:solidFill>
                  <a:srgbClr val="FFFF00"/>
                </a:solidFill>
              </a:rPr>
              <a:t> </a:t>
            </a:r>
            <a:r>
              <a:rPr lang="en-US" sz="2300" b="1" dirty="0" err="1" smtClean="0">
                <a:solidFill>
                  <a:srgbClr val="FFFF00"/>
                </a:solidFill>
              </a:rPr>
              <a:t>Ibn</a:t>
            </a:r>
            <a:r>
              <a:rPr lang="en-US" sz="2300" b="1" dirty="0" smtClean="0">
                <a:solidFill>
                  <a:srgbClr val="FFFF00"/>
                </a:solidFill>
              </a:rPr>
              <a:t> </a:t>
            </a:r>
            <a:r>
              <a:rPr lang="en-US" sz="2300" b="1" dirty="0" err="1" smtClean="0">
                <a:solidFill>
                  <a:srgbClr val="FFFF00"/>
                </a:solidFill>
              </a:rPr>
              <a:t>Tawus</a:t>
            </a:r>
            <a:r>
              <a:rPr lang="en-US" sz="2300" b="1" dirty="0" smtClean="0">
                <a:solidFill>
                  <a:srgbClr val="FFFF00"/>
                </a:solidFill>
              </a:rPr>
              <a:t> (d. 664 AH) in his </a:t>
            </a:r>
            <a:r>
              <a:rPr lang="en-US" sz="2300" b="1" dirty="0" err="1" smtClean="0">
                <a:solidFill>
                  <a:srgbClr val="FFFF00"/>
                </a:solidFill>
              </a:rPr>
              <a:t>Misbah</a:t>
            </a:r>
            <a:r>
              <a:rPr lang="en-US" sz="2300" b="1" dirty="0" smtClean="0">
                <a:solidFill>
                  <a:srgbClr val="FFFF00"/>
                </a:solidFill>
              </a:rPr>
              <a:t> al-</a:t>
            </a:r>
            <a:r>
              <a:rPr lang="en-US" sz="2300" b="1" dirty="0" err="1" smtClean="0">
                <a:solidFill>
                  <a:srgbClr val="FFFF00"/>
                </a:solidFill>
              </a:rPr>
              <a:t>Za’ir</a:t>
            </a:r>
            <a:r>
              <a:rPr lang="en-US" sz="2300" b="1" dirty="0" smtClean="0">
                <a:solidFill>
                  <a:srgbClr val="FFFF00"/>
                </a:solidFill>
              </a:rPr>
              <a:t> reports another </a:t>
            </a:r>
            <a:r>
              <a:rPr lang="en-US" sz="2300" b="1" dirty="0" err="1" smtClean="0">
                <a:solidFill>
                  <a:srgbClr val="FFFF00"/>
                </a:solidFill>
              </a:rPr>
              <a:t>Ziyarat</a:t>
            </a:r>
            <a:r>
              <a:rPr lang="en-US" sz="2300" b="1" dirty="0" smtClean="0">
                <a:solidFill>
                  <a:srgbClr val="FFFF00"/>
                </a:solidFill>
              </a:rPr>
              <a:t>, which has some common parts with </a:t>
            </a:r>
            <a:r>
              <a:rPr lang="en-US" sz="2300" b="1" dirty="0" err="1" smtClean="0">
                <a:solidFill>
                  <a:srgbClr val="FFFF00"/>
                </a:solidFill>
              </a:rPr>
              <a:t>Ziyarat</a:t>
            </a:r>
            <a:r>
              <a:rPr lang="en-US" sz="2300" b="1" dirty="0" smtClean="0">
                <a:solidFill>
                  <a:srgbClr val="FFFF00"/>
                </a:solidFill>
              </a:rPr>
              <a:t> al-</a:t>
            </a:r>
            <a:r>
              <a:rPr lang="en-US" sz="2300" b="1" dirty="0" err="1" smtClean="0">
                <a:solidFill>
                  <a:srgbClr val="FFFF00"/>
                </a:solidFill>
              </a:rPr>
              <a:t>Nahiya</a:t>
            </a:r>
            <a:r>
              <a:rPr lang="en-US" sz="2300" b="1" dirty="0" smtClean="0">
                <a:solidFill>
                  <a:srgbClr val="FFFF00"/>
                </a:solidFill>
              </a:rPr>
              <a:t>. However, this </a:t>
            </a:r>
            <a:r>
              <a:rPr lang="en-US" sz="2300" b="1" dirty="0" err="1" smtClean="0">
                <a:solidFill>
                  <a:srgbClr val="FFFF00"/>
                </a:solidFill>
              </a:rPr>
              <a:t>Ziyarat</a:t>
            </a:r>
            <a:r>
              <a:rPr lang="en-US" sz="2300" b="1" dirty="0" smtClean="0">
                <a:solidFill>
                  <a:srgbClr val="FFFF00"/>
                </a:solidFill>
              </a:rPr>
              <a:t> has not been attributed to the Imam (PBUH), and has been only ascribed to </a:t>
            </a:r>
            <a:r>
              <a:rPr lang="en-US" sz="2300" b="1" dirty="0" err="1" smtClean="0">
                <a:solidFill>
                  <a:srgbClr val="FFFF00"/>
                </a:solidFill>
              </a:rPr>
              <a:t>Sayyid</a:t>
            </a:r>
            <a:r>
              <a:rPr lang="en-US" sz="2300" b="1" dirty="0" smtClean="0">
                <a:solidFill>
                  <a:srgbClr val="FFFF00"/>
                </a:solidFill>
              </a:rPr>
              <a:t> </a:t>
            </a:r>
            <a:r>
              <a:rPr lang="en-US" sz="2300" b="1" dirty="0" err="1" smtClean="0">
                <a:solidFill>
                  <a:srgbClr val="FFFF00"/>
                </a:solidFill>
              </a:rPr>
              <a:t>Murtadha</a:t>
            </a:r>
            <a:r>
              <a:rPr lang="en-US" sz="2300" b="1" dirty="0" smtClean="0">
                <a:solidFill>
                  <a:srgbClr val="FFFF00"/>
                </a:solidFill>
              </a:rPr>
              <a:t> (d. 436 AH). As al-</a:t>
            </a:r>
            <a:r>
              <a:rPr lang="en-US" sz="2300" b="1" dirty="0" err="1" smtClean="0">
                <a:solidFill>
                  <a:srgbClr val="FFFF00"/>
                </a:solidFill>
              </a:rPr>
              <a:t>Majlisi</a:t>
            </a:r>
            <a:r>
              <a:rPr lang="en-US" sz="2300" b="1" dirty="0" smtClean="0">
                <a:solidFill>
                  <a:srgbClr val="FFFF00"/>
                </a:solidFill>
              </a:rPr>
              <a:t> mentioned in Bihar al-Anwar, vol. 98, p. 251, although these variations might have been due to different narrations, yet this </a:t>
            </a:r>
            <a:r>
              <a:rPr lang="en-US" sz="2300" b="1" dirty="0" err="1" smtClean="0">
                <a:solidFill>
                  <a:srgbClr val="FFFF00"/>
                </a:solidFill>
              </a:rPr>
              <a:t>Ziyarat</a:t>
            </a:r>
            <a:r>
              <a:rPr lang="en-US" sz="2300" b="1" dirty="0" smtClean="0">
                <a:solidFill>
                  <a:srgbClr val="FFFF00"/>
                </a:solidFill>
              </a:rPr>
              <a:t> is apparently the composition of </a:t>
            </a:r>
            <a:r>
              <a:rPr lang="en-US" sz="2300" b="1" dirty="0" err="1" smtClean="0">
                <a:solidFill>
                  <a:srgbClr val="FFFF00"/>
                </a:solidFill>
              </a:rPr>
              <a:t>Sayyid</a:t>
            </a:r>
            <a:r>
              <a:rPr lang="en-US" sz="2300" b="1" dirty="0" smtClean="0">
                <a:solidFill>
                  <a:srgbClr val="FFFF00"/>
                </a:solidFill>
              </a:rPr>
              <a:t> </a:t>
            </a:r>
            <a:r>
              <a:rPr lang="en-US" sz="2300" b="1" dirty="0" err="1" smtClean="0">
                <a:solidFill>
                  <a:srgbClr val="FFFF00"/>
                </a:solidFill>
              </a:rPr>
              <a:t>Murtadha</a:t>
            </a:r>
            <a:r>
              <a:rPr lang="en-US" sz="2300" b="1" dirty="0" smtClean="0">
                <a:solidFill>
                  <a:srgbClr val="FFFF00"/>
                </a:solidFill>
              </a:rPr>
              <a:t> (RA) who used a part of original </a:t>
            </a:r>
            <a:r>
              <a:rPr lang="en-US" sz="2300" b="1" dirty="0" err="1" smtClean="0">
                <a:solidFill>
                  <a:srgbClr val="FFFF00"/>
                </a:solidFill>
              </a:rPr>
              <a:t>Ziyarat</a:t>
            </a:r>
            <a:r>
              <a:rPr lang="en-US" sz="2300" b="1" dirty="0" smtClean="0">
                <a:solidFill>
                  <a:srgbClr val="FFFF00"/>
                </a:solidFill>
              </a:rPr>
              <a:t> al-</a:t>
            </a:r>
            <a:r>
              <a:rPr lang="en-US" sz="2300" b="1" dirty="0" err="1" smtClean="0">
                <a:solidFill>
                  <a:srgbClr val="FFFF00"/>
                </a:solidFill>
              </a:rPr>
              <a:t>Nahiya</a:t>
            </a:r>
            <a:r>
              <a:rPr lang="en-US" sz="2300" b="1" dirty="0" smtClean="0">
                <a:solidFill>
                  <a:srgbClr val="FFFF00"/>
                </a:solidFill>
              </a:rPr>
              <a:t>, made some changes to it, added some phrases from other </a:t>
            </a:r>
            <a:r>
              <a:rPr lang="en-US" sz="2300" b="1" dirty="0" err="1" smtClean="0">
                <a:solidFill>
                  <a:srgbClr val="FFFF00"/>
                </a:solidFill>
              </a:rPr>
              <a:t>Ziyarats</a:t>
            </a:r>
            <a:r>
              <a:rPr lang="en-US" sz="2300" b="1" dirty="0" smtClean="0">
                <a:solidFill>
                  <a:srgbClr val="FFFF00"/>
                </a:solidFill>
              </a:rPr>
              <a:t>, and used to recite it as his own </a:t>
            </a:r>
            <a:r>
              <a:rPr lang="en-US" sz="2300" b="1" dirty="0" err="1" smtClean="0">
                <a:solidFill>
                  <a:srgbClr val="FFFF00"/>
                </a:solidFill>
              </a:rPr>
              <a:t>Ziyarat</a:t>
            </a:r>
            <a:r>
              <a:rPr lang="en-US" sz="2300" b="1" dirty="0" smtClean="0">
                <a:solidFill>
                  <a:srgbClr val="FFFF00"/>
                </a:solidFill>
              </a:rPr>
              <a:t>.</a:t>
            </a:r>
            <a:endParaRPr lang="en-US" sz="2300" b="1" dirty="0">
              <a:solidFill>
                <a:srgbClr val="FFFF00"/>
              </a:solidFill>
            </a:endParaRPr>
          </a:p>
        </p:txBody>
      </p:sp>
      <p:sp>
        <p:nvSpPr>
          <p:cNvPr id="3077" name="Text Box 13"/>
          <p:cNvSpPr txBox="1">
            <a:spLocks noChangeArrowheads="1"/>
          </p:cNvSpPr>
          <p:nvPr/>
        </p:nvSpPr>
        <p:spPr bwMode="auto">
          <a:xfrm>
            <a:off x="4953000" y="230188"/>
            <a:ext cx="3886200" cy="33813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7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076" name="Text Box 13"/>
          <p:cNvSpPr txBox="1">
            <a:spLocks noChangeArrowheads="1"/>
          </p:cNvSpPr>
          <p:nvPr/>
        </p:nvSpPr>
        <p:spPr bwMode="auto">
          <a:xfrm>
            <a:off x="304800" y="229185"/>
            <a:ext cx="5638800" cy="338554"/>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a:solidFill>
                  <a:srgbClr val="FFFF99"/>
                </a:solidFill>
                <a:latin typeface="Trebuchet MS" pitchFamily="34" charset="0"/>
              </a:rPr>
              <a:t>Ziyarat</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Nahiya</a:t>
            </a:r>
            <a:r>
              <a:rPr lang="en-US" sz="1600" b="1" dirty="0">
                <a:solidFill>
                  <a:srgbClr val="FFFF99"/>
                </a:solidFill>
                <a:latin typeface="Trebuchet MS" pitchFamily="34" charset="0"/>
              </a:rPr>
              <a:t> </a:t>
            </a:r>
            <a:r>
              <a:rPr lang="en-US" sz="1600" b="1" dirty="0" smtClean="0">
                <a:solidFill>
                  <a:srgbClr val="FFFF99"/>
                </a:solidFill>
                <a:latin typeface="Trebuchet MS" pitchFamily="34" charset="0"/>
              </a:rPr>
              <a:t>al-</a:t>
            </a:r>
            <a:r>
              <a:rPr lang="en-US" sz="1600" b="1" dirty="0" err="1" smtClean="0">
                <a:solidFill>
                  <a:srgbClr val="FFFF99"/>
                </a:solidFill>
                <a:latin typeface="Trebuchet MS" pitchFamily="34" charset="0"/>
              </a:rPr>
              <a:t>Muqaddasa</a:t>
            </a:r>
            <a:r>
              <a:rPr lang="en-US" sz="1600" b="1" dirty="0" smtClean="0">
                <a:solidFill>
                  <a:srgbClr val="FFFF99"/>
                </a:solidFill>
                <a:latin typeface="Trebuchet MS" pitchFamily="34" charset="0"/>
              </a:rPr>
              <a:t>            </a:t>
            </a:r>
            <a:r>
              <a:rPr lang="en-GB" sz="1600" b="1" dirty="0" smtClean="0">
                <a:solidFill>
                  <a:srgbClr val="FFFF99"/>
                </a:solidFill>
                <a:latin typeface="Trebuchet MS" pitchFamily="34" charset="0"/>
              </a:rPr>
              <a:t>Documentation</a:t>
            </a:r>
          </a:p>
        </p:txBody>
      </p:sp>
    </p:spTree>
    <p:extLst>
      <p:ext uri="{BB962C8B-B14F-4D97-AF65-F5344CB8AC3E}">
        <p14:creationId xmlns:p14="http://schemas.microsoft.com/office/powerpoint/2010/main" val="796550843"/>
      </p:ext>
    </p:extLst>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603930"/>
            <a:ext cx="8534400" cy="6093976"/>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r>
              <a:rPr lang="en-US" sz="2600" b="1" dirty="0" smtClean="0">
                <a:solidFill>
                  <a:srgbClr val="FFFF00"/>
                </a:solidFill>
              </a:rPr>
              <a:t>It should be noted that there is another </a:t>
            </a:r>
            <a:r>
              <a:rPr lang="en-US" sz="2600" b="1" dirty="0" err="1" smtClean="0">
                <a:solidFill>
                  <a:srgbClr val="FFFF00"/>
                </a:solidFill>
              </a:rPr>
              <a:t>Ziyarat</a:t>
            </a:r>
            <a:r>
              <a:rPr lang="en-US" sz="2600" b="1" dirty="0" smtClean="0">
                <a:solidFill>
                  <a:srgbClr val="FFFF00"/>
                </a:solidFill>
              </a:rPr>
              <a:t> known as al-</a:t>
            </a:r>
            <a:r>
              <a:rPr lang="en-US" sz="2600" b="1" dirty="0" err="1" smtClean="0">
                <a:solidFill>
                  <a:srgbClr val="FFFF00"/>
                </a:solidFill>
              </a:rPr>
              <a:t>Nahiya</a:t>
            </a:r>
            <a:r>
              <a:rPr lang="en-US" sz="2600" b="1" dirty="0" smtClean="0">
                <a:solidFill>
                  <a:srgbClr val="FFFF00"/>
                </a:solidFill>
              </a:rPr>
              <a:t>, which focuses on the </a:t>
            </a:r>
            <a:r>
              <a:rPr lang="en-US" sz="2600" b="1" dirty="0" err="1" smtClean="0">
                <a:solidFill>
                  <a:srgbClr val="FFFF00"/>
                </a:solidFill>
              </a:rPr>
              <a:t>Ziyarat</a:t>
            </a:r>
            <a:r>
              <a:rPr lang="en-US" sz="2600" b="1" dirty="0" smtClean="0">
                <a:solidFill>
                  <a:srgbClr val="FFFF00"/>
                </a:solidFill>
              </a:rPr>
              <a:t> of other martyrs of Karbala, specifying the names of the companions of Imam al-Husain (PBUH). However, as mentioned by al-</a:t>
            </a:r>
            <a:r>
              <a:rPr lang="en-US" sz="2600" b="1" dirty="0" err="1" smtClean="0">
                <a:solidFill>
                  <a:srgbClr val="FFFF00"/>
                </a:solidFill>
              </a:rPr>
              <a:t>Majlisi</a:t>
            </a:r>
            <a:r>
              <a:rPr lang="en-US" sz="2600" b="1" dirty="0" smtClean="0">
                <a:solidFill>
                  <a:srgbClr val="FFFF00"/>
                </a:solidFill>
              </a:rPr>
              <a:t>, the time mentioned in the documentation of the Hadith as the time of its release is four years before the time of the birth of Imam al-Mahdi (PBUH). Assuming that it was not a transcription error, that particular </a:t>
            </a:r>
            <a:r>
              <a:rPr lang="en-US" sz="2600" b="1" dirty="0" err="1" smtClean="0">
                <a:solidFill>
                  <a:srgbClr val="FFFF00"/>
                </a:solidFill>
              </a:rPr>
              <a:t>Ziyarat</a:t>
            </a:r>
            <a:r>
              <a:rPr lang="en-US" sz="2600" b="1" dirty="0" smtClean="0">
                <a:solidFill>
                  <a:srgbClr val="FFFF00"/>
                </a:solidFill>
              </a:rPr>
              <a:t> may have been transmitted by Imam </a:t>
            </a:r>
            <a:r>
              <a:rPr lang="en-US" sz="2600" b="1" dirty="0" err="1" smtClean="0">
                <a:solidFill>
                  <a:srgbClr val="FFFF00"/>
                </a:solidFill>
              </a:rPr>
              <a:t>Hasan</a:t>
            </a:r>
            <a:r>
              <a:rPr lang="en-US" sz="2600" b="1" dirty="0" smtClean="0">
                <a:solidFill>
                  <a:srgbClr val="FFFF00"/>
                </a:solidFill>
              </a:rPr>
              <a:t> al-</a:t>
            </a:r>
            <a:r>
              <a:rPr lang="en-US" sz="2600" b="1" dirty="0" err="1" smtClean="0">
                <a:solidFill>
                  <a:srgbClr val="FFFF00"/>
                </a:solidFill>
              </a:rPr>
              <a:t>Askari</a:t>
            </a:r>
            <a:r>
              <a:rPr lang="en-US" sz="2600" b="1" dirty="0" smtClean="0">
                <a:solidFill>
                  <a:srgbClr val="FFFF00"/>
                </a:solidFill>
              </a:rPr>
              <a:t> (PBUH) (Imam Mahdi’s father, the eleventh Imam), not Imam Mahdi (PBUH). In that case, al-</a:t>
            </a:r>
            <a:r>
              <a:rPr lang="en-US" sz="2600" b="1" dirty="0" err="1" smtClean="0">
                <a:solidFill>
                  <a:srgbClr val="FFFF00"/>
                </a:solidFill>
              </a:rPr>
              <a:t>Nahiya</a:t>
            </a:r>
            <a:r>
              <a:rPr lang="en-US" sz="2600" b="1" dirty="0" smtClean="0">
                <a:solidFill>
                  <a:srgbClr val="FFFF00"/>
                </a:solidFill>
              </a:rPr>
              <a:t> al-</a:t>
            </a:r>
            <a:r>
              <a:rPr lang="en-US" sz="2600" b="1" dirty="0" err="1" smtClean="0">
                <a:solidFill>
                  <a:srgbClr val="FFFF00"/>
                </a:solidFill>
              </a:rPr>
              <a:t>Muqaddasa</a:t>
            </a:r>
            <a:r>
              <a:rPr lang="en-US" sz="2600" b="1" dirty="0" smtClean="0">
                <a:solidFill>
                  <a:srgbClr val="FFFF00"/>
                </a:solidFill>
              </a:rPr>
              <a:t> (the sacred place) refers to the house of Imam </a:t>
            </a:r>
            <a:r>
              <a:rPr lang="en-US" sz="2600" b="1" dirty="0" err="1" smtClean="0">
                <a:solidFill>
                  <a:srgbClr val="FFFF00"/>
                </a:solidFill>
              </a:rPr>
              <a:t>Hasan</a:t>
            </a:r>
            <a:r>
              <a:rPr lang="en-US" sz="2600" b="1" dirty="0" smtClean="0">
                <a:solidFill>
                  <a:srgbClr val="FFFF00"/>
                </a:solidFill>
              </a:rPr>
              <a:t> al-</a:t>
            </a:r>
            <a:r>
              <a:rPr lang="en-US" sz="2600" b="1" dirty="0" err="1" smtClean="0">
                <a:solidFill>
                  <a:srgbClr val="FFFF00"/>
                </a:solidFill>
              </a:rPr>
              <a:t>Askari</a:t>
            </a:r>
            <a:r>
              <a:rPr lang="en-US" sz="2600" b="1" dirty="0" smtClean="0">
                <a:solidFill>
                  <a:srgbClr val="FFFF00"/>
                </a:solidFill>
              </a:rPr>
              <a:t> (PBUH) in Samarra.</a:t>
            </a:r>
            <a:endParaRPr lang="en-US" sz="2600" b="1" dirty="0">
              <a:solidFill>
                <a:srgbClr val="FFFF00"/>
              </a:solidFill>
            </a:endParaRPr>
          </a:p>
        </p:txBody>
      </p:sp>
      <p:sp>
        <p:nvSpPr>
          <p:cNvPr id="3077" name="Text Box 13"/>
          <p:cNvSpPr txBox="1">
            <a:spLocks noChangeArrowheads="1"/>
          </p:cNvSpPr>
          <p:nvPr/>
        </p:nvSpPr>
        <p:spPr bwMode="auto">
          <a:xfrm>
            <a:off x="4953000" y="230188"/>
            <a:ext cx="3886200" cy="33813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7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3076" name="Text Box 13"/>
          <p:cNvSpPr txBox="1">
            <a:spLocks noChangeArrowheads="1"/>
          </p:cNvSpPr>
          <p:nvPr/>
        </p:nvSpPr>
        <p:spPr bwMode="auto">
          <a:xfrm>
            <a:off x="304800" y="229185"/>
            <a:ext cx="5638800" cy="338554"/>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err="1">
                <a:solidFill>
                  <a:srgbClr val="FFFF99"/>
                </a:solidFill>
                <a:latin typeface="Trebuchet MS" pitchFamily="34" charset="0"/>
              </a:rPr>
              <a:t>Ziyarat</a:t>
            </a:r>
            <a:r>
              <a:rPr lang="en-US" sz="1600" b="1" dirty="0">
                <a:solidFill>
                  <a:srgbClr val="FFFF99"/>
                </a:solidFill>
                <a:latin typeface="Trebuchet MS" pitchFamily="34" charset="0"/>
              </a:rPr>
              <a:t> al-</a:t>
            </a:r>
            <a:r>
              <a:rPr lang="en-US" sz="1600" b="1" dirty="0" err="1">
                <a:solidFill>
                  <a:srgbClr val="FFFF99"/>
                </a:solidFill>
                <a:latin typeface="Trebuchet MS" pitchFamily="34" charset="0"/>
              </a:rPr>
              <a:t>Nahiya</a:t>
            </a:r>
            <a:r>
              <a:rPr lang="en-US" sz="1600" b="1" dirty="0">
                <a:solidFill>
                  <a:srgbClr val="FFFF99"/>
                </a:solidFill>
                <a:latin typeface="Trebuchet MS" pitchFamily="34" charset="0"/>
              </a:rPr>
              <a:t> </a:t>
            </a:r>
            <a:r>
              <a:rPr lang="en-US" sz="1600" b="1" dirty="0" smtClean="0">
                <a:solidFill>
                  <a:srgbClr val="FFFF99"/>
                </a:solidFill>
                <a:latin typeface="Trebuchet MS" pitchFamily="34" charset="0"/>
              </a:rPr>
              <a:t>al-</a:t>
            </a:r>
            <a:r>
              <a:rPr lang="en-US" sz="1600" b="1" dirty="0" err="1" smtClean="0">
                <a:solidFill>
                  <a:srgbClr val="FFFF99"/>
                </a:solidFill>
                <a:latin typeface="Trebuchet MS" pitchFamily="34" charset="0"/>
              </a:rPr>
              <a:t>Muqaddasa</a:t>
            </a:r>
            <a:r>
              <a:rPr lang="en-US" sz="1600" b="1" dirty="0" smtClean="0">
                <a:solidFill>
                  <a:srgbClr val="FFFF99"/>
                </a:solidFill>
                <a:latin typeface="Trebuchet MS" pitchFamily="34" charset="0"/>
              </a:rPr>
              <a:t>            </a:t>
            </a:r>
            <a:r>
              <a:rPr lang="en-GB" sz="1600" b="1" dirty="0" smtClean="0">
                <a:solidFill>
                  <a:srgbClr val="FFFF99"/>
                </a:solidFill>
                <a:latin typeface="Trebuchet MS" pitchFamily="34" charset="0"/>
              </a:rPr>
              <a:t>Documentation</a:t>
            </a:r>
          </a:p>
        </p:txBody>
      </p:sp>
    </p:spTree>
    <p:extLst>
      <p:ext uri="{BB962C8B-B14F-4D97-AF65-F5344CB8AC3E}">
        <p14:creationId xmlns:p14="http://schemas.microsoft.com/office/powerpoint/2010/main" val="2015742335"/>
      </p:ext>
    </p:extLst>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13"/>
          <p:cNvSpPr txBox="1">
            <a:spLocks noChangeArrowheads="1"/>
          </p:cNvSpPr>
          <p:nvPr/>
        </p:nvSpPr>
        <p:spPr bwMode="auto">
          <a:xfrm>
            <a:off x="3370263" y="228600"/>
            <a:ext cx="5468937" cy="365125"/>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413699"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13700" name="Text Box 14"/>
          <p:cNvSpPr txBox="1">
            <a:spLocks noChangeArrowheads="1"/>
          </p:cNvSpPr>
          <p:nvPr/>
        </p:nvSpPr>
        <p:spPr bwMode="auto">
          <a:xfrm>
            <a:off x="304800" y="227013"/>
            <a:ext cx="4648200" cy="369887"/>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FFFF99"/>
                </a:solidFill>
                <a:latin typeface="Trebuchet MS" pitchFamily="34" charset="0"/>
              </a:rPr>
              <a:t>Ziyarat al-Nahiya al-Muqaddasa</a:t>
            </a:r>
          </a:p>
        </p:txBody>
      </p:sp>
      <p:sp>
        <p:nvSpPr>
          <p:cNvPr id="413701" name="Rectangle 5"/>
          <p:cNvSpPr>
            <a:spLocks noChangeArrowheads="1"/>
          </p:cNvSpPr>
          <p:nvPr/>
        </p:nvSpPr>
        <p:spPr bwMode="auto">
          <a:xfrm>
            <a:off x="136525" y="5741988"/>
            <a:ext cx="888841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rgbClr val="000066"/>
              </a:solidFill>
              <a:latin typeface="Trebuchet MS" pitchFamily="34" charset="0"/>
            </a:endParaRPr>
          </a:p>
          <a:p>
            <a:pPr algn="ctr"/>
            <a:r>
              <a:rPr lang="en-US" sz="1100" b="1">
                <a:solidFill>
                  <a:srgbClr val="000066"/>
                </a:solidFill>
              </a:rPr>
              <a:t>For any errors / comments please write to: duas.org@gmail.com</a:t>
            </a:r>
            <a:endParaRPr lang="en-US" sz="1200" b="1">
              <a:solidFill>
                <a:srgbClr val="000066"/>
              </a:solidFill>
              <a:latin typeface="Trebuchet MS" pitchFamily="34" charset="0"/>
            </a:endParaRPr>
          </a:p>
          <a:p>
            <a:pPr algn="ctr"/>
            <a:r>
              <a:rPr lang="en-US" sz="1200" b="1">
                <a:solidFill>
                  <a:srgbClr val="000066"/>
                </a:solidFill>
                <a:latin typeface="Trebuchet MS" pitchFamily="34" charset="0"/>
              </a:rPr>
              <a:t>Kindly recite Sura E Fatiha for Marhumeen of all those who have worked towards making this small work possible.</a:t>
            </a:r>
          </a:p>
        </p:txBody>
      </p:sp>
      <p:sp>
        <p:nvSpPr>
          <p:cNvPr id="413702"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يَعْسُوبِ الدّينِ،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chief of the religion.</a:t>
            </a:r>
          </a:p>
        </p:txBody>
      </p:sp>
      <p:sp>
        <p:nvSpPr>
          <p:cNvPr id="542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yasūbid-dīn</a:t>
            </a:r>
            <a:endParaRPr lang="fi-FI" sz="3200" b="1" i="1">
              <a:solidFill>
                <a:srgbClr val="000066"/>
              </a:solidFill>
              <a:ea typeface="MS Mincho" pitchFamily="49" charset="-128"/>
            </a:endParaRP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42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مَنازِلِ الْبَراهينِ،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places of the (divine) proofs.</a:t>
            </a:r>
          </a:p>
        </p:txBody>
      </p:sp>
      <p:sp>
        <p:nvSpPr>
          <p:cNvPr id="553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manāzilil barāhīn,</a:t>
            </a:r>
            <a:endParaRPr lang="fi-FI" sz="3200" b="1" i="1">
              <a:solidFill>
                <a:srgbClr val="000066"/>
              </a:solidFill>
              <a:ea typeface="MS Mincho" pitchFamily="49" charset="-128"/>
            </a:endParaRP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53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الأئِمَّةِ السّاداتِ،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Imams, the masters (of mankind).</a:t>
            </a:r>
          </a:p>
        </p:txBody>
      </p:sp>
      <p:sp>
        <p:nvSpPr>
          <p:cNvPr id="563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'a'immatis-sādāt,</a:t>
            </a:r>
            <a:endParaRPr lang="fi-FI" sz="3200" b="1" i="1">
              <a:solidFill>
                <a:srgbClr val="000066"/>
              </a:solidFill>
              <a:ea typeface="MS Mincho" pitchFamily="49" charset="-128"/>
            </a:endParaRP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63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الْجُيُوبِ الْمُضَرَّجاتِ،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bloodstained chests.</a:t>
            </a:r>
          </a:p>
        </p:txBody>
      </p:sp>
      <p:sp>
        <p:nvSpPr>
          <p:cNvPr id="573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juyūbil muđharrajāt,</a:t>
            </a:r>
            <a:endParaRPr lang="fi-FI" sz="3200" b="1" i="1">
              <a:solidFill>
                <a:srgbClr val="000066"/>
              </a:solidFill>
              <a:ea typeface="MS Mincho" pitchFamily="49" charset="-128"/>
            </a:endParaRP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73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57351"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3</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الشِّفاهِ الذّابِلاتِ،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parched lips.</a:t>
            </a:r>
          </a:p>
        </p:txBody>
      </p:sp>
      <p:sp>
        <p:nvSpPr>
          <p:cNvPr id="583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alash-shifāhidh-dhābilāt,</a:t>
            </a:r>
            <a:endParaRPr lang="fi-FI" sz="3200" b="1" i="1">
              <a:solidFill>
                <a:srgbClr val="000066"/>
              </a:solidFill>
              <a:ea typeface="MS Mincho" pitchFamily="49" charset="-128"/>
            </a:endParaRP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83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النُّفُوسِ </a:t>
            </a:r>
            <a:r>
              <a:rPr lang="ar-SA" sz="9200" kern="1200" dirty="0" err="1">
                <a:latin typeface="Arabic Typesetting" panose="03020402040406030203" pitchFamily="66" charset="-78"/>
                <a:ea typeface="+mn-ea"/>
                <a:cs typeface="Arabic Typesetting" panose="03020402040406030203" pitchFamily="66" charset="-78"/>
              </a:rPr>
              <a:t>الْمُصْطَلَماتِ</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plucked souls.</a:t>
            </a:r>
          </a:p>
        </p:txBody>
      </p:sp>
      <p:sp>
        <p:nvSpPr>
          <p:cNvPr id="593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alan-nufūsil mušţalamāt,</a:t>
            </a:r>
            <a:endParaRPr lang="fi-FI" sz="3200" b="1" i="1">
              <a:solidFill>
                <a:srgbClr val="000066"/>
              </a:solidFill>
              <a:ea typeface="MS Mincho" pitchFamily="49" charset="-128"/>
            </a:endParaRP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593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304800" y="892175"/>
            <a:ext cx="86868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الأرْواحِ الْمُخْتَلَساتِ،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snatched spirits.</a:t>
            </a:r>
          </a:p>
        </p:txBody>
      </p:sp>
      <p:sp>
        <p:nvSpPr>
          <p:cNvPr id="604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'arwāħil mukhtalasāt,</a:t>
            </a:r>
            <a:endParaRPr lang="fi-FI" sz="3200" b="1" i="1">
              <a:solidFill>
                <a:srgbClr val="000066"/>
              </a:solidFill>
              <a:ea typeface="MS Mincho" pitchFamily="49" charset="-128"/>
            </a:endParaRP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04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731838"/>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a:t>
            </a:r>
            <a:r>
              <a:rPr lang="ar-SA" sz="9200" kern="1200" dirty="0" err="1">
                <a:latin typeface="Arabic Typesetting" panose="03020402040406030203" pitchFamily="66" charset="-78"/>
                <a:ea typeface="+mn-ea"/>
                <a:cs typeface="Arabic Typesetting" panose="03020402040406030203" pitchFamily="66" charset="-78"/>
              </a:rPr>
              <a:t>شَيْثٍ</a:t>
            </a:r>
            <a:r>
              <a:rPr lang="ar-SA" sz="9200" kern="1200" dirty="0">
                <a:latin typeface="Arabic Typesetting" panose="03020402040406030203" pitchFamily="66" charset="-78"/>
                <a:ea typeface="+mn-ea"/>
                <a:cs typeface="Arabic Typesetting" panose="03020402040406030203" pitchFamily="66" charset="-78"/>
              </a:rPr>
              <a:t> وَلِيِّ اللهِ وَ خِيَرَتِهِ،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286000"/>
            <a:ext cx="8686800" cy="1752600"/>
          </a:xfrm>
          <a:extLst/>
        </p:spPr>
        <p:txBody>
          <a:bodyPr/>
          <a:lstStyle/>
          <a:p>
            <a:pPr marL="342900" indent="-342900" eaLnBrk="1" hangingPunct="1">
              <a:defRPr/>
            </a:pPr>
            <a:r>
              <a:rPr lang="en-US" sz="3600" b="1" kern="1200" dirty="0">
                <a:ea typeface="MS Mincho" pitchFamily="49" charset="-128"/>
              </a:rPr>
              <a:t>Peace be upon Seth (</a:t>
            </a:r>
            <a:r>
              <a:rPr lang="en-US" sz="3600" b="1" kern="1200" dirty="0" err="1">
                <a:ea typeface="MS Mincho" pitchFamily="49" charset="-128"/>
              </a:rPr>
              <a:t>Shaith</a:t>
            </a:r>
            <a:r>
              <a:rPr lang="en-US" sz="3600" b="1" kern="1200" dirty="0">
                <a:ea typeface="MS Mincho" pitchFamily="49" charset="-128"/>
              </a:rPr>
              <a:t>), the friend of Allah and His elite.</a:t>
            </a:r>
          </a:p>
        </p:txBody>
      </p:sp>
      <p:sp>
        <p:nvSpPr>
          <p:cNvPr id="71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shaythin waliyil-lāhi wakhiyaratih,</a:t>
            </a:r>
          </a:p>
        </p:txBody>
      </p:sp>
      <p:sp>
        <p:nvSpPr>
          <p:cNvPr id="7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1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الأجْسادِ الْعارِياتِ،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stripped corpses.</a:t>
            </a:r>
          </a:p>
        </p:txBody>
      </p:sp>
      <p:sp>
        <p:nvSpPr>
          <p:cNvPr id="614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'ajsādil ariyāt,</a:t>
            </a:r>
            <a:endParaRPr lang="fi-FI" sz="3200" b="1" i="1">
              <a:solidFill>
                <a:srgbClr val="000066"/>
              </a:solidFill>
              <a:ea typeface="MS Mincho" pitchFamily="49" charset="-128"/>
            </a:endParaRP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14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الْجُسُومِ الشّاحِباتِ،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pallid bodies.</a:t>
            </a:r>
          </a:p>
        </p:txBody>
      </p:sp>
      <p:sp>
        <p:nvSpPr>
          <p:cNvPr id="624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jusūmish-shāħibāt,</a:t>
            </a:r>
            <a:endParaRPr lang="fi-FI" sz="3200" b="1" i="1">
              <a:solidFill>
                <a:srgbClr val="000066"/>
              </a:solidFill>
              <a:ea typeface="MS Mincho" pitchFamily="49" charset="-128"/>
            </a:endParaRP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24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الدِّماءِ السّائِلاتِ،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gushing bloods.</a:t>
            </a:r>
          </a:p>
        </p:txBody>
      </p:sp>
      <p:sp>
        <p:nvSpPr>
          <p:cNvPr id="634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asslāmu alad-dimā'is-sā'ilāt,</a:t>
            </a:r>
            <a:endParaRPr lang="fi-FI" sz="3200" b="1" i="1">
              <a:solidFill>
                <a:srgbClr val="000066"/>
              </a:solidFill>
              <a:ea typeface="MS Mincho" pitchFamily="49" charset="-128"/>
            </a:endParaRPr>
          </a:p>
        </p:txBody>
      </p:sp>
      <p:sp>
        <p:nvSpPr>
          <p:cNvPr id="6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34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الأعْضاءِ الْمُقَطَّعاتِ،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dismembered limbs.</a:t>
            </a:r>
          </a:p>
        </p:txBody>
      </p:sp>
      <p:sp>
        <p:nvSpPr>
          <p:cNvPr id="645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ađhā'il muqqaţţaāt,</a:t>
            </a:r>
            <a:endParaRPr lang="fi-FI" sz="3200" b="1" i="1">
              <a:solidFill>
                <a:srgbClr val="000066"/>
              </a:solidFill>
              <a:ea typeface="MS Mincho" pitchFamily="49" charset="-128"/>
            </a:endParaRP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45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الرُّؤُوسِ </a:t>
            </a:r>
            <a:r>
              <a:rPr lang="ar-SA" sz="9200" kern="1200" dirty="0" err="1">
                <a:latin typeface="Arabic Typesetting" panose="03020402040406030203" pitchFamily="66" charset="-78"/>
                <a:ea typeface="+mn-ea"/>
                <a:cs typeface="Arabic Typesetting" panose="03020402040406030203" pitchFamily="66" charset="-78"/>
              </a:rPr>
              <a:t>الْمُشالاتِ</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heads raised upon lances.</a:t>
            </a:r>
          </a:p>
        </p:txBody>
      </p:sp>
      <p:sp>
        <p:nvSpPr>
          <p:cNvPr id="655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alar-ru'ūsil mushālāt,</a:t>
            </a:r>
            <a:endParaRPr lang="fi-FI" sz="3200" b="1" i="1">
              <a:solidFill>
                <a:srgbClr val="000066"/>
              </a:solidFill>
              <a:ea typeface="MS Mincho" pitchFamily="49" charset="-128"/>
            </a:endParaRP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55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النِّسْوَةِ الْبارِزاتِ،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women (forcibly) exposed.</a:t>
            </a:r>
          </a:p>
        </p:txBody>
      </p:sp>
      <p:sp>
        <p:nvSpPr>
          <p:cNvPr id="665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alan-niswatil bārizāt,</a:t>
            </a:r>
            <a:endParaRPr lang="fi-FI" sz="3200" b="1" i="1">
              <a:solidFill>
                <a:srgbClr val="000066"/>
              </a:solidFill>
              <a:ea typeface="MS Mincho" pitchFamily="49" charset="-128"/>
            </a:endParaRPr>
          </a:p>
        </p:txBody>
      </p:sp>
      <p:sp>
        <p:nvSpPr>
          <p:cNvPr id="6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65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حُجَّةِ رَبِّ الْعالَمينَ،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Proof of the Lord of the worlds.</a:t>
            </a:r>
          </a:p>
        </p:txBody>
      </p:sp>
      <p:sp>
        <p:nvSpPr>
          <p:cNvPr id="675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ħujjati rabbil ālamīn,</a:t>
            </a:r>
            <a:endParaRPr lang="fi-FI" sz="3200" b="1" i="1">
              <a:solidFill>
                <a:srgbClr val="000066"/>
              </a:solidFill>
              <a:ea typeface="MS Mincho" pitchFamily="49" charset="-128"/>
            </a:endParaRP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75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وَ عَلى آبائِكَ الطّاهِرينَ،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you and upon your pure ancestors.</a:t>
            </a:r>
          </a:p>
        </p:txBody>
      </p:sp>
      <p:sp>
        <p:nvSpPr>
          <p:cNvPr id="686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 wa alā ābā'ikaţ-ţāhirīn,</a:t>
            </a:r>
            <a:endParaRPr lang="fi-FI" sz="3200" b="1" i="1">
              <a:solidFill>
                <a:srgbClr val="000066"/>
              </a:solidFill>
              <a:ea typeface="MS Mincho" pitchFamily="49" charset="-128"/>
            </a:endParaRP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86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وَ عَلى أبْنائِكَ الْمُسْتَشْهَدينَ،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you and upon your martyred sons.</a:t>
            </a:r>
          </a:p>
        </p:txBody>
      </p:sp>
      <p:sp>
        <p:nvSpPr>
          <p:cNvPr id="696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 wa alā 'abnā'ikal mustash-hadīn,</a:t>
            </a:r>
            <a:endParaRPr lang="fi-FI" sz="3200" b="1" i="1">
              <a:solidFill>
                <a:srgbClr val="000066"/>
              </a:solidFill>
              <a:ea typeface="MS Mincho" pitchFamily="49" charset="-128"/>
            </a:endParaRP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696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وَ عَلى ذُرِّيَّتِكَ النّاصِرينَ،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you and upon your children who aided (you).</a:t>
            </a:r>
          </a:p>
        </p:txBody>
      </p:sp>
      <p:sp>
        <p:nvSpPr>
          <p:cNvPr id="706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alayka wa alā dhurriyyatikan-nāširīn,</a:t>
            </a:r>
            <a:endParaRPr lang="fi-FI" sz="3200" b="1" i="1">
              <a:solidFill>
                <a:srgbClr val="000066"/>
              </a:solidFill>
              <a:ea typeface="MS Mincho" pitchFamily="49" charset="-128"/>
            </a:endParaRP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06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159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إدْريسَ الْقائِمِ للهِ بِحُجَّتِهِ،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Peace be upon Enoch (</a:t>
            </a:r>
            <a:r>
              <a:rPr lang="en-US" sz="3600" b="1" kern="1200" dirty="0" err="1">
                <a:ea typeface="MS Mincho" pitchFamily="49" charset="-128"/>
              </a:rPr>
              <a:t>Idris</a:t>
            </a:r>
            <a:r>
              <a:rPr lang="en-US" sz="3600" b="1" kern="1200" dirty="0">
                <a:ea typeface="MS Mincho" pitchFamily="49" charset="-128"/>
              </a:rPr>
              <a:t>), who established (religion) on behalf of Allah by His authority.</a:t>
            </a:r>
          </a:p>
        </p:txBody>
      </p:sp>
      <p:sp>
        <p:nvSpPr>
          <p:cNvPr id="81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'idrīsal qā'imi lil-lāhibi-ħujjatih,</a:t>
            </a:r>
          </a:p>
        </p:txBody>
      </p:sp>
      <p:sp>
        <p:nvSpPr>
          <p:cNvPr id="8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1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عَلَيْكَ وَ عَلَى الْمَلائِكَةِ </a:t>
            </a:r>
            <a:r>
              <a:rPr lang="ar-SA" sz="9200" kern="1200" dirty="0" err="1">
                <a:latin typeface="Arabic Typesetting" panose="03020402040406030203" pitchFamily="66" charset="-78"/>
                <a:ea typeface="+mn-ea"/>
                <a:cs typeface="Arabic Typesetting" panose="03020402040406030203" pitchFamily="66" charset="-78"/>
              </a:rPr>
              <a:t>الْمُضاجِعينَ</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you and upon the accompanying Angels.</a:t>
            </a:r>
          </a:p>
        </p:txBody>
      </p:sp>
      <p:sp>
        <p:nvSpPr>
          <p:cNvPr id="716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alayka wa alal malā'ikatil muđhājiīn,</a:t>
            </a:r>
            <a:endParaRPr lang="fi-FI" sz="3200" b="1" i="1">
              <a:solidFill>
                <a:srgbClr val="000066"/>
              </a:solidFill>
              <a:ea typeface="MS Mincho" pitchFamily="49" charset="-128"/>
            </a:endParaRPr>
          </a:p>
        </p:txBody>
      </p:sp>
      <p:sp>
        <p:nvSpPr>
          <p:cNvPr id="7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16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الْقَتيلِ الْمَظْلُومِ،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slain and the oppressed one.</a:t>
            </a:r>
          </a:p>
        </p:txBody>
      </p:sp>
      <p:sp>
        <p:nvSpPr>
          <p:cNvPr id="727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qatīlil mađlūm,</a:t>
            </a:r>
            <a:endParaRPr lang="fi-FI" sz="3200" b="1" i="1">
              <a:solidFill>
                <a:srgbClr val="000066"/>
              </a:solidFill>
              <a:ea typeface="MS Mincho" pitchFamily="49" charset="-128"/>
            </a:endParaRP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27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أخيهِ الْمَسْمُومِ،</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his poisoned brother (Imam al-</a:t>
            </a:r>
            <a:r>
              <a:rPr lang="en-US" sz="3600" b="1" kern="1200" dirty="0" err="1">
                <a:ea typeface="MS Mincho" pitchFamily="49" charset="-128"/>
              </a:rPr>
              <a:t>Hasan</a:t>
            </a:r>
            <a:r>
              <a:rPr lang="en-US" sz="3600" b="1" kern="1200" dirty="0">
                <a:ea typeface="MS Mincho" pitchFamily="49" charset="-128"/>
              </a:rPr>
              <a:t>).</a:t>
            </a:r>
          </a:p>
        </p:txBody>
      </p:sp>
      <p:sp>
        <p:nvSpPr>
          <p:cNvPr id="737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'akhīhil masmūm,</a:t>
            </a:r>
            <a:endParaRPr lang="fi-FI" sz="3200" b="1" i="1">
              <a:solidFill>
                <a:srgbClr val="000066"/>
              </a:solidFill>
              <a:ea typeface="MS Mincho" pitchFamily="49" charset="-128"/>
            </a:endParaRP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37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عَلِيٍّ الْكَبيرِ،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Ali, the elder (Ali al-Akbar).</a:t>
            </a:r>
          </a:p>
        </p:txBody>
      </p:sp>
      <p:sp>
        <p:nvSpPr>
          <p:cNvPr id="747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aliyyinil kabīr,</a:t>
            </a:r>
            <a:endParaRPr lang="fi-FI" sz="3200" b="1" i="1">
              <a:solidFill>
                <a:srgbClr val="000066"/>
              </a:solidFill>
              <a:ea typeface="MS Mincho" pitchFamily="49" charset="-128"/>
            </a:endParaRP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47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الرَّضيعِ الصَّغيرِ،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suckling infant (Ali al-</a:t>
            </a:r>
            <a:r>
              <a:rPr lang="en-US" sz="3600" b="1" kern="1200" dirty="0" err="1">
                <a:ea typeface="MS Mincho" pitchFamily="49" charset="-128"/>
              </a:rPr>
              <a:t>Asghar</a:t>
            </a:r>
            <a:r>
              <a:rPr lang="en-US" sz="3600" b="1" kern="1200" dirty="0">
                <a:ea typeface="MS Mincho" pitchFamily="49" charset="-128"/>
              </a:rPr>
              <a:t>).</a:t>
            </a:r>
          </a:p>
        </p:txBody>
      </p:sp>
      <p:sp>
        <p:nvSpPr>
          <p:cNvPr id="757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alar-rađhīiš-šaghīr,</a:t>
            </a:r>
            <a:endParaRPr lang="fi-FI" sz="3200" b="1" i="1">
              <a:solidFill>
                <a:srgbClr val="000066"/>
              </a:solidFill>
              <a:ea typeface="MS Mincho" pitchFamily="49" charset="-128"/>
            </a:endParaRP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57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الأبْدانِ السَّليبَةِ،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plundered bodies.</a:t>
            </a:r>
          </a:p>
        </p:txBody>
      </p:sp>
      <p:sp>
        <p:nvSpPr>
          <p:cNvPr id="7680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abdānis-salība,</a:t>
            </a:r>
            <a:endParaRPr lang="fi-FI" sz="3200" b="1" i="1">
              <a:solidFill>
                <a:srgbClr val="000066"/>
              </a:solidFill>
              <a:ea typeface="MS Mincho" pitchFamily="49" charset="-128"/>
            </a:endParaRPr>
          </a:p>
        </p:txBody>
      </p:sp>
      <p:sp>
        <p:nvSpPr>
          <p:cNvPr id="7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680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الْعِتْرَةِ الْقَريبَةِ [</a:t>
            </a:r>
            <a:r>
              <a:rPr lang="ar-SA" sz="9200" kern="1200" dirty="0" smtClean="0">
                <a:latin typeface="Arabic Typesetting" panose="03020402040406030203" pitchFamily="66" charset="-78"/>
                <a:ea typeface="+mn-ea"/>
                <a:cs typeface="Arabic Typesetting" panose="03020402040406030203" pitchFamily="66" charset="-78"/>
              </a:rPr>
              <a:t>الْغَريبَةِ</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590800"/>
            <a:ext cx="8686800" cy="1752600"/>
          </a:xfrm>
          <a:extLst/>
        </p:spPr>
        <p:txBody>
          <a:bodyPr/>
          <a:lstStyle/>
          <a:p>
            <a:pPr marL="342900" indent="-342900" eaLnBrk="1" hangingPunct="1">
              <a:defRPr/>
            </a:pPr>
            <a:r>
              <a:rPr lang="en-US" sz="3600" b="1" kern="1200" dirty="0">
                <a:ea typeface="MS Mincho" pitchFamily="49" charset="-128"/>
              </a:rPr>
              <a:t>Peace be upon the family and children who were nearby (the place of martyrdom) [who where without support among strangers].</a:t>
            </a:r>
          </a:p>
        </p:txBody>
      </p:sp>
      <p:sp>
        <p:nvSpPr>
          <p:cNvPr id="77828" name="Subtitle 4"/>
          <p:cNvSpPr txBox="1">
            <a:spLocks/>
          </p:cNvSpPr>
          <p:nvPr/>
        </p:nvSpPr>
        <p:spPr bwMode="auto">
          <a:xfrm>
            <a:off x="304800" y="4953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itratil qarība [gharība],</a:t>
            </a:r>
            <a:endParaRPr lang="fi-FI" sz="3200" b="1" i="1">
              <a:solidFill>
                <a:srgbClr val="000066"/>
              </a:solidFill>
              <a:ea typeface="MS Mincho" pitchFamily="49" charset="-128"/>
            </a:endParaRP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783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الْمُجَدَّلينَ فِي الْفَلَواتِ،</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mangled corpses (left) in the desert.</a:t>
            </a:r>
          </a:p>
        </p:txBody>
      </p:sp>
      <p:sp>
        <p:nvSpPr>
          <p:cNvPr id="7885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mujaddalīna fil falawāt,</a:t>
            </a:r>
            <a:endParaRPr lang="fi-FI" sz="3200" b="1" i="1">
              <a:solidFill>
                <a:srgbClr val="000066"/>
              </a:solidFill>
              <a:ea typeface="MS Mincho" pitchFamily="49" charset="-128"/>
            </a:endParaRP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885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النّازِحينَ عَنِ الأوْطانِ،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those who were left far from their homeland.</a:t>
            </a:r>
          </a:p>
        </p:txBody>
      </p:sp>
      <p:sp>
        <p:nvSpPr>
          <p:cNvPr id="7987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alan-nāziħīna anil 'awţān,</a:t>
            </a:r>
            <a:endParaRPr lang="fi-FI" sz="3200" b="1" i="1">
              <a:solidFill>
                <a:srgbClr val="000066"/>
              </a:solidFill>
              <a:ea typeface="MS Mincho" pitchFamily="49" charset="-128"/>
            </a:endParaRP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7987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92175"/>
            <a:ext cx="88392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الْمَدْفُونينَ بِلا أكْفان،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those who were buried without shrouds.</a:t>
            </a:r>
          </a:p>
        </p:txBody>
      </p:sp>
      <p:sp>
        <p:nvSpPr>
          <p:cNvPr id="8090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madfūnīna bilā 'akfān,</a:t>
            </a:r>
            <a:endParaRPr lang="fi-FI" sz="3200" b="1" i="1">
              <a:solidFill>
                <a:srgbClr val="000066"/>
              </a:solidFill>
              <a:ea typeface="MS Mincho" pitchFamily="49" charset="-128"/>
            </a:endParaRP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090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15975"/>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نُوحٍ الْمُجابِ في دَعْوَتِهِ،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Peace be upon Noah (</a:t>
            </a:r>
            <a:r>
              <a:rPr lang="en-US" sz="3600" b="1" kern="1200" dirty="0" err="1">
                <a:ea typeface="MS Mincho" pitchFamily="49" charset="-128"/>
              </a:rPr>
              <a:t>Nuh</a:t>
            </a:r>
            <a:r>
              <a:rPr lang="en-US" sz="3600" b="1" kern="1200" dirty="0">
                <a:ea typeface="MS Mincho" pitchFamily="49" charset="-128"/>
              </a:rPr>
              <a:t>), whose invocation (for punishment) was answered.</a:t>
            </a:r>
          </a:p>
        </p:txBody>
      </p:sp>
      <p:sp>
        <p:nvSpPr>
          <p:cNvPr id="92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nūħinil mujābi fīdawatih,</a:t>
            </a:r>
          </a:p>
        </p:txBody>
      </p:sp>
      <p:sp>
        <p:nvSpPr>
          <p:cNvPr id="9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2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الرُّؤُوسِ الْمُفَرَّقَةِ عَنِ الأبْدانِ،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heads severed from the bodies.</a:t>
            </a:r>
          </a:p>
        </p:txBody>
      </p:sp>
      <p:sp>
        <p:nvSpPr>
          <p:cNvPr id="8192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alar-ru'ūsil muffarraqati anil 'abdān,</a:t>
            </a:r>
            <a:endParaRPr lang="fi-FI" sz="3200" b="1" i="1">
              <a:solidFill>
                <a:srgbClr val="000066"/>
              </a:solidFill>
              <a:ea typeface="MS Mincho" pitchFamily="49" charset="-128"/>
            </a:endParaRP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192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الْمُحْتَسِبِ الصّابِرِ،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bereaved and the patient one.</a:t>
            </a:r>
          </a:p>
        </p:txBody>
      </p:sp>
      <p:sp>
        <p:nvSpPr>
          <p:cNvPr id="8294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muħtasibiš-šābir,</a:t>
            </a:r>
            <a:endParaRPr lang="fi-FI" sz="3200" b="1" i="1">
              <a:solidFill>
                <a:srgbClr val="000066"/>
              </a:solidFill>
              <a:ea typeface="MS Mincho" pitchFamily="49" charset="-128"/>
            </a:endParaRP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295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
        <p:nvSpPr>
          <p:cNvPr id="82951" name="Rectangle 6"/>
          <p:cNvSpPr>
            <a:spLocks noChangeArrowheads="1"/>
          </p:cNvSpPr>
          <p:nvPr/>
        </p:nvSpPr>
        <p:spPr bwMode="auto">
          <a:xfrm>
            <a:off x="4095750" y="0"/>
            <a:ext cx="108585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1" dirty="0">
                <a:solidFill>
                  <a:srgbClr val="FFFF99"/>
                </a:solidFill>
                <a:latin typeface="Trebuchet MS" pitchFamily="34" charset="0"/>
              </a:rPr>
              <a:t>Part 4</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الْمَظْلُومِ بِلا ناصِر،</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oppressed one who was without a helper.</a:t>
            </a:r>
          </a:p>
        </p:txBody>
      </p:sp>
      <p:sp>
        <p:nvSpPr>
          <p:cNvPr id="8397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mađlūmi bilā nāšir,</a:t>
            </a:r>
            <a:endParaRPr lang="fi-FI" sz="3200" b="1" i="1">
              <a:solidFill>
                <a:srgbClr val="000066"/>
              </a:solidFill>
              <a:ea typeface="MS Mincho" pitchFamily="49" charset="-128"/>
            </a:endParaRP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397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ساكِنِ التُّرْبَةِ الزّاكِيَةِ،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inhabitant of the purified soil.</a:t>
            </a:r>
          </a:p>
        </p:txBody>
      </p:sp>
      <p:sp>
        <p:nvSpPr>
          <p:cNvPr id="8499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sākinit-turbatiz-zākiya,</a:t>
            </a:r>
            <a:endParaRPr lang="fi-FI" sz="3200" b="1" i="1">
              <a:solidFill>
                <a:srgbClr val="000066"/>
              </a:solidFill>
              <a:ea typeface="MS Mincho" pitchFamily="49" charset="-128"/>
            </a:endParaRP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499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صاحِبِ الْقُبَّةِ السّامِيَةِ،</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possessor of the lofty dome.</a:t>
            </a:r>
          </a:p>
        </p:txBody>
      </p:sp>
      <p:sp>
        <p:nvSpPr>
          <p:cNvPr id="8602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šāħibil qubbatis-sāmiya,</a:t>
            </a:r>
            <a:endParaRPr lang="fi-FI" sz="3200" b="1" i="1">
              <a:solidFill>
                <a:srgbClr val="000066"/>
              </a:solidFill>
              <a:ea typeface="MS Mincho" pitchFamily="49" charset="-128"/>
            </a:endParaRP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602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طَهَّرَهُ الْجَليلُ،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whom the Almighty purified.</a:t>
            </a:r>
          </a:p>
        </p:txBody>
      </p:sp>
      <p:sp>
        <p:nvSpPr>
          <p:cNvPr id="870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ţahharahul jalīl,</a:t>
            </a:r>
            <a:endParaRPr lang="fi-FI" sz="3200" b="1" i="1">
              <a:solidFill>
                <a:srgbClr val="000066"/>
              </a:solidFill>
              <a:ea typeface="MS Mincho" pitchFamily="49" charset="-128"/>
            </a:endParaRPr>
          </a:p>
        </p:txBody>
      </p:sp>
      <p:sp>
        <p:nvSpPr>
          <p:cNvPr id="8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70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افْتَخَرَ بِهِ جَبْرَئيلُ،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him, of whom Gabriel (</a:t>
            </a:r>
            <a:r>
              <a:rPr lang="en-US" sz="3600" b="1" kern="1200" dirty="0" err="1">
                <a:ea typeface="MS Mincho" pitchFamily="49" charset="-128"/>
              </a:rPr>
              <a:t>Jabra’il</a:t>
            </a:r>
            <a:r>
              <a:rPr lang="en-US" sz="3600" b="1" kern="1200" dirty="0">
                <a:ea typeface="MS Mincho" pitchFamily="49" charset="-128"/>
              </a:rPr>
              <a:t>) was proud.</a:t>
            </a:r>
          </a:p>
        </p:txBody>
      </p:sp>
      <p:sp>
        <p:nvSpPr>
          <p:cNvPr id="8806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maniftakhara bihi jabra'īl,</a:t>
            </a:r>
            <a:endParaRPr lang="fi-FI" sz="3200" b="1" i="1">
              <a:solidFill>
                <a:srgbClr val="000066"/>
              </a:solidFill>
              <a:ea typeface="MS Mincho" pitchFamily="49" charset="-128"/>
            </a:endParaRP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807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ناغاهُ فِي الْمَهْدِ ميكائيلُ،</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to whom Michael (</a:t>
            </a:r>
            <a:r>
              <a:rPr lang="en-US" sz="3600" b="1" kern="1200" dirty="0" err="1">
                <a:ea typeface="MS Mincho" pitchFamily="49" charset="-128"/>
              </a:rPr>
              <a:t>Mika’il</a:t>
            </a:r>
            <a:r>
              <a:rPr lang="en-US" sz="3600" b="1" kern="1200" dirty="0">
                <a:ea typeface="MS Mincho" pitchFamily="49" charset="-128"/>
              </a:rPr>
              <a:t>) spoke tenderly in the cradle.</a:t>
            </a:r>
          </a:p>
        </p:txBody>
      </p:sp>
      <p:sp>
        <p:nvSpPr>
          <p:cNvPr id="8909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nāghāhu fil mahdi mīkā'īl,</a:t>
            </a:r>
            <a:endParaRPr lang="fi-FI" sz="3200" b="1" i="1">
              <a:solidFill>
                <a:srgbClr val="000066"/>
              </a:solidFill>
              <a:ea typeface="MS Mincho" pitchFamily="49" charset="-128"/>
            </a:endParaRP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8909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نُكِثَتْ ذِمَّتُهُ،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whose pact was broken.</a:t>
            </a:r>
          </a:p>
        </p:txBody>
      </p:sp>
      <p:sp>
        <p:nvSpPr>
          <p:cNvPr id="9011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nukithat dhimmatuh,</a:t>
            </a:r>
            <a:endParaRPr lang="fi-FI" sz="3200" b="1" i="1">
              <a:solidFill>
                <a:srgbClr val="000066"/>
              </a:solidFill>
              <a:ea typeface="MS Mincho" pitchFamily="49" charset="-128"/>
            </a:endParaRP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011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هُتِكَتْ حُرْمَتُهُ،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whose rights and dignity were violated.</a:t>
            </a:r>
          </a:p>
        </p:txBody>
      </p:sp>
      <p:sp>
        <p:nvSpPr>
          <p:cNvPr id="9114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hutikat ħurmatuh,</a:t>
            </a:r>
            <a:endParaRPr lang="fi-FI" sz="3200" b="1" i="1">
              <a:solidFill>
                <a:srgbClr val="000066"/>
              </a:solidFill>
              <a:ea typeface="MS Mincho" pitchFamily="49" charset="-128"/>
            </a:endParaRP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114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808038"/>
            <a:ext cx="87630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هُودٍ الْمَمْدُودِ مِنَ اللهِ بِمَعُونَتِهِ،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362200"/>
            <a:ext cx="8686800" cy="1752600"/>
          </a:xfrm>
          <a:extLst/>
        </p:spPr>
        <p:txBody>
          <a:bodyPr/>
          <a:lstStyle/>
          <a:p>
            <a:pPr marL="342900" indent="-342900" eaLnBrk="1" hangingPunct="1">
              <a:defRPr/>
            </a:pPr>
            <a:r>
              <a:rPr lang="en-US" sz="3600" b="1" kern="1200" dirty="0">
                <a:ea typeface="MS Mincho" pitchFamily="49" charset="-128"/>
              </a:rPr>
              <a:t>Peace be upon </a:t>
            </a:r>
            <a:r>
              <a:rPr lang="en-US" sz="3600" b="1" kern="1200" dirty="0" err="1">
                <a:ea typeface="MS Mincho" pitchFamily="49" charset="-128"/>
              </a:rPr>
              <a:t>Hud</a:t>
            </a:r>
            <a:r>
              <a:rPr lang="en-US" sz="3600" b="1" kern="1200" dirty="0">
                <a:ea typeface="MS Mincho" pitchFamily="49" charset="-128"/>
              </a:rPr>
              <a:t>, who was assisted through Allah’s aid.</a:t>
            </a:r>
          </a:p>
        </p:txBody>
      </p:sp>
      <p:sp>
        <p:nvSpPr>
          <p:cNvPr id="1024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assalāmu alā hūdinil mamdūdi minal-lāhi bi-maūnatih,</a:t>
            </a:r>
          </a:p>
        </p:txBody>
      </p:sp>
      <p:sp>
        <p:nvSpPr>
          <p:cNvPr id="10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24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اُريقَ بِالظُّلْمِ دَمُهُ،</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whose blood was shed unjustly.</a:t>
            </a:r>
          </a:p>
        </p:txBody>
      </p:sp>
      <p:sp>
        <p:nvSpPr>
          <p:cNvPr id="9216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alā man 'urīqa biđ-đulmi damuh,</a:t>
            </a:r>
            <a:endParaRPr lang="fi-FI" sz="3200" b="1" i="1">
              <a:solidFill>
                <a:srgbClr val="000066"/>
              </a:solidFill>
              <a:ea typeface="MS Mincho" pitchFamily="49" charset="-128"/>
            </a:endParaRPr>
          </a:p>
        </p:txBody>
      </p:sp>
      <p:sp>
        <p:nvSpPr>
          <p:cNvPr id="92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216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الْمُغَسَّلِ بِدَمِ الْجِراحِ،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 was bathed in the blood of his wounds.</a:t>
            </a:r>
          </a:p>
        </p:txBody>
      </p:sp>
      <p:sp>
        <p:nvSpPr>
          <p:cNvPr id="9318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mughassali bidamil jirāħ,</a:t>
            </a:r>
            <a:endParaRPr lang="fi-FI" sz="3200" b="1" i="1">
              <a:solidFill>
                <a:srgbClr val="000066"/>
              </a:solidFill>
              <a:ea typeface="MS Mincho" pitchFamily="49" charset="-128"/>
            </a:endParaRP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319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الْمُجَرَّعِ </a:t>
            </a:r>
            <a:r>
              <a:rPr lang="ar-SA" sz="9200" kern="1200" dirty="0" err="1">
                <a:latin typeface="Arabic Typesetting" panose="03020402040406030203" pitchFamily="66" charset="-78"/>
                <a:ea typeface="+mn-ea"/>
                <a:cs typeface="Arabic Typesetting" panose="03020402040406030203" pitchFamily="66" charset="-78"/>
              </a:rPr>
              <a:t>بِكَأْساتِ</a:t>
            </a:r>
            <a:r>
              <a:rPr lang="ar-SA" sz="9200" kern="1200" dirty="0">
                <a:latin typeface="Arabic Typesetting" panose="03020402040406030203" pitchFamily="66" charset="-78"/>
                <a:ea typeface="+mn-ea"/>
                <a:cs typeface="Arabic Typesetting" panose="03020402040406030203" pitchFamily="66" charset="-78"/>
              </a:rPr>
              <a:t> الرِّماحِ،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 tasted the spears raining down over his body.</a:t>
            </a:r>
          </a:p>
        </p:txBody>
      </p:sp>
      <p:sp>
        <p:nvSpPr>
          <p:cNvPr id="9421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mujarrai bika'sātir-rimāħ,</a:t>
            </a:r>
            <a:endParaRPr lang="fi-FI" sz="3200" b="1" i="1">
              <a:solidFill>
                <a:srgbClr val="000066"/>
              </a:solidFill>
              <a:ea typeface="MS Mincho" pitchFamily="49" charset="-128"/>
            </a:endParaRP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421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a:t>
            </a:r>
            <a:r>
              <a:rPr lang="ar-SA" sz="9200" kern="1200" dirty="0" err="1">
                <a:latin typeface="Arabic Typesetting" panose="03020402040406030203" pitchFamily="66" charset="-78"/>
                <a:ea typeface="+mn-ea"/>
                <a:cs typeface="Arabic Typesetting" panose="03020402040406030203" pitchFamily="66" charset="-78"/>
              </a:rPr>
              <a:t>الْمُضامِ</a:t>
            </a:r>
            <a:r>
              <a:rPr lang="ar-SA" sz="9200" kern="1200" dirty="0">
                <a:latin typeface="Arabic Typesetting" panose="03020402040406030203" pitchFamily="66" charset="-78"/>
                <a:ea typeface="+mn-ea"/>
                <a:cs typeface="Arabic Typesetting" panose="03020402040406030203" pitchFamily="66" charset="-78"/>
              </a:rPr>
              <a:t> الْمُسْتَباحِ،</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against whom people came together and made lawful the shedding of his blood.</a:t>
            </a:r>
          </a:p>
        </p:txBody>
      </p:sp>
      <p:sp>
        <p:nvSpPr>
          <p:cNvPr id="9523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alal muđhāmil mustabāħ,</a:t>
            </a:r>
            <a:endParaRPr lang="fi-FI" sz="3200" b="1" i="1">
              <a:solidFill>
                <a:srgbClr val="000066"/>
              </a:solidFill>
              <a:ea typeface="MS Mincho" pitchFamily="49" charset="-128"/>
            </a:endParaRP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523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الْمَنْحُورِ فِي الْوَرى،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slaughtered in public.</a:t>
            </a:r>
          </a:p>
        </p:txBody>
      </p:sp>
      <p:sp>
        <p:nvSpPr>
          <p:cNvPr id="9626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manħūri fil warā,</a:t>
            </a:r>
            <a:endParaRPr lang="fi-FI" sz="3200" b="1" i="1">
              <a:solidFill>
                <a:srgbClr val="000066"/>
              </a:solidFill>
              <a:ea typeface="MS Mincho" pitchFamily="49" charset="-128"/>
            </a:endParaRP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626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76200" y="892175"/>
            <a:ext cx="89916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مَنْ دَفَنَهُ أهْلُ الْقُرى،</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 was buried by the strangers from (nearby) villages.</a:t>
            </a:r>
          </a:p>
        </p:txBody>
      </p:sp>
      <p:sp>
        <p:nvSpPr>
          <p:cNvPr id="97284"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alā man dafanahu 'ahlul qurā,</a:t>
            </a:r>
            <a:endParaRPr lang="fi-FI" sz="3200" b="1" i="1">
              <a:solidFill>
                <a:srgbClr val="000066"/>
              </a:solidFill>
              <a:ea typeface="MS Mincho" pitchFamily="49" charset="-128"/>
            </a:endParaRP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7286"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 اَلسَّلامُ عَلَى الْمَقْطُوعِ الْوَتينِ،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one whose aorta was severed.</a:t>
            </a:r>
          </a:p>
        </p:txBody>
      </p:sp>
      <p:sp>
        <p:nvSpPr>
          <p:cNvPr id="98308"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maqţūil watīn,</a:t>
            </a:r>
            <a:endParaRPr lang="fi-FI" sz="3200" b="1" i="1">
              <a:solidFill>
                <a:srgbClr val="000066"/>
              </a:solidFill>
              <a:ea typeface="MS Mincho" pitchFamily="49" charset="-128"/>
            </a:endParaRP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8310"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الْمُحامي بِلا مُعين،</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defender who had no helper.</a:t>
            </a:r>
          </a:p>
        </p:txBody>
      </p:sp>
      <p:sp>
        <p:nvSpPr>
          <p:cNvPr id="99332"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muħāmī bilā muīn,</a:t>
            </a:r>
            <a:endParaRPr lang="fi-FI" sz="3200" b="1" i="1">
              <a:solidFill>
                <a:srgbClr val="000066"/>
              </a:solidFill>
              <a:ea typeface="MS Mincho" pitchFamily="49" charset="-128"/>
            </a:endParaRP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99334"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الشَّيْبِ الْخَضيبِ،</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gray hair that was dyed (with blood).</a:t>
            </a:r>
          </a:p>
        </p:txBody>
      </p:sp>
      <p:sp>
        <p:nvSpPr>
          <p:cNvPr id="100356"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vi-VN" sz="3200" b="1" i="1">
                <a:solidFill>
                  <a:srgbClr val="000066"/>
                </a:solidFill>
                <a:ea typeface="MS Mincho" pitchFamily="49" charset="-128"/>
              </a:rPr>
              <a:t>assalāmu alash-shaybil khađhīb,</a:t>
            </a:r>
            <a:endParaRPr lang="fi-FI" sz="3200" b="1" i="1">
              <a:solidFill>
                <a:srgbClr val="000066"/>
              </a:solidFill>
              <a:ea typeface="MS Mincho" pitchFamily="49" charset="-128"/>
            </a:endParaRP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0358"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0" y="892175"/>
            <a:ext cx="9296400" cy="1470025"/>
          </a:xfrm>
          <a:extLst/>
        </p:spPr>
        <p:txBody>
          <a:bodyPr/>
          <a:lstStyle/>
          <a:p>
            <a:pPr rtl="1" eaLnBrk="1" hangingPunct="1">
              <a:lnSpc>
                <a:spcPts val="8000"/>
              </a:lnSpc>
              <a:defRPr/>
            </a:pPr>
            <a:r>
              <a:rPr lang="ar-SA" sz="9200" kern="1200" dirty="0">
                <a:latin typeface="Arabic Typesetting" panose="03020402040406030203" pitchFamily="66" charset="-78"/>
                <a:ea typeface="+mn-ea"/>
                <a:cs typeface="Arabic Typesetting" panose="03020402040406030203" pitchFamily="66" charset="-78"/>
              </a:rPr>
              <a:t>اَلسَّلامُ عَلَى الْخَدِّ </a:t>
            </a:r>
            <a:r>
              <a:rPr lang="ar-SA" sz="9200" kern="1200" dirty="0" err="1">
                <a:latin typeface="Arabic Typesetting" panose="03020402040406030203" pitchFamily="66" charset="-78"/>
                <a:ea typeface="+mn-ea"/>
                <a:cs typeface="Arabic Typesetting" panose="03020402040406030203" pitchFamily="66" charset="-78"/>
              </a:rPr>
              <a:t>التَّريبِ</a:t>
            </a:r>
            <a:r>
              <a:rPr lang="ar-SA" sz="9200" kern="1200" dirty="0">
                <a:latin typeface="Arabic Typesetting" panose="03020402040406030203" pitchFamily="66" charset="-78"/>
                <a:ea typeface="+mn-ea"/>
                <a:cs typeface="Arabic Typesetting" panose="03020402040406030203" pitchFamily="66" charset="-78"/>
              </a:rPr>
              <a:t>،</a:t>
            </a:r>
            <a:endParaRPr lang="en-US" sz="9200" kern="1200" dirty="0">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2667000"/>
            <a:ext cx="8686800" cy="1752600"/>
          </a:xfrm>
          <a:extLst/>
        </p:spPr>
        <p:txBody>
          <a:bodyPr/>
          <a:lstStyle/>
          <a:p>
            <a:pPr marL="342900" indent="-342900" eaLnBrk="1" hangingPunct="1">
              <a:defRPr/>
            </a:pPr>
            <a:r>
              <a:rPr lang="en-US" sz="3600" b="1" kern="1200" dirty="0">
                <a:ea typeface="MS Mincho" pitchFamily="49" charset="-128"/>
              </a:rPr>
              <a:t>Peace be upon the cheek that struck the dust.</a:t>
            </a:r>
          </a:p>
        </p:txBody>
      </p:sp>
      <p:sp>
        <p:nvSpPr>
          <p:cNvPr id="101380" name="Subtitle 4"/>
          <p:cNvSpPr txBox="1">
            <a:spLocks/>
          </p:cNvSpPr>
          <p:nvPr/>
        </p:nvSpPr>
        <p:spPr bwMode="auto">
          <a:xfrm>
            <a:off x="304800" y="457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a:solidFill>
                  <a:srgbClr val="000066"/>
                </a:solidFill>
                <a:ea typeface="MS Mincho" pitchFamily="49" charset="-128"/>
              </a:rPr>
              <a:t>assalāmu alal khaddit-tarīb,</a:t>
            </a:r>
            <a:endParaRPr lang="fi-FI" sz="3200" b="1" i="1">
              <a:solidFill>
                <a:srgbClr val="000066"/>
              </a:solidFill>
              <a:ea typeface="MS Mincho" pitchFamily="49" charset="-128"/>
            </a:endParaRP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solidFill>
                  <a:srgbClr val="FFFF99"/>
                </a:solidFill>
                <a:latin typeface="Trebuchet MS" pitchFamily="34" charset="0"/>
              </a:rPr>
              <a:t>Ziyarat al-Nahiya al-Muqaddasa</a:t>
            </a:r>
          </a:p>
        </p:txBody>
      </p:sp>
      <p:sp>
        <p:nvSpPr>
          <p:cNvPr id="101382" name="Text Box 13"/>
          <p:cNvSpPr txBox="1">
            <a:spLocks noChangeArrowheads="1"/>
          </p:cNvSpPr>
          <p:nvPr/>
        </p:nvSpPr>
        <p:spPr bwMode="auto">
          <a:xfrm>
            <a:off x="4648200" y="0"/>
            <a:ext cx="4495800" cy="338138"/>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sz="2800" b="1" dirty="0">
                <a:solidFill>
                  <a:srgbClr val="FFFF99"/>
                </a:solidFill>
                <a:latin typeface="Arabic Typesetting" panose="03020402040406030203" pitchFamily="66" charset="-78"/>
                <a:cs typeface="Arabic Typesetting" panose="03020402040406030203" pitchFamily="66" charset="-78"/>
              </a:rPr>
              <a:t>زيارَةُ النّاحِيَةِ ال‍مُقَدَّسَةِ </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12418</TotalTime>
  <Words>16900</Words>
  <Application>Microsoft Office PowerPoint</Application>
  <PresentationFormat>On-screen Show (4:3)</PresentationFormat>
  <Paragraphs>2664</Paragraphs>
  <Slides>525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525</vt:i4>
      </vt:variant>
    </vt:vector>
  </HeadingPairs>
  <TitlesOfParts>
    <vt:vector size="530" baseType="lpstr">
      <vt:lpstr>MS Mincho</vt:lpstr>
      <vt:lpstr>Arabic Typesetting</vt:lpstr>
      <vt:lpstr>Arial</vt:lpstr>
      <vt:lpstr>Trebuchet MS</vt:lpstr>
      <vt:lpstr>Default Design</vt:lpstr>
      <vt:lpstr>PowerPoint Presentation</vt:lpstr>
      <vt:lpstr>PowerPoint Presentation</vt:lpstr>
      <vt:lpstr>اَللَّهُمَّ صَلِّ عَلَىٰ مُحَمَّدٍ وَآلِ مُحَمَّدٍ</vt:lpstr>
      <vt:lpstr>بِسْمِ اللَّهِ الرَّحْمَٰنِ الرَّحِيمِ</vt:lpstr>
      <vt:lpstr>اَلسَّلامُ عَلى آدَمَ صِفْوَةِ اللهِ مِنْ خَليقَتِهِ،</vt:lpstr>
      <vt:lpstr>اَلسَّلامُ عَلى شَيْثٍ وَلِيِّ اللهِ وَ خِيَرَتِهِ،</vt:lpstr>
      <vt:lpstr>اَلسَّلامُ عَلى إدْريسَ الْقائِمِ للهِ بِحُجَّتِهِ،</vt:lpstr>
      <vt:lpstr>اَلسَّلامُ عَلى نُوحٍ الْمُجابِ في دَعْوَتِهِ،</vt:lpstr>
      <vt:lpstr>اَلسَّلامُ عَلى هُودٍ الْمَمْدُودِ مِنَ اللهِ بِمَعُونَتِهِ،</vt:lpstr>
      <vt:lpstr>اَلسَّلامُ عَلى صالِحِ الَّذي تَوَّجَهُ اللهُ بِكَرامَتِهِ،</vt:lpstr>
      <vt:lpstr>اَلسَّلامُ عَلى إبْراهيمَ الَّذي حَباهُ اللهُ بِخُلَّتِهِ،</vt:lpstr>
      <vt:lpstr>اَلسَّلامُ عَلى إسْماعيلَ الَّذي فَداهُ اللهُ بِذِبْحٍ عَظيمٍ مِنْ جَنَّتِهِ،</vt:lpstr>
      <vt:lpstr>اَلسَّلامُ عَلى إسْحاقَ الَّذي جَعَلَ اللهُ النُّبُوَّةَ في ذُرِّيَّتِهِ،</vt:lpstr>
      <vt:lpstr>اَلسَّلامُ عَلى يَعْقُوبَ الَّذي رَدَّ اللهُ عَلَيْهِ بَصَرَهُ بِرَحْمَتِهِ،</vt:lpstr>
      <vt:lpstr>اَلسَّلامُ عَلى يُوسُفَ الَّذي نَجّاهُ اللهُ مِنَ الْجُبِّ بِعَظَمَتِهِ،</vt:lpstr>
      <vt:lpstr>اَلسَّلامُ عَلى مُوسَى الَّذي فَلَقَ اللهُ الْبَحْرَ لَهُ بِقُدْرَتِهِ،</vt:lpstr>
      <vt:lpstr>اَلسَّلامُ عَلى هارُونَ الَّذي خَصَّهُ اللهُ بِنُبُوَّتِهِ،</vt:lpstr>
      <vt:lpstr>اَلسَّلامُ عَلى شُعَيْبِ الَّذي نَصَرَهُ اللهُ عَلى اُمَّتِهِ،</vt:lpstr>
      <vt:lpstr>اَلسَّلامُ عَلى داوُدَ الَّذي تابَ اللهُ عَلَيْهِ مِنْ خَطيئَتِهِ،</vt:lpstr>
      <vt:lpstr>اَلسَّلامُ عَلى سُلَيْمانَ الَّذي ذَلَّتْ لَهُ الْجِنُّ بِعِزَّتِهِ،</vt:lpstr>
      <vt:lpstr>اَلسَّلامُ عَلى أيُّوبَ الَّذي شَفاهُ اللهُ مِنْ عِلَّتِهِ،</vt:lpstr>
      <vt:lpstr>اَلسَّلامُ عَلى يُونُسَ الَّذي أنْجَزَ اللهُ لَهُ مَضْمُونَ عِدَتِهِ،</vt:lpstr>
      <vt:lpstr>اَلسَّلامُ عَلى عُزَيْرِ الَّذي أحْياهُ اللهُ بَعْدَ ميتَتِهِ،</vt:lpstr>
      <vt:lpstr>اَلسَّلامُ عَلى زَكَرِيّا الصّابِرِ في مِحْنَتِهِ،</vt:lpstr>
      <vt:lpstr>اَلسَّلامُ عَلى يَحْيَى الَّذي أزْلَفَهُ اللهُ بِشَهادَتِهِ،</vt:lpstr>
      <vt:lpstr>اَلسَّلامُ عَلى عيسى رُوحِ اللهِ وَ كَلِمَتِهِ،</vt:lpstr>
      <vt:lpstr>اَلسَّلامُ عَلى مُحَمَّدٍ حَبيبِ اللهِ وَ صِفْوَتِهِ،</vt:lpstr>
      <vt:lpstr>اَلسَّلامُ عَلى أميرِالْمُؤْمِنينَ عَلِيِّ بْنِ أبي طالِبٍ</vt:lpstr>
      <vt:lpstr> الْمَخْصُوصِ بِاُخُوَّتِهِ،</vt:lpstr>
      <vt:lpstr>اَلسَّلامُ عَلى فاطِمَةَ الزَّهْراءِ ابْنَتِهِ،</vt:lpstr>
      <vt:lpstr>اَلسَّلامُ عَلى أبي مُحَمَّدٍ الْحَسَنِ وَصِيِّ أبيهِ وَ خَليفَتِهِ،</vt:lpstr>
      <vt:lpstr>اَلسَّلامُ عَلَى الْحُسَيْنِ الَّذي سَمَحَتْ نَفْسُهُ بِمُهْجَتِهِ،</vt:lpstr>
      <vt:lpstr>اَلسَّلامُ عَلى مَنْ أطاعَ اللهَ في سِرِّهِ وَ عَلانِيَتِهِ،</vt:lpstr>
      <vt:lpstr>اَلسَّلامُ عَلى مَنْ جَعَلَ اللهُ الشِّفاءَ في تُرْبَتِهِ،</vt:lpstr>
      <vt:lpstr>اَلسَّلامُ عَلى مَنِ الإجابَةُ تَحْتَ قُبَّتِهِ،</vt:lpstr>
      <vt:lpstr>اَلسَّلامُ عَلى مَنِ الأئِمَّةُ مِنْ ذُرِّيَّتِهِ،</vt:lpstr>
      <vt:lpstr>اَلسَّلامُ عَلَى ابْنِ خاتَمِ الأنْبِياءِ،</vt:lpstr>
      <vt:lpstr>اَلسَّلامُ عَلَى ابْنِ سَيِّدِ الأوْصِياءِ،</vt:lpstr>
      <vt:lpstr>اَلسَّلامُ عَلَى ابْنِ فاطِمَةَ الزَّهْراءِ،</vt:lpstr>
      <vt:lpstr>اَلسَّلامُ عَلَى ابْنِ خَديجَةَ الْكُبْرى،</vt:lpstr>
      <vt:lpstr>اَلسَّلامُ عَلَى ابْنِ سِدْرَةِ الْمُنْتَهى،</vt:lpstr>
      <vt:lpstr>اَلسَّلامُ عَلَى ابْنِ جَنَّةِ الْمَأْوى،</vt:lpstr>
      <vt:lpstr>اَلسَّلامُ عَلَى ابْنِ زَمْزَمَ وَ الصَّفا،</vt:lpstr>
      <vt:lpstr>اَلسَّلامُ عَلَى الْمُرَمَّلِ بِالدِّماءِ،</vt:lpstr>
      <vt:lpstr>اَلسَّلامُ عَلَى الْمَهْتُوكِ الْخِباءِ،</vt:lpstr>
      <vt:lpstr>اَلسَّلامُ عَلى خامِسِ أصْحابِ الْكِساءِ،</vt:lpstr>
      <vt:lpstr>اَلسَّلامُ عَلى غَريبِ الْغُرَباءِ،</vt:lpstr>
      <vt:lpstr>اَلسَّلامُ عَلى شَهيدِ الشُّهَداءِ،</vt:lpstr>
      <vt:lpstr>اَلسَّلامُ عَلى قَتيلِ الأدْعِياءِ،</vt:lpstr>
      <vt:lpstr>اَلسَّلامُ عَلى ساكِنِ كَرْبَلاءَ،</vt:lpstr>
      <vt:lpstr>اَلسَّلامُ عَلى مَنْ بَكَتْهُ مَلائِكَةُ السَّماءِ،</vt:lpstr>
      <vt:lpstr>اَلسَّلامُ عَلى مَنْ ذُرِّيَّتُهُ الأزْكِياءُ،</vt:lpstr>
      <vt:lpstr>اَلسَّلامُ عَلى يَعْسُوبِ الدّينِ،</vt:lpstr>
      <vt:lpstr>اَلسَّلامُ عَلى مَنازِلِ الْبَراهينِ،</vt:lpstr>
      <vt:lpstr>اَلسَّلامُ عَلَى الأئِمَّةِ السّاداتِ،</vt:lpstr>
      <vt:lpstr>اَلسَّلامُ عَلَى الْجُيُوبِ الْمُضَرَّجاتِ،</vt:lpstr>
      <vt:lpstr>اَلسَّلامُ عَلَى الشِّفاهِ الذّابِلاتِ،</vt:lpstr>
      <vt:lpstr>اَلسَّلامُ عَلَى النُّفُوسِ الْمُصْطَلَماتِ،</vt:lpstr>
      <vt:lpstr>اَلسَّلامُ عَلَى الأرْواحِ الْمُخْتَلَساتِ،</vt:lpstr>
      <vt:lpstr>اَلسَّلامُ عَلَى الأجْسادِ الْعارِياتِ،</vt:lpstr>
      <vt:lpstr>اَلسَّلامُ عَلَى الْجُسُومِ الشّاحِباتِ،</vt:lpstr>
      <vt:lpstr>اَلسَّلامُ عَلَى الدِّماءِ السّائِلاتِ،</vt:lpstr>
      <vt:lpstr>اَلسَّلامُ عَلَى الأعْضاءِ الْمُقَطَّعاتِ،</vt:lpstr>
      <vt:lpstr>اَلسَّلامُ عَلَى الرُّؤُوسِ الْمُشالاتِ،</vt:lpstr>
      <vt:lpstr>اَلسَّلامُ عَلَى النِّسْوَةِ الْبارِزاتِ،</vt:lpstr>
      <vt:lpstr>اَلسَّلامُ عَلى حُجَّةِ رَبِّ الْعالَمينَ،</vt:lpstr>
      <vt:lpstr>اَلسَّلامُ عَلَيْكَ وَ عَلى آبائِكَ الطّاهِرينَ،</vt:lpstr>
      <vt:lpstr>اَلسَّلامُ عَلَيْكَ وَ عَلى أبْنائِكَ الْمُسْتَشْهَدينَ،</vt:lpstr>
      <vt:lpstr>اَلسَّلامُ عَلَيْكَ وَ عَلى ذُرِّيَّتِكَ النّاصِرينَ،</vt:lpstr>
      <vt:lpstr>اَلسَّلامُ عَلَيْكَ وَ عَلَى الْمَلائِكَةِ الْمُضاجِعينَ،</vt:lpstr>
      <vt:lpstr>اَلسَّلامُ عَلَى الْقَتيلِ الْمَظْلُومِ،</vt:lpstr>
      <vt:lpstr>اَلسَّلامُ عَلى أخيهِ الْمَسْمُومِ،</vt:lpstr>
      <vt:lpstr>اَلسَّلامُ عَلى عَلِيٍّ الْكَبيرِ،</vt:lpstr>
      <vt:lpstr>اَلسَّلامُ عَلَى الرَّضيعِ الصَّغيرِ،</vt:lpstr>
      <vt:lpstr>اَلسَّلامُ عَلَى الأبْدانِ السَّليبَةِ،</vt:lpstr>
      <vt:lpstr>اَلسَّلامُ عَلَى الْعِتْرَةِ الْقَريبَةِ [الْغَريبَةِ]،</vt:lpstr>
      <vt:lpstr>اَلسَّلامُ عَلَى الْمُجَدَّلينَ فِي الْفَلَواتِ،</vt:lpstr>
      <vt:lpstr>اَلسَّلامُ عَلَى النّازِحينَ عَنِ الأوْطانِ،</vt:lpstr>
      <vt:lpstr>اَلسَّلامُ عَلَى الْمَدْفُونينَ بِلا أكْفان،</vt:lpstr>
      <vt:lpstr>اَلسَّلامُ عَلَى الرُّؤُوسِ الْمُفَرَّقَةِ عَنِ الأبْدانِ،</vt:lpstr>
      <vt:lpstr>اَلسَّلامُ عَلَى الْمُحْتَسِبِ الصّابِرِ،</vt:lpstr>
      <vt:lpstr>اَلسَّلامُ عَلَى الْمَظْلُومِ بِلا ناصِر،</vt:lpstr>
      <vt:lpstr>اَلسَّلامُ عَلى ساكِنِ التُّرْبَةِ الزّاكِيَةِ،</vt:lpstr>
      <vt:lpstr>اَلسَّلامُ عَلى صاحِبِ الْقُبَّةِ السّامِيَةِ،</vt:lpstr>
      <vt:lpstr>اَلسَّلامُ عَلى مَنْ طَهَّرَهُ الْجَليلُ،</vt:lpstr>
      <vt:lpstr>اَلسَّلامُ عَلى مَنِ افْتَخَرَ بِهِ جَبْرَئيلُ،</vt:lpstr>
      <vt:lpstr>اَلسَّلامُ عَلى مَنْ ناغاهُ فِي الْمَهْدِ ميكائيلُ،</vt:lpstr>
      <vt:lpstr>اَلسَّلامُ عَلى مَنْ نُكِثَتْ ذِمَّتُهُ،</vt:lpstr>
      <vt:lpstr>اَلسَّلامُ عَلى مَنْ هُتِكَتْ حُرْمَتُهُ،</vt:lpstr>
      <vt:lpstr>اَلسَّلامُ عَلى مَنْ اُريقَ بِالظُّلْمِ دَمُهُ،</vt:lpstr>
      <vt:lpstr>اَلسَّلامُ عَلَى الْمُغَسَّلِ بِدَمِ الْجِراحِ،</vt:lpstr>
      <vt:lpstr>اَلسَّلامُ عَلَى الْمُجَرَّعِ بِكَأْساتِ الرِّماحِ،</vt:lpstr>
      <vt:lpstr>اَلسَّلامُ عَلَى الْمُضامِ الْمُسْتَباحِ،</vt:lpstr>
      <vt:lpstr>اَلسَّلامُ عَلَى الْمَنْحُورِ فِي الْوَرى،</vt:lpstr>
      <vt:lpstr>اَلسَّلامُ عَلى مَنْ دَفَنَهُ أهْلُ الْقُرى،</vt:lpstr>
      <vt:lpstr> اَلسَّلامُ عَلَى الْمَقْطُوعِ الْوَتينِ،</vt:lpstr>
      <vt:lpstr>اَلسَّلامُ عَلَى الْمُحامي بِلا مُعين،</vt:lpstr>
      <vt:lpstr>اَلسَّلامُ عَلَى الشَّيْبِ الْخَضيبِ،</vt:lpstr>
      <vt:lpstr>اَلسَّلامُ عَلَى الْخَدِّ التَّريبِ،</vt:lpstr>
      <vt:lpstr>اَلسَّلامُ عَلَى الْبَدَنِ السَّليبِ،</vt:lpstr>
      <vt:lpstr>اَلسَّلامُ عَلَى الثَّغْرِ الْمَقْرُوعِ بِالْقَضيبِ،</vt:lpstr>
      <vt:lpstr>اَلسَّلامُ عَلَى الرَّأْسِ الْمَرْفُوعِ،</vt:lpstr>
      <vt:lpstr>اَلسَّلامُ عَلَى الأجْسامِ الْعارِيَةِ فِي الْفَلَواتِ، </vt:lpstr>
      <vt:lpstr>تَنْهَشُهَا الذِّئابُ الْعادِياتُ، وَ تَخْتَلِفُ إلَيْهَا السِّباعُ الضّارِياتُ،</vt:lpstr>
      <vt:lpstr>اَلسَّلامُ عَلَيْكَ يا مَوْلايَ وَ عَلَى الْمَلائِكَةِ الْمُرَفْرَفينَ حَوْلَ قُبَّتِكَ،</vt:lpstr>
      <vt:lpstr>الْحافّينَ بِتُرْبَتِكَ، الطّائِفينَ بِعَرْصَتِكَ، الْوارِدينَ لِزِيارَتِكَ،</vt:lpstr>
      <vt:lpstr>اَلسَّلامُ عَلَيْكَ فَإنّي قَصَدْتُ إلَيْكَ، وَ رَجَوْتُ الْفَوْزَ لَدَيْكَ،</vt:lpstr>
      <vt:lpstr>اَلسَّلامُ عَلَيْكَ</vt:lpstr>
      <vt:lpstr>سَلامَ الْعارِفِ بِحُرْمَتِكَ، الْمُخْلِصِ في وِلايَتِكَ،</vt:lpstr>
      <vt:lpstr> الْمُتَقَرِّبِ إلَى اللهِ بِمَحَبَّتِكَ، الْبَريءِ مِنْ أعْدائِكَ،</vt:lpstr>
      <vt:lpstr>سَلامَ مَنْ قَلْبُهُ بِمُصابِكَ مَقْرُوحٌ،</vt:lpstr>
      <vt:lpstr> وَ دَمْعُهُ عِنْدَ ذِكْرِكَ مَسْفُوحٌ،</vt:lpstr>
      <vt:lpstr>سَلامَ الْمَفْجُوعِ الْحَزينِ، الْوالِهِ الْمُسْتَكينِ،</vt:lpstr>
      <vt:lpstr>سَلامَ مَنْ لَوْ كانَ مَعَكَ بِالطُّفُوفِ، لَوَقاكَ بِنَفْسِهِ حَدَّ السُّيُوفِ،</vt:lpstr>
      <vt:lpstr> وَ بَذَلَ حُشاشَتَهُ دُونَكَ لِلْحُتُوفِ،</vt:lpstr>
      <vt:lpstr>وَ جاهَدَ بَيْنَ يَدَيْكَ، وَ نَصَرَكَ عَلى مَنْ بَغى عَلَيْكَ،</vt:lpstr>
      <vt:lpstr> وَ فَداكَ بِرُوحِهِ وَ جَسَدِهِ وَ مالِهِ وَ وَلَدِهِ،</vt:lpstr>
      <vt:lpstr>وَ رُوحُهُ لِرُوحِكَ فِداءٌ،</vt:lpstr>
      <vt:lpstr>وَ أهْلُهُ لِأهْلِكَ وِقاءٌ،</vt:lpstr>
      <vt:lpstr>فَلَئِنْ أخَّرَتْنِي الدُّهُورُ، وَ عاقَني عَنْ نَصْرِكَ الْمَقْدُورُ،</vt:lpstr>
      <vt:lpstr>وَ لَمْ أكُنْ لِمَنْ حارَبَكَ مُحارِباً،</vt:lpstr>
      <vt:lpstr> وَ لِمَنْ نَصَبَ لَكَ الْعَداوَةَ مُناصِباً،</vt:lpstr>
      <vt:lpstr>فَلَأَنْدُبَنَّكَ صَباحاً وَ مَساءً وَ لَأَبْكِيَنَّ لَكَ بَدَلَ الدُّمُوعِ دَماً، </vt:lpstr>
      <vt:lpstr>حَسْرَةً عَلَيْكَ وَ تَأسُّفاً عَلى ما دَهاكَ وَ تَلَهُّفاً،</vt:lpstr>
      <vt:lpstr>حَتّى أمُوتَ بِلَوْعَةِ الْمُصابِ، وَ غُصَّةِ الإكْتِيابِ،</vt:lpstr>
      <vt:lpstr>أشْهَدُ أ نَّكَ قَدْ أقَمْتَ الصَّلوةَ، وَ آتَيْتَ الزَّكوةَ،</vt:lpstr>
      <vt:lpstr>وَ أمَرْتَ بِالْمَعْرُوفِ، وَ نَهَيْتَ عَنِ الْمُنْكَرِ وَ الْعُدْوانِ،</vt:lpstr>
      <vt:lpstr>وَ أطَعْتَ اللهَ وَ ما عَصَيْتَهُ، وَ تَمَسَّكْتَ بِهِ وَ بِحَبْلِهِ</vt:lpstr>
      <vt:lpstr>فَأرْضَيْتَهُ وَ خَشيتَهُ وَ راقَبْتَهُ وَ اسْتَجَبْتَهُ،</vt:lpstr>
      <vt:lpstr>وَ سَنَنْتَ السُّنَنَ، وَ أطْفَأْتَ الْفِتَنَ،</vt:lpstr>
      <vt:lpstr>وَ دَعَوْتَ إلَى الرَّشادِ، وَ أوْضَحْتَ سُبُلَ السَّدادِ،</vt:lpstr>
      <vt:lpstr> وَ جاهَدْتَ فِي اللهِ حَقَّ الْجِهادِ،</vt:lpstr>
      <vt:lpstr>وَ كُنْتَ للهِ طائِعاً،</vt:lpstr>
      <vt:lpstr>وَ لِجَدِّكَ مُحَمَّدٍ صَلَّى اللهُ عَلَيْهِ وَ آلِهِ تابِعاً،</vt:lpstr>
      <vt:lpstr>وَ لِقَوْلِ أبيكَ سامِعاً،</vt:lpstr>
      <vt:lpstr>وَ إلى وَصِيَّةِ أخيكَ مُسارِعاً،</vt:lpstr>
      <vt:lpstr>وَ لِعِمادِ الدّينِ رافِعاً، وَ لِلطُّغْيانِ قامِعاً،</vt:lpstr>
      <vt:lpstr>وَ لِلطُّغاةِ مُقارِعاً، وَ لِلأُمَّةِ ناصِحاً،</vt:lpstr>
      <vt:lpstr>وَ في غَمَراتِ الْمَوْتِ سابِحاً،</vt:lpstr>
      <vt:lpstr>وَ لِلْفُسّاقِ مُكافِحاً، وَ بِحُجَجِ اللهِ قائِماً،</vt:lpstr>
      <vt:lpstr>وَ لِلإْسْلامِ وَ الْمُسْلِمينَ راحِماً،</vt:lpstr>
      <vt:lpstr>وَ لِلْحَقِّ ناصِراً، وَ عِنْدَ الْبَلاءِ صابِراً،</vt:lpstr>
      <vt:lpstr>وَ لِلدّينِ كالِئاً، وَ عَنْ حَوْزَتِهِ مُرامِياً،</vt:lpstr>
      <vt:lpstr>تَحُوطُ الْهُدى وَ تَنْصُرُهُ،</vt:lpstr>
      <vt:lpstr>وَ تَبْسُطُ الْعَدْلَ وَ تَنْشُرُهُ،</vt:lpstr>
      <vt:lpstr>وَ تَنْصُرُ الدّينَ وَ تُظْهِرُهُ،</vt:lpstr>
      <vt:lpstr>وَ تَكُفُّ الْعابِثَ وَ تَزْجُرُهُ،</vt:lpstr>
      <vt:lpstr>وَ تَأْخُذُ لِلدَّنِيِّ مِنَ الشَّريفِ،</vt:lpstr>
      <vt:lpstr>وَ تُساوي فِي الْحُكْمِ بَيْنَ الْقَوِيِّ وَ الضَّعيفِ،</vt:lpstr>
      <vt:lpstr>كُنْتَ رَبيعَ الأيْتامِ، وَ عِصْمَةَ الأنامِ، وَ عِزَّ الإسْلامِ،</vt:lpstr>
      <vt:lpstr>وَ مَعْدِنَ الأحْكامِ، وَ حَليفَ الإنْعامِ،</vt:lpstr>
      <vt:lpstr>سالِكاً طَرائِقَ [في طَريقَةِ] جَدِّكَ وَ أبيكَ،</vt:lpstr>
      <vt:lpstr>مُشْبِهاً فِي الْوَصِيَّةِ لِأخيكَ،</vt:lpstr>
      <vt:lpstr>وَفِيَّ الذِّمَمِ، رَضِيَّ الشِّيَمِ،</vt:lpstr>
      <vt:lpstr>ظاهِرَ الْكَرَمِ، مُتَهَجِّداً فِي الظُّلَمِ،</vt:lpstr>
      <vt:lpstr>قَويمَ الطَّرائِقِ، كَريمَ الْخَلائِقِ، عَظيمَ السَّوابِقِ،</vt:lpstr>
      <vt:lpstr>شَريفَ النَّسَبِ، مُنيفَ الْحَسَبِ، رَفيعَ الرُّتَبِ،</vt:lpstr>
      <vt:lpstr>كَثيرَ الْمَناقِبِ، مَحْمُودَ الضَّرائِبِ، جَزيلَ الْمَواهِبِ،</vt:lpstr>
      <vt:lpstr>حَليمٌ رَشيدٌ مُنيبٌ، جَوادٌ عَليمٌ شَديدٌ،</vt:lpstr>
      <vt:lpstr>إمامٌ شَهيدٌ، أوّاهٌ مُنيبٌ، حَبيبٌ مَهيبٌ،</vt:lpstr>
      <vt:lpstr>كُنْتَ لِلرَّسُولِ صَلَّى اللهُ عَلَيْهِ وَ آلِهِ وَلَداً،</vt:lpstr>
      <vt:lpstr>وَ لِلْقُرْءانِ سَنَداً [مُنْقِذاً]</vt:lpstr>
      <vt:lpstr>وَ لِلأُمَّةِ عَضُداً،</vt:lpstr>
      <vt:lpstr>وَ فِي الطّاعَةِ مُجْتَهِداً،</vt:lpstr>
      <vt:lpstr>حافِظاً لِلْعَهْدِ وَ الْميثاقِ،</vt:lpstr>
      <vt:lpstr>ناكِباً عَنْ سُبُلِ الْفُسّاقِ،</vt:lpstr>
      <vt:lpstr>[وَ] باذِلاً لِلْمَجْهُودِ،</vt:lpstr>
      <vt:lpstr>طَويلَ الرُّكُوعِ وَ السُّجُودِ،</vt:lpstr>
      <vt:lpstr>زاهِداً فِي الدُّنْيا زُهْدَ الرّاحِلِ عَنْها،</vt:lpstr>
      <vt:lpstr>ناظِراً إلَيْها بِعَيْنِ الْمُسْتَوْحِشينَ مِنْها،</vt:lpstr>
      <vt:lpstr>آمالُكَ عَنْها مَكْفُوفَةٌ،</vt:lpstr>
      <vt:lpstr>وَ هِمَّتُكَ عَنْ زينَتِها مَصْرُوفَةٌ،</vt:lpstr>
      <vt:lpstr>وَ ألْحاظُكَ عَنْ بَهْجَتِها مَطْرُوفَةٌ،</vt:lpstr>
      <vt:lpstr>وَ رَغْبَتُكَ فِي الآخِرَةِ مَعْرُوفَةٌ،</vt:lpstr>
      <vt:lpstr>حَتّى إذَا الْجَوْرُ مَدَّ باعَهُ،</vt:lpstr>
      <vt:lpstr>وَ أسْفَرَ الظُّلْمُ قِناعَهُ،</vt:lpstr>
      <vt:lpstr>وَ دَعَا الْغَيُّ أتْباعَهُ،</vt:lpstr>
      <vt:lpstr>وَ أنْتَ في حَرَمِ جَدِّكَ قاطِنٌ،</vt:lpstr>
      <vt:lpstr>وَ لِلظّالِمينَ مُبايِنٌ،</vt:lpstr>
      <vt:lpstr>جَليسُ الْبَيْتِ وَ الْمِحْرابِ،</vt:lpstr>
      <vt:lpstr>مُعْتَزِلٌ عَنِ اللَّذّاتِ وَ الشَّهَواتِ،</vt:lpstr>
      <vt:lpstr>تُنْكِرُ الْمُنْكَرَ بِقَلْبِكَ وَ لِسانِكَ، عَلى حَسَبِ طاقَتِكَ وَ إمْكانِكَ،</vt:lpstr>
      <vt:lpstr>ثُمَّ اقْتَضاكَ الْعِلْمُ لِلإْنْكارِ،</vt:lpstr>
      <vt:lpstr>وَ لَزِمَكَ [ألْزَمَكَ] أنْ تُجاهِدَ الْفُجّارَ،</vt:lpstr>
      <vt:lpstr>فَسِرْتَ في أوْلادِكَ وَ أهاليكَ، وَ شيعَتِكَ وَ مَواليكَ</vt:lpstr>
      <vt:lpstr> وَ صَدَعْتَ بِالْحَقِّ وَ الْبَيِّنَةِ،</vt:lpstr>
      <vt:lpstr>وَ دَعَوْتَ إلَى اللهِ بِالْحِكْمَةِ وَ الْمَوْعِظَةِ الْحَسَنَةِ،</vt:lpstr>
      <vt:lpstr>وَ أمَرْتَ بِإقامَةِ الْحُدُودِ، وَ الطّاعَةِ لِلْمَعْبُودِ،</vt:lpstr>
      <vt:lpstr>وَ نَهَيْتَ عَنِ الْخَبائِثِ وَ الطُّغْيانِ،</vt:lpstr>
      <vt:lpstr>وَ واجَهُوكَ بِالظُّلْمِ وَ الْعُدْوانِ،</vt:lpstr>
      <vt:lpstr>فَجاهَدْتَهُمْ بَعْدَ الإيعازِ لَهُمْ [الإيعادِ إلَيْهِمْ]</vt:lpstr>
      <vt:lpstr>وَ تَأْكيدِ الْحُجَّةِ عَلَيْهِمْ،</vt:lpstr>
      <vt:lpstr>فَنَكَثُوا ذِمامَكَ وَ بَيْعَتَكَ،</vt:lpstr>
      <vt:lpstr>وَ أسْخَطُوا رَبَّكَ وَ جَدَّكَ،</vt:lpstr>
      <vt:lpstr>وَ بَدَؤُوكَ بِالْحَرْبِ،</vt:lpstr>
      <vt:lpstr>فَثَبَتَّ لِلطَّعْنِ وَ الضَّرْبِ،</vt:lpstr>
      <vt:lpstr>وَ طَحَنْتَ جُنُودَ الْفُجّارِ، وَ اقْتَحَمْتَ قَسْطَلَ الْغُبارِ،</vt:lpstr>
      <vt:lpstr>مُجالِداً بِذِى الْفَقارِ، كَأنَّكَ عَلِيٌّ الْمُخْتارُ،</vt:lpstr>
      <vt:lpstr>فَلَمّا رَأوْكَ ثابِتَ الْجاشِ، غَيْرَ خائِفٍ وَ لا خاشٍ،</vt:lpstr>
      <vt:lpstr>نَصَبُوا لَكَ غَوائِلَ مَكْرِهِمْ،</vt:lpstr>
      <vt:lpstr> وَ قاتَلُوكَ بِكَيْدِهِمْ وَ شَرِّهِمْ،</vt:lpstr>
      <vt:lpstr>وَ أمَرَ اللَّعينُ جُنُودَهُ، </vt:lpstr>
      <vt:lpstr>فَمَنَعُوكَ الْماءَ وَ وُرُودَهُ،</vt:lpstr>
      <vt:lpstr>وَ ناجَزُوكَ الْقِتالَ، وَ عاجَلُوكَ النِّزالَ،</vt:lpstr>
      <vt:lpstr>وَ رَشَقُوكَ بِالسِّهامِ وَ النِّبالِ،</vt:lpstr>
      <vt:lpstr>وَ بَسَطُوا إلَيْكَ أكُفَّ الإصْطِلامِ،</vt:lpstr>
      <vt:lpstr>وَ لَمْ يَرْعَوْا لَكَ ذِماماً، وَ لا راقَبُوا فيكَ أثاماً،</vt:lpstr>
      <vt:lpstr> في قَتْلِهِمْ أوْلِياءَكَ، وَ نَهْبِهِمْ رِحالَكَ،</vt:lpstr>
      <vt:lpstr>وَ أنْتَ مُقَدَّمٌ فِي الْهَبَواتِ، وَ مُحْتَمِلٌ لِلأذِيّاتِ،</vt:lpstr>
      <vt:lpstr>قَدْ عَجِبَتْ مِنْ صَبْرِكَ مَلائِكَةُ السَّماواتِ،</vt:lpstr>
      <vt:lpstr>فَأحْدَقُوا بِكَ مِنْ كُلِّ الْجِهاتِ،</vt:lpstr>
      <vt:lpstr>وَ أثْخَنُوكَ بِالْجِراحِ،</vt:lpstr>
      <vt:lpstr>وَ حالُوا بَيْنَكَ وَ بَيْنَ الرَّواحِ،</vt:lpstr>
      <vt:lpstr>وَ لَمْ يَبْقَ لَكَ ناصِرٌ،</vt:lpstr>
      <vt:lpstr>وَ أنْتَ مُحْتَسِبٌ صابِرٌ،</vt:lpstr>
      <vt:lpstr>تَذُبُّ عَنْ نِسْوَتِكَ وَ أوْلادِكَ،</vt:lpstr>
      <vt:lpstr>حَتّى نَكَسُوكَ عَنْ جَوادِكَ،</vt:lpstr>
      <vt:lpstr>فَهَوَيْتَ إلَى الأرْضِ جَريحاً،</vt:lpstr>
      <vt:lpstr>تَطَؤُكَ الْخُيُولُ بِحَوافِرِها،</vt:lpstr>
      <vt:lpstr>وَ تَعْلُوكَ الطُّغاةُ بِبَواتِرِها،</vt:lpstr>
      <vt:lpstr>قَدْ رَشَحَ لِلْمَوْتِ جَبينُكَ،</vt:lpstr>
      <vt:lpstr>وَ اخْتَلَفَتْ بِالاِنْقِباضِ وَ الإنْبِساطِ شِمالُكَ وَ يَمينُكَ،</vt:lpstr>
      <vt:lpstr>تُديرُ طَرْفاً خَفِيّاً إلى رَحْلِكَ وَ بَيْتِكَ،</vt:lpstr>
      <vt:lpstr>وَ قَدْ شُغِلْتَ بِنَفْسِكَ عَنْ وُلْدِكَ وَ أهاليكَ،</vt:lpstr>
      <vt:lpstr>وَ أسْرَعَ فَرَسُكَ شارِداً، إلى خِيامِكَ قاصِداً، مُحَمْحِماً باكِياً،</vt:lpstr>
      <vt:lpstr>فَلَمّا رَأيْنَ النِّساءُ جَوادَكَ مَخْزِيّاً،</vt:lpstr>
      <vt:lpstr>وَ نَظَرْنَ سَرْجَكَ عَلَيْهِ مَلْوِيّاً،</vt:lpstr>
      <vt:lpstr>بَرَزْنَ مِنَ الْخُدُورِ،</vt:lpstr>
      <vt:lpstr>ناشِراتِ الشُّعُورِ،</vt:lpstr>
      <vt:lpstr>عَلَى الْخُدُودِ لاطِماتِ الْوُجُوهِ سافِراتٍ،</vt:lpstr>
      <vt:lpstr>وَ بِالْعَويلِ داعِياتٍ،</vt:lpstr>
      <vt:lpstr>وَ بَعْدَ الْعِزِّ مُذَلَّلاتِ،</vt:lpstr>
      <vt:lpstr>وَ إلى مَصْرَعِكَ مُبادِراتٍ،</vt:lpstr>
      <vt:lpstr>وَ الشِّمْرُ جالِسٌ عَلى صَدْرِكَ،</vt:lpstr>
      <vt:lpstr>وَ مُولِغٌ سَيْفَهُ عَلى نَحْرِكَ،</vt:lpstr>
      <vt:lpstr>قابِضٌ عَلى شَيْبَتِكَ بِيَدِهِ،</vt:lpstr>
      <vt:lpstr>ذابِحٌ لَكَ بِمُهَنَّدِهِ،</vt:lpstr>
      <vt:lpstr>قَدْ سَكَنَتْ حَواسُّكَ،</vt:lpstr>
      <vt:lpstr>وَ خَفِيَتْ أنْفاسُكَ،</vt:lpstr>
      <vt:lpstr>وَ رُفِعَ عَلَى الْقَناةِ رَأْسُكَ،</vt:lpstr>
      <vt:lpstr>وَ سُبِيَ أهْلُكَ كَالْعَبيدِ،</vt:lpstr>
      <vt:lpstr>وَ صُفِّدُوا فِي الْحَديدِ فَوْقَ أقْتابِ الْمَطِيّاتِ،</vt:lpstr>
      <vt:lpstr>تَلْفَحُ وُجُوهَهُمْ حَرُّ الْهاجِراتِ،</vt:lpstr>
      <vt:lpstr>يُساقُونَ فِي الْبَراري وَ الْفَلَواتِ،</vt:lpstr>
      <vt:lpstr>أيْديهِمْ مَغلُولَةٌ إلَى الأعْناقِ،</vt:lpstr>
      <vt:lpstr>يُطافُ بِهِمْ فِي الأسْواقِ،</vt:lpstr>
      <vt:lpstr>فَالْوَيْلُ لِلْعُصاةِ الْفُسّاقِ،</vt:lpstr>
      <vt:lpstr>لَقَدْ قَتَلُوا بِقَتْلِكَ الإسْلامَ،</vt:lpstr>
      <vt:lpstr>وَ عَطَّلُوا الصَّلوةَ وَ الصِّيامَ،</vt:lpstr>
      <vt:lpstr>وَ نَقَضُوا السُّنَنَ وَ الأحْكامَ،</vt:lpstr>
      <vt:lpstr>وَ هَدَمُوا قَواعِدَ الإيمانِ،</vt:lpstr>
      <vt:lpstr>وَ حَرَّفُوا آياتِ الْقُرْآنِ،</vt:lpstr>
      <vt:lpstr>وَ هَمْلَجُوا فِي الْبَغْيِ وَ الْعُدْوانِ،</vt:lpstr>
      <vt:lpstr>لَقَدْ أصْبَحَ رَسُولُ اللهِ صَلَّى اللهُ عَلَيْهِ وَ آلِهِ مَوْتُوراً،</vt:lpstr>
      <vt:lpstr>وَ عادَ كِتابُ اللهِ عَزَّوَجَلَّ مَهْجُوراً،</vt:lpstr>
      <vt:lpstr>وَ غُودِرَ الْحَقُّ إذْ قُهِرْتَ مَقْهُوراً،</vt:lpstr>
      <vt:lpstr>وَ فُقِدَ بِفَقْدِكَ التَّكْبيرُ وَ التَّهْليلُ،</vt:lpstr>
      <vt:lpstr>وَالتَّحْريمُ وَ التَّحْليلُ، وَ التَّنْزيلُ وَ التَّأْويلُ،</vt:lpstr>
      <vt:lpstr>وَ ظَهَرَ بَعْدَكَ التَّغْييرُ وَ التَّبْديلُ، وَ الإلْحادُ وَ التَّعْطيلُ، وَ الأهْواءُ</vt:lpstr>
      <vt:lpstr>وَ الأضاليلُ، وَ الْفِتَنُ وَ الأباطيلُ،</vt:lpstr>
      <vt:lpstr>فَقامَ ناعيكَ عِنْدَ قَبْرِ جَدِّكَ الرَّسُولِ صَلَّى اللهُ عَلَيْهِ وَ آلِهِ،</vt:lpstr>
      <vt:lpstr>فَنَعاكَ إلَيْهِ بِالدَّمْعِ الْهَطُولِ، قائِلا:</vt:lpstr>
      <vt:lpstr>يا رَسُولَ اللهِ، قُتِلَ سِبْطُكَ وَ فَتاكَ،</vt:lpstr>
      <vt:lpstr>وَ اسْتُبيحَ أهْلُكَ وَ حِماكَ،</vt:lpstr>
      <vt:lpstr>وَ سُبِيَتْ بَعْدَكَ ذَراريكَ،</vt:lpstr>
      <vt:lpstr>وَ وَقَعَ الْمَحْذُورُ بِعِتْرَتِكَ وَ ذَويكَ،</vt:lpstr>
      <vt:lpstr>فَانْزَعَجَ الرَّسُولُ، وَ بَكى قَلْبُهُ الْمَهُولُ،</vt:lpstr>
      <vt:lpstr>وَ عَزّاهُ بِكَ الْمَلائِكَةُ وَ الأنْبِياءُ،</vt:lpstr>
      <vt:lpstr>وَ فُجِعَتْ بِكَ اُمُّكَ الزَّهْراءُ،</vt:lpstr>
      <vt:lpstr>وَ اخْتَلَفَتْ جُنُودُ الْمَلائِكَةِ الْمُقَرَّبينَ،</vt:lpstr>
      <vt:lpstr> تُعَزّي أباكَ أميرَالْمُؤْمِنينَ،</vt:lpstr>
      <vt:lpstr>وَ اُقيمَتْ لَكَ الْمَآتِمُ في أعْلا عِلِّيّينَ،</vt:lpstr>
      <vt:lpstr>وَ لَطَمَتْ عَلَيْكَ الْحُورُ الْعينُ،</vt:lpstr>
      <vt:lpstr>وَ بَكَتِ السَّماءُ وَ سُكّانُها،</vt:lpstr>
      <vt:lpstr>وَ الْجِنانُ وَ خُزّانُها،</vt:lpstr>
      <vt:lpstr>وَ الْهِضابُ وَ أقْطارُها،</vt:lpstr>
      <vt:lpstr>وَ الْبِحارُ وَ حيتانُها،</vt:lpstr>
      <vt:lpstr>وَ الْجِنانُ وَ وِلْدانُها،</vt:lpstr>
      <vt:lpstr>وَ الْبَيْتُ وَ الْمَقامُ،</vt:lpstr>
      <vt:lpstr>وَ الْمَشْعَرُ الْحَرامُ،</vt:lpstr>
      <vt:lpstr>وَ الْحِلُّ وَ الإحْلإحْرامُ،</vt:lpstr>
      <vt:lpstr>اَللّهُمَّ فَبِحُرْمَةِ هذَا الْمَكانِ الْمُنيفِ،</vt:lpstr>
      <vt:lpstr>صَلِّ عَلى مُحَمَّدٍ وَ آلِ مُحَمَّدٍ،</vt:lpstr>
      <vt:lpstr>وَاحْشُرْني في زُمْرَتِهِمْ،</vt:lpstr>
      <vt:lpstr>وَ أدْخِلْنِي الْجَنَّةَ بِشَفاعَتِهِمْ،</vt:lpstr>
      <vt:lpstr>اَللّهُمَّ إنّي أتَوَسَّلُ إلَيْكَ يا أسْرَعَ الْحاسِبينَ،</vt:lpstr>
      <vt:lpstr>وَ ياأكْرَمَ الأكْرَمينَ، وَ ياأحْكَمَ الْحاكِمينَ،</vt:lpstr>
      <vt:lpstr>بِمُحَمَّدٍ خاتَمِ النَّبِيّينَ، رَسُولِكَ إلَى الْعالَمينَ أجْمَعينَ،</vt:lpstr>
      <vt:lpstr>وَ بِأخيهِ وَ ابْنِ عَمِّهِ الأنْزَعِ الْبَطينِ، الْعالِمِ الْمَكينِ،</vt:lpstr>
      <vt:lpstr> عَلِيٍّ أميرِ الْمُؤْمِنينَ،</vt:lpstr>
      <vt:lpstr>وَ بِفاطِمَةَ سَيِّدَةِ نِساءِ الْعالَمينَ،</vt:lpstr>
      <vt:lpstr>وَ بِالْحَسَنِ الزَّكِيِّ عِصْمَةِ الْمُتَّقينَ،</vt:lpstr>
      <vt:lpstr>وَ بِأبي عَبْدِاللهِ الْحُسَيْنِ أكْرَمِ الْمُسْتَشْهَدينَ،</vt:lpstr>
      <vt:lpstr>وَ بِأوْلادِهِ الْمَقْتُولينَ، وَ بِعِتْرَتِهِ الْمَظْلُومينَ،</vt:lpstr>
      <vt:lpstr>وَ بِعَلِيِّ بْنِ الْحُسَيْنِ زَيْنِ الْعابِدينَ،</vt:lpstr>
      <vt:lpstr>وَ بِمُحَمَّدِ بْنِ عَلِيٍّ قِبْلَةِ الأوّابينَ،</vt:lpstr>
      <vt:lpstr>وَ جَعْفَرِ بْنِ مُحَمَّدٍ أصْدَقِ الصّادِقينَ،</vt:lpstr>
      <vt:lpstr>وَ مُوسَى بْنِ جَعْفَرٍ مُظْهِرِ الْبَراهينَ،</vt:lpstr>
      <vt:lpstr>وَ عَلِيِّ بْنِ مُوسى ناصِرِ الدّينِ،</vt:lpstr>
      <vt:lpstr>وَ مُحَمَّدِ بْنِ عَلِيٍّ قُدْوَةِ الْمُهْتَدينَ،</vt:lpstr>
      <vt:lpstr>وَ عَلِيِّ بْنِ مُحَمَّدٍ أزْهَدِ الزّاهِدينَ،</vt:lpstr>
      <vt:lpstr>وَ الْحَسَنِ بْنِ عَلِيٍّ وارِثِ الْمُسْتَخْلَفينَ،</vt:lpstr>
      <vt:lpstr>وَالْحُجَّةِ عَلَى الْخَلْقِ أجْمَعينَ،</vt:lpstr>
      <vt:lpstr>أنْ تُصَلِّيَ عَلى مُحَمَّدٍ وَ آلِ مُحَمَّدٍ،</vt:lpstr>
      <vt:lpstr>الصّادِقينَ الأبَرّينَ، آلِ طه وَ يس،</vt:lpstr>
      <vt:lpstr>وَ أنْ تَجْعَلَني فِي الْقِيامَةِ مِنَ الآمِنينَ الْمُطْمَئِنّينَ،</vt:lpstr>
      <vt:lpstr>الْفائِزينَ الْفَرِحينَ الْمُسْتَبْشِرينَ،</vt:lpstr>
      <vt:lpstr>اَللّهُمَّ اكْتُبْني فِي الْمُسْلِمينَ،</vt:lpstr>
      <vt:lpstr>وَ ألْحِقْني بِالصّالِحينَ،</vt:lpstr>
      <vt:lpstr>وَاجْعَلْ لي لِسانَ صِدْقٍ فِي الآخِرينَ،</vt:lpstr>
      <vt:lpstr>وَانْصُرْني عَلَى الْباغينَ،</vt:lpstr>
      <vt:lpstr>وَاكْفِني كَيْدَ الْحاسِدينَ،</vt:lpstr>
      <vt:lpstr>وَاصْرِفْ عَنّي مَكْرَ الْماكِرينَ،</vt:lpstr>
      <vt:lpstr>وَاقْبِضْ عَنّي أيْدِيَ الظّالِمينَ،</vt:lpstr>
      <vt:lpstr>وَاجْمَعْ بَيْني وَ بَيْنَ السّادَةِ الْمَيامينِ في أعْلا عِلِّيّينَ،</vt:lpstr>
      <vt:lpstr>مَعَ الَّذينَ أنْعَمْتَ عَلَيْهِمْ مِنَ النَّبِيّينَ وَ الصِّدّيقينَ</vt:lpstr>
      <vt:lpstr> وَ الشُّهَداءِ وَ الصّالِحينَ،</vt:lpstr>
      <vt:lpstr>بِرَحْمَتِكَ يا أرْحَمَ الرّاحِمينَ،</vt:lpstr>
      <vt:lpstr>اَللّهُمَّ إنّي اُقْسِمُ عَلَيْكَ بِنَبِيِّكَ الْمَعْصُومِ،</vt:lpstr>
      <vt:lpstr>وَ بِحُكْمِكَ الْمَحْتُومِ، وَ نُهْيَكَ [نَهْيِكَ] الْمَكْتُومِ،</vt:lpstr>
      <vt:lpstr>وَ بِهذَا الْقَبْرِ الْمَلْمُومِ، الْمُوَسَّدِ في كَنَفِهِ الإمامُ الْمَعْصُومُ، </vt:lpstr>
      <vt:lpstr>الْمَقْتُولُ الْمَظْلُومُ،</vt:lpstr>
      <vt:lpstr>أنْ تَكْشِفَ ما بي مِنَ الْغُمُومِ،</vt:lpstr>
      <vt:lpstr>وَ تَصْرِفَ عَنّي شَرَّ الْقَدَرِ الْمَحْتُومِ،</vt:lpstr>
      <vt:lpstr>وَ تُجيرَني مِنَ النّارِ ذاتِ السَّمُومِ،</vt:lpstr>
      <vt:lpstr>اَللّهُمَّ جَلِّلْني بِنِعْمَتِكَ،</vt:lpstr>
      <vt:lpstr>وَ رَضِّني بِقَسْمِكَ،</vt:lpstr>
      <vt:lpstr>وَ تَغَمَّدْني بِجُودِكَ وَ كَرَمِكَ،</vt:lpstr>
      <vt:lpstr>وَ باعِدْني مِنْ مَكْرِكَ وَ نِقْمَتِكَ،</vt:lpstr>
      <vt:lpstr>اَللّهُمَّ اعْصِمْني مِنَ الزَّلَلِ،</vt:lpstr>
      <vt:lpstr>وَ سدِّدْني فِي الْقَوْلِ وَ الْعَمَلِ،</vt:lpstr>
      <vt:lpstr>وَافْسَحْ لي في مُدَّةِ الأجَلِ،</vt:lpstr>
      <vt:lpstr>وَ اعْفِني مِنَ الأوْجاعِ وَ الْعِلَلِ،</vt:lpstr>
      <vt:lpstr>وَ بَلِّغْني بِمَوالِيَّ وَ بِفَضْلِكَ أفْضَلَ الأَمَلِ،</vt:lpstr>
      <vt:lpstr>اَللّهُمَّ صَلِّ عَلى مُحَمَّدٍ وَ آلِ مُحَمَّدٍ وَ اقْبَلْ تَوْبَتي،</vt:lpstr>
      <vt:lpstr>وَارْحَمْ عَبْرَتي،</vt:lpstr>
      <vt:lpstr>وَ أقِلْني عَثْرَتي،</vt:lpstr>
      <vt:lpstr>وَ نَفِّسْ كُرْبَتي،</vt:lpstr>
      <vt:lpstr>وَاغْفِرْ لي خَطيئَتي،</vt:lpstr>
      <vt:lpstr>وَ أصْلِحْ لي في ذُرِّيَّتي،</vt:lpstr>
      <vt:lpstr>اَللّهُمَّ لا تَدَعْ لي في هذَا الْمَشْهَدِ الْمُعَظَّمِ</vt:lpstr>
      <vt:lpstr> وَ الْمَحَلِّ الْمُكَرَّمِ ذَنْباً إلاّ غَفَرْتَهُ،</vt:lpstr>
      <vt:lpstr>وَ لا عَيْباً إلاّ سَتَرْتَهُ،</vt:lpstr>
      <vt:lpstr>وَ لا غَمّاً إلاّ كَشَفْتَهُ،</vt:lpstr>
      <vt:lpstr>وَ لا رِزْقاً إلاّ بَسَطْتَهُ،</vt:lpstr>
      <vt:lpstr>وَ لا جاهاً إلاّ عَمَرْتَهُ،</vt:lpstr>
      <vt:lpstr>وَ لا فَساداً إلاّ أصْلَحْتَهُ،</vt:lpstr>
      <vt:lpstr>وَ لا أمَلاً إلاّ بَلَّغْتَهُ،</vt:lpstr>
      <vt:lpstr>وَ لا دُعاءً إلاّ أجَبْتَهُ،</vt:lpstr>
      <vt:lpstr>وَ لا مَضيقاً إلاّ فَرَّجْتَهُ،</vt:lpstr>
      <vt:lpstr>وَ لا شَمْلاً إلاّ جَمَعْتَهُ،</vt:lpstr>
      <vt:lpstr>وَ لا أمْراً إلاّ أتْمَمْتَهُ،</vt:lpstr>
      <vt:lpstr>وَ لا مالاً إلاّ كَثَّرْتَهُ،</vt:lpstr>
      <vt:lpstr>وَ لا خُلْقاً إلاّ حَسَّنْتَهُ،</vt:lpstr>
      <vt:lpstr>وَ لا إنْفاقاً إلاّ أخْلَفْتَهُ،</vt:lpstr>
      <vt:lpstr>وَ لا حالاً إلاّ عَمَرْتَهُ،</vt:lpstr>
      <vt:lpstr>وَ لا حَسُوداً إلاّ قَمَعْتَهُ،</vt:lpstr>
      <vt:lpstr>وَ لا عَدُوّاً إلاّ أرْدَيْتَهُ،</vt:lpstr>
      <vt:lpstr>وَ لا شَرّاً إلاّ كَفَيْتَهُ،</vt:lpstr>
      <vt:lpstr>وَ لا مَرَضاً إلاّ شَفَيْتَهُ،</vt:lpstr>
      <vt:lpstr>وَ لا بَعيداً إلاّ أدْنَيْتَهُ،</vt:lpstr>
      <vt:lpstr>وَ لا شَعَثاً إلاّ لَمَمْتَهُ،</vt:lpstr>
      <vt:lpstr>وَ لا سُؤالاً [سُؤْلاً] إلاّ أعْطَيْتَهُ،</vt:lpstr>
      <vt:lpstr>اَللّهُمَّ إنّي أسْئَلُكَ خَيْرَ الْعاجِلَةِ،</vt:lpstr>
      <vt:lpstr>وَ ثَوابَ الآجِلَةِ،</vt:lpstr>
      <vt:lpstr>اَللّهُمَّ أغْنِني بِحَلالِكَ عَنِ الْحَرامِ،</vt:lpstr>
      <vt:lpstr>وَ بِفَضْلِكَ عَنْ جَميعِ الأنامِ،</vt:lpstr>
      <vt:lpstr> اَللّهُمَّ إنّي أسْئَلُكَ عِلْماً نافِعاً،</vt:lpstr>
      <vt:lpstr>وَ قَلْباً خاشِعاً،</vt:lpstr>
      <vt:lpstr>وَ يَقيناً شافِياً،</vt:lpstr>
      <vt:lpstr>وَ عَمَلا زاكِياً،</vt:lpstr>
      <vt:lpstr>وَ صَبْراً جَميلاً،</vt:lpstr>
      <vt:lpstr>وَ أجْراً جَزيلاً،</vt:lpstr>
      <vt:lpstr>اَللّهُمَّ ارْزُقْني شُكْرَ نِعْمَتِكَ عَلَىَّ،</vt:lpstr>
      <vt:lpstr>وَ زِدْ في إحْسانِكَ وَ كَرَمِكَ إلَىَّ،</vt:lpstr>
      <vt:lpstr>وَ اجْعَلْ قَوْلي فِي النّاسِ مَسْمُوعاً،</vt:lpstr>
      <vt:lpstr>وَ عَمَلي عِنْدَكَ مَرْفُوعاً،</vt:lpstr>
      <vt:lpstr>وَ أثَري فِي الْخَيْراتِ مَتْبُوعاً،</vt:lpstr>
      <vt:lpstr>وَ عَدُوّي مَقْمُوعاً،</vt:lpstr>
      <vt:lpstr>اَللّهُمَّ صَلِّ عَلى مُحَمَّدٍ وَ آلِ مُحَمَّدٍ الأخْيارِ، </vt:lpstr>
      <vt:lpstr>في آناءِ اللَّيْلِ وَ أطْرافِ النَّهارِ،</vt:lpstr>
      <vt:lpstr>وَ اكْفِني شَرَّ الأشْرارِ،</vt:lpstr>
      <vt:lpstr>وَ طَهِّرْني مِنَ الذُّنُوبِ وَ الأوْزارِ،</vt:lpstr>
      <vt:lpstr>وَ أجِرْني مِنَ النّارِ،</vt:lpstr>
      <vt:lpstr>وَ أحِلَّني دارَالْقَرارِ،</vt:lpstr>
      <vt:lpstr>وَ اغْفِرْ لي وَ لِجَميعِ إخْواني فيكَ وَ أخَواتِيَ</vt:lpstr>
      <vt:lpstr> الْمُؤْمِنينَ وَ الْمُؤْمِناتِ،</vt:lpstr>
      <vt:lpstr>بِرَحْمَتِكَ يا أرْحَمَ الرّاحِمينَ.</vt:lpstr>
      <vt:lpstr>اَللَّهُمَّ صَلِّ عَلَىٰ مُحَمَّدٍ وَآلِ مُحَمَّدٍ</vt:lpstr>
      <vt:lpstr>PowerPoint Presentation</vt:lpstr>
      <vt:lpstr>لاإلهَ إلاَّ اللهُ الْحَليمُ الْكَريمُ،</vt:lpstr>
      <vt:lpstr>لاإلهَ إلاَّاللهُ الْعَلِيُّ الْعَظيمُ،</vt:lpstr>
      <vt:lpstr>لاإلهَ إلاَّاللهُ رَبُّ السَّماواتِ السَّبْعِ وَ الأرَضينَ السَّبْعِ،</vt:lpstr>
      <vt:lpstr>وَ ما فيهِنَّ وَ ما بَيْنَهُنَّ،</vt:lpstr>
      <vt:lpstr>خِلافاً لِأعْدائِهِ،</vt:lpstr>
      <vt:lpstr>وَ تَكْذيباً لِمَنْ عَدَلَ بِهِ،</vt:lpstr>
      <vt:lpstr>وَ إقْراراً لِرُبُوبِيَّتِهِ،</vt:lpstr>
      <vt:lpstr>وَ خُضُوعاً لِعِزَّتِهِ،</vt:lpstr>
      <vt:lpstr>الأوَّلُ بِغَيْرِ أوَّل،</vt:lpstr>
      <vt:lpstr>وَالآخِرُ إلى غَيْرِ آخِر،</vt:lpstr>
      <vt:lpstr>الظّاهِرُ عَلى كُلِّ شَىْء بِقُدْرَتِهِ،</vt:lpstr>
      <vt:lpstr>الْباطِنُ دُونَ كُلِّ شَىْء بِعِلْمِهِ وَ لُطْفِهِ،</vt:lpstr>
      <vt:lpstr>لا تَقِفُ الْعُقُولُ عَلى كُنْهِ عَظَمَتِهِ،</vt:lpstr>
      <vt:lpstr>وَ لا تُدْرِكُ الأوْهامُ حَقيقَةَ ماهِيَّتِهِ،</vt:lpstr>
      <vt:lpstr>وَ لا تَتَصَوَّرُ الأنْفُسُ مَعانِيَ كَيْفِيَّتِهِ،</vt:lpstr>
      <vt:lpstr>مُطَّلِعاً عَلَى الضَّمائِرِ،</vt:lpstr>
      <vt:lpstr>عارِفاً بِالسَّرائِرِ،</vt:lpstr>
      <vt:lpstr>يَعْلَمُ خائِنَةَ الأعْيُنِ وَ ما تُخْفِى الصُّدُورُ،</vt:lpstr>
      <vt:lpstr>اَللّهُمَّ إنّي اُشْهِدُكَ عَلى تَصْديقي رَسُولَكَ</vt:lpstr>
      <vt:lpstr>صَلَّى اللهُ عَلَيْهِ وَ آلِهِ وَ إيماني بِهِ،</vt:lpstr>
      <vt:lpstr>وَ عِلْمي بِمَنْزِلَتِهِ،</vt:lpstr>
      <vt:lpstr>وَ إنّي أشْهَدُ أنَّهُ النَّبِيُّ الَّذي نَطَقَتِ الْحِكْمَةُ بِفَضْلِهِ،</vt:lpstr>
      <vt:lpstr>وَ بَشَّرَتِ الأنْبِياءُ بِهِ،</vt:lpstr>
      <vt:lpstr>وَ دَعَتْ إلَى الإقْرارِ بِما جاءَ بِهِ،</vt:lpstr>
      <vt:lpstr>وَ حَثَّتْ عَلى تَصْديقِهِ،</vt:lpstr>
      <vt:lpstr>بِقَوْلِهِ تَعالى: «اَلَّذي يَجِدُونَهُ مَكْتُوباً عِنْدَهُمْ</vt:lpstr>
      <vt:lpstr> فِي التَّوْريةِ وَ الإنْجيلِ يَأْمُرُهُمْ بِالْمَعْرُوفِ وَ يَنْهيهُمْ عَنِ الْمُنْكَرِ </vt:lpstr>
      <vt:lpstr>وَ يُحِلُّ لَهُمُ الطَّيِّباتِ وَ يُحَرِّمُ عَلَيْهِمُ الْخَبائِثَ </vt:lpstr>
      <vt:lpstr>وَ يَضَعُ عَنْهُمْ إصْرَهُمْ وَ الأغْلالَ الَّتي كانَتْ عَلَيْهِمْ»،</vt:lpstr>
      <vt:lpstr>فَصَلِّ عَلى مُحَمَّدٍ رَسُولِكَ إلَى الثَّقَلَيْنِ،</vt:lpstr>
      <vt:lpstr>وَ سَيِّدِ الأنْبِياءِ الْمُصْطَفَيْنَ،</vt:lpstr>
      <vt:lpstr>وَ عَلى أخيهِ وَ ابْنِ عَمِّهِ،</vt:lpstr>
      <vt:lpstr>اللَّذَيْنِ لَمْ يُشْرِكا بِكَ طَرْفَةَ عَيْن أبَداً،</vt:lpstr>
      <vt:lpstr>وَ عَلى فاطِمَةَ الزَّهْراءِ سَيِّدةِ نِساءِ الْعالَمينَ،</vt:lpstr>
      <vt:lpstr>وَ عَلى سَيِّدَىْ شَبابِ أهْلِ الْجَنَّةِ الْحَسَنِ وَ الْحُسَيْنِ،</vt:lpstr>
      <vt:lpstr>صَلاةً خالِدَةَ الدَّوامِ،</vt:lpstr>
      <vt:lpstr>عَدَدَ قَطْرِ الرِّهامِ،</vt:lpstr>
      <vt:lpstr>وَ زِنَةَ الْجِبالِ وَ الآكامِ،</vt:lpstr>
      <vt:lpstr>ما أوْرَقَ السَّلامُ،</vt:lpstr>
      <vt:lpstr>وَ اخْتَلَفَ الضِّياءُ وَ الظَّلامُ،</vt:lpstr>
      <vt:lpstr>وَ عَلى آلِهِ الطّاهِرينَ، الأئِمَّةِ الْمُهْتَدينَ،</vt:lpstr>
      <vt:lpstr>الذّائِدينَ عَنِ الدّينِ،</vt:lpstr>
      <vt:lpstr>عَلِيٍّ وَ مُحَمَّدٍ وَ جَعْفَرٍ وَ مُوسى وَ عَلِيٍّ وَ مُحَمَّدٍ</vt:lpstr>
      <vt:lpstr>وَ عَلِيٍّ وَ الْحَسَنِ وَ الْحُجَّةِ،</vt:lpstr>
      <vt:lpstr>الْقَوّامِ بِالْقِسْطِ، وَ سُلالَةِ السِّبْطِ،</vt:lpstr>
      <vt:lpstr>اَللّهُمَّ إنّي أسْئَلُكَ بِحَقِّ هذَا الإمامِ فَرَجاً قَريباً،</vt:lpstr>
      <vt:lpstr>وَ صَبْراً جَميلا،</vt:lpstr>
      <vt:lpstr>وَ نَصْراً عَزيزاً،</vt:lpstr>
      <vt:lpstr>وَ غِنىً عَنِ الْخَلْقِ،</vt:lpstr>
      <vt:lpstr>وَ ثَباتاً فِي الْهُدى،</vt:lpstr>
      <vt:lpstr>وَ التَّوْفيقَ لِما تُحِبُّ وَ تَرْضى،</vt:lpstr>
      <vt:lpstr>وَ رِزْقاً واسِعاً حَلالا طَيِّباً،</vt:lpstr>
      <vt:lpstr>مَريئاً دارّاً سائِغاً،</vt:lpstr>
      <vt:lpstr>فاضِلاً مُفَضِّلاً صَبّاً صَبّاً،</vt:lpstr>
      <vt:lpstr>مِنْ غَيْرِ كَدّ وَ لا نَكَد، وَ لا مِنَّة مِنْ أحَد،</vt:lpstr>
      <vt:lpstr>وَ عافِيَةً مِنْ كُلِّ بَلاء وَ سُقْم وَ مَرَض،</vt:lpstr>
      <vt:lpstr>وَ الشُّكْرَ عَلَى الْعافِيَةِ وَ النَّعْماءِ،</vt:lpstr>
      <vt:lpstr>وَ إذا جاءَ الْمَوْتُ فَاقْبِضْنا عَلى أحْسَنِ ما يَكُونُ لَكَ طاعَةً،</vt:lpstr>
      <vt:lpstr>عَلى ما أمَرْتَنا مُحافِظينَ حَتّى تُؤَدِّيَنا إلى جَنّاتِ النَّعيمِ،</vt:lpstr>
      <vt:lpstr>بِرَحْمَتِكَ يا أرْحَمَ الرّاحِمينَ،</vt:lpstr>
      <vt:lpstr>اَللّهُمَّ صَلِّ عَلى مُحَمَّدٍ وَ آلِ مُحَمَّدٍ،</vt:lpstr>
      <vt:lpstr>وَ أوْحِشْني مِنَ الدُّنْيا وَ آنِسْني بِالآخِرَةِ،</vt:lpstr>
      <vt:lpstr>فَإنَّهُ لا يُوحِشُ مِنَ الدُّنْيا إلاّ خَوْفُكَ،</vt:lpstr>
      <vt:lpstr>وَ لا يُؤْنِسُ بِالآخِرَةِ إلاّ رَجآؤُكَ،</vt:lpstr>
      <vt:lpstr>اَللّهُمَّ لَكَ الْحُجَّةُ لا عَلَيْكَ،</vt:lpstr>
      <vt:lpstr>وَ إلَيْكَ الْمُشْتَكى لا مِنْكَ،</vt:lpstr>
      <vt:lpstr>فَصَلِّ عَلى مُحَمَّدٍ وَ آلِهِ</vt:lpstr>
      <vt:lpstr>وَ أعِنّي عَلى نَفْسِيَ الظّالِمَةِ الْعاصِيَةِ،</vt:lpstr>
      <vt:lpstr>وَ شَهْوَتِيَ الْغالِبَةِ،</vt:lpstr>
      <vt:lpstr>وَاخْتِمْ لي بِالْعافِيَةِ،</vt:lpstr>
      <vt:lpstr>اَللّهُمَّ إنَّ اسْتِغْفاري إيّاكَ وَ أنَا مُصِرٌّ عَلى مانَهَيْتَ قِلَّةُ حَيآء،</vt:lpstr>
      <vt:lpstr>وَ تَرْكِيَ الاِسْتِغْفارَ مَعَ عِلْمي بِسِعَةِ حِلْمِكَ</vt:lpstr>
      <vt:lpstr>تَضْييعٌ لِحَقِّ الرَّجآءِ،</vt:lpstr>
      <vt:lpstr>اَللّهُمَّ إنَّ ذُنُوبي تُؤْيِسُني أنْ أرْجُوَكَ،</vt:lpstr>
      <vt:lpstr>وَ إنَّ عِلْمي بِسِعَةِ رَحْمَتِكَ يَمْنَعُني أنْ أخْشاكَ،</vt:lpstr>
      <vt:lpstr>فَصَلِّ عَلى مُحَمَّدٍ وَ آلِ مُحَمَّدٍ،</vt:lpstr>
      <vt:lpstr>وَ صَدِّقْ رَجائي لَكَ،</vt:lpstr>
      <vt:lpstr>وَ كَذِّبْ خَوْفي مِنْكَ،</vt:lpstr>
      <vt:lpstr>وَ كُنْ لي عِنْدَ أحْسَنِ ظَنّي بِكَ</vt:lpstr>
      <vt:lpstr> يا أكْرَمَ الأكْرَمينَ،</vt:lpstr>
      <vt:lpstr>اَللّهُمَّ صَلِّ عَلى مُحَمَّدٍ وَ آلِ مُحَمَّدٍ وَ أيِّدْني بِالْعِصْمَةِ،</vt:lpstr>
      <vt:lpstr>وَ أنْطِقْ لِساني بِالْحِكْمَةِ،</vt:lpstr>
      <vt:lpstr>وَ اجْعَلْني مِمَّنْ يَنْدَمُ عَلى ما ضَيَّعَهُ في أمْسِهِ،</vt:lpstr>
      <vt:lpstr>وَ لا يَغْبَنُ حَظَّهُ في يَوْمِهِ،</vt:lpstr>
      <vt:lpstr>وَ لا يَهُمُّ لِرِزْقِ غَدِهِ،</vt:lpstr>
      <vt:lpstr>اَللّهُمَّ إنَّ الْغَنِيَّ مَنِ اسْتَغْنى بِكَ وَ افْتَقَرَ إلَيْكَ،</vt:lpstr>
      <vt:lpstr>وَ الْفَقيرَ مَنِ اسْتَغْنى بِخَلْقِكَ عَنْكَ،</vt:lpstr>
      <vt:lpstr>فَصَلِّ عَلى مُحَمَّدٍ وَ آلِ مُحَمَّدٍ،</vt:lpstr>
      <vt:lpstr>وَ أغْنِني عَنْ خَلْقِكَ بِكَ،</vt:lpstr>
      <vt:lpstr>وَ اجْعَلْني مِمَّنْ لا يَبْسُطُ كَفّاً إلاّ إلَيْكَ،</vt:lpstr>
      <vt:lpstr>اَللّهُمَّ إنَّ الشَّقِيَّ مَنْ قَنَطَ وَ أمامَهُ التَّوْبَةُ</vt:lpstr>
      <vt:lpstr> وَ وَرآءَهُ الرَّحْمَةُ،</vt:lpstr>
      <vt:lpstr>وَ إنْ كُنْتُ ضَعيفَ الْعَمَلِ فَإ نّي في رَحْمَتِكَ قَوِيُّ الأمَلِ،</vt:lpstr>
      <vt:lpstr>فَهَبْ لي ضَعْفَ عَمَلي لِقُوَّةِ أمَلي،</vt:lpstr>
      <vt:lpstr>اَللّهُمَّ إنْ كُنْتَ تَعْلَمُ أنْ ما في عِبادِكَ مَنْ هُوَ أقْسى قَلْباً مِنّي</vt:lpstr>
      <vt:lpstr> وَ أعْظَمُ مِنّي ذَنْباً،</vt:lpstr>
      <vt:lpstr>فَإ نّي أعْلَمُ أنَّهُ لا مَوْلى أعْظَمُ مِنْكَ طَوْلا،</vt:lpstr>
      <vt:lpstr>وَ أوْسَعُ رَحْمَةً وَ عَفْواً،</vt:lpstr>
      <vt:lpstr>فَيا مَنْ هُوَ أوْحَدُ في رَحْمَتِهِ،</vt:lpstr>
      <vt:lpstr>إغْفِرْ لِمَنْ لَيْسَ بِأوْحَدَ في خَطيئَتِهِ،</vt:lpstr>
      <vt:lpstr>اَللّهُمَّ إنَّكَ أمَرْتَنا فَعَصَيْنا،</vt:lpstr>
      <vt:lpstr>وَ نَهَيْتَ فَمَا انْتَهَيْنا،</vt:lpstr>
      <vt:lpstr>وَ ذَكَّرْتَ فَتَناسَيْنا،</vt:lpstr>
      <vt:lpstr>وَ بَصَّرْتَ فَتَعامَيْنا،</vt:lpstr>
      <vt:lpstr>وَ حَذَّرْتَ فَتَعَدَّيْنا،</vt:lpstr>
      <vt:lpstr>وَ ما كانَ ذلِكَ جَزآءَ إحْسانِكَ إلَيْنا،</vt:lpstr>
      <vt:lpstr>وَ أنْتَ أعْلَمُ بِما أعْلَنّا وَ أخْفَيْنا،</vt:lpstr>
      <vt:lpstr>وَ أخْبَرُ بِما نَأْتي وَ ما أتَيْنا،</vt:lpstr>
      <vt:lpstr>فَصَلِّ عَلى مُحَمَّدٍ وَ آلِ مُحَمَّدٍ،</vt:lpstr>
      <vt:lpstr>وَ لا تُؤاخِذْنا بِما أخْطَأْنا وَ نَسينا،</vt:lpstr>
      <vt:lpstr>وَ هَبْ لَنا حُقُوقَكَ لَدَيْنا،</vt:lpstr>
      <vt:lpstr>وَ أتِمَّ إحْسانَكَ إلَيْنا،</vt:lpstr>
      <vt:lpstr>وَ أسْبِلْ رَحْمَتَكَ عَلَيْنا،</vt:lpstr>
      <vt:lpstr>اَللّهُمَّ إنّا نَتَوَسَّلُ إلَيْكَ بِهذَا الصِّدّيقِ الإمامِ،</vt:lpstr>
      <vt:lpstr>وَ نَسْئَلُكَ بِالْحَقِّ الَّذي جَعَلْتَةُ لَهُ وَ لِجَدِّهِ رَسُولِكَ وَ لِأبَوَيْهِ عَلِيٍّ</vt:lpstr>
      <vt:lpstr>وَ فاطِمَةَ، أهْلِ بَيْتِ الرَّحْمَةِ،</vt:lpstr>
      <vt:lpstr>إدْرارَ الرِّزْقِ الَّذي بِهِ قِوامُ حَياتِنا وَ صَلاحُ أحْوالِ عِيالِنا،</vt:lpstr>
      <vt:lpstr>فَأنْتَ الْكَريمُ الَّذي تُعْطي مِنْ سِعَةٍ،</vt:lpstr>
      <vt:lpstr>وَ تَمْنَعُ مِنْ قُدْرَةٍ،</vt:lpstr>
      <vt:lpstr>وَ نَحْنُ نَسْئَلُكَ مِنَ الرِّزْقِ مايَكُونُ صَلاحاً لِلدُّنْيا</vt:lpstr>
      <vt:lpstr> وَ بَلاغاً لِلآخِرَةِ،</vt:lpstr>
      <vt:lpstr>اَللّهُمَّ صَلِّ عَلى مُحَمَّدٍ وَ آلِ مُحَمَّدٍ،</vt:lpstr>
      <vt:lpstr>وَ اغْفِرْلَنا وَ لِوالِدَيْنا،</vt:lpstr>
      <vt:lpstr>وَ لِجَميعِ الْمُؤْمِنينَ وَ الْمُؤْمِناتِ،</vt:lpstr>
      <vt:lpstr>وَالْمُسْلِمينَ وَ الْمُسْلِماتِ،</vt:lpstr>
      <vt:lpstr>الأحْياءِ مِنْهُمْ وَ الأمْواتِ،</vt:lpstr>
      <vt:lpstr>وَ آتِنا فِي الدُّنْيا حَسَنَةً وَ فِي الآخِرَةِ حَسَنَةً وَ قِنا عَذابَ النّارِ.</vt:lpstr>
      <vt:lpstr>PowerPoint Presentation</vt:lpstr>
      <vt:lpstr>سُبْحانَ اللهِ وَ الْحَمْدُ للهِ وَ لا إلهَ إلاَّ اللهُ وَ اللهُ أكْبَرُ</vt:lpstr>
      <vt:lpstr>PowerPoint Presentation</vt:lpstr>
      <vt:lpstr>زادَ اللهُ في شَرَفِكُمْ، وَ السَّلامُ عَلَيْكُمْ وَ رَحْمَةُ اللهِ وَ بَرَكاتُهُ.</vt:lpstr>
      <vt:lpstr>اَللَّهُمَّ صَلِّ عَلَىٰ مُحَمَّدٍ وَآلِ مُحَمَّدٍ</vt:lpstr>
      <vt:lpstr>PowerPoint Presentation</vt:lpstr>
      <vt:lpstr>PowerPoint Presentation</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2214</cp:revision>
  <cp:lastPrinted>1601-01-01T00:00:00Z</cp:lastPrinted>
  <dcterms:created xsi:type="dcterms:W3CDTF">1601-01-01T00:00:00Z</dcterms:created>
  <dcterms:modified xsi:type="dcterms:W3CDTF">2020-08-28T11:11:09Z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