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455" r:id="rId9"/>
    <p:sldId id="456" r:id="rId10"/>
    <p:sldId id="457" r:id="rId11"/>
    <p:sldId id="458" r:id="rId12"/>
    <p:sldId id="459" r:id="rId13"/>
    <p:sldId id="460" r:id="rId14"/>
    <p:sldId id="461" r:id="rId15"/>
    <p:sldId id="462" r:id="rId16"/>
    <p:sldId id="463" r:id="rId17"/>
    <p:sldId id="464" r:id="rId18"/>
    <p:sldId id="465" r:id="rId19"/>
    <p:sldId id="466" r:id="rId20"/>
    <p:sldId id="467" r:id="rId21"/>
    <p:sldId id="468" r:id="rId22"/>
    <p:sldId id="469" r:id="rId23"/>
    <p:sldId id="470" r:id="rId24"/>
    <p:sldId id="471" r:id="rId25"/>
    <p:sldId id="472" r:id="rId26"/>
    <p:sldId id="473" r:id="rId27"/>
    <p:sldId id="474" r:id="rId28"/>
    <p:sldId id="475" r:id="rId29"/>
    <p:sldId id="476" r:id="rId30"/>
    <p:sldId id="477" r:id="rId31"/>
    <p:sldId id="478" r:id="rId32"/>
    <p:sldId id="479" r:id="rId33"/>
    <p:sldId id="480" r:id="rId34"/>
    <p:sldId id="481" r:id="rId35"/>
    <p:sldId id="482" r:id="rId36"/>
    <p:sldId id="483" r:id="rId37"/>
    <p:sldId id="484" r:id="rId38"/>
    <p:sldId id="485" r:id="rId39"/>
    <p:sldId id="486" r:id="rId40"/>
    <p:sldId id="487" r:id="rId41"/>
    <p:sldId id="488" r:id="rId42"/>
    <p:sldId id="489" r:id="rId43"/>
    <p:sldId id="490" r:id="rId44"/>
    <p:sldId id="491" r:id="rId45"/>
    <p:sldId id="492" r:id="rId46"/>
    <p:sldId id="493" r:id="rId47"/>
    <p:sldId id="494" r:id="rId48"/>
    <p:sldId id="495" r:id="rId49"/>
    <p:sldId id="496" r:id="rId50"/>
    <p:sldId id="497" r:id="rId51"/>
    <p:sldId id="498" r:id="rId52"/>
    <p:sldId id="499" r:id="rId53"/>
    <p:sldId id="500" r:id="rId54"/>
  </p:sldIdLst>
  <p:sldSz cx="10058400" cy="5715000"/>
  <p:notesSz cx="6858000" cy="9144000"/>
  <p:defaultTextStyle>
    <a:defPPr>
      <a:defRPr lang="en-US"/>
    </a:defPPr>
    <a:lvl1pPr marL="0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78562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57123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35685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14246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92808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71370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49931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28493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48" y="108"/>
      </p:cViewPr>
      <p:guideLst>
        <p:guide orient="horz" pos="1800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775355"/>
            <a:ext cx="854964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3238500"/>
            <a:ext cx="704088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378562" indent="0" algn="ctr">
              <a:buNone/>
              <a:defRPr/>
            </a:lvl2pPr>
            <a:lvl3pPr marL="757123" indent="0" algn="ctr">
              <a:buNone/>
              <a:defRPr/>
            </a:lvl3pPr>
            <a:lvl4pPr marL="1135685" indent="0" algn="ctr">
              <a:buNone/>
              <a:defRPr/>
            </a:lvl4pPr>
            <a:lvl5pPr marL="1514246" indent="0" algn="ctr">
              <a:buNone/>
              <a:defRPr/>
            </a:lvl5pPr>
            <a:lvl6pPr marL="1892808" indent="0" algn="ctr">
              <a:buNone/>
              <a:defRPr/>
            </a:lvl6pPr>
            <a:lvl7pPr marL="2271370" indent="0" algn="ctr">
              <a:buNone/>
              <a:defRPr/>
            </a:lvl7pPr>
            <a:lvl8pPr marL="2649931" indent="0" algn="ctr">
              <a:buNone/>
              <a:defRPr/>
            </a:lvl8pPr>
            <a:lvl9pPr marL="302849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0054D-2350-46D7-B300-42A217E6939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3073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C399D-0A44-470B-86C8-E8D58C32431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9327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228866"/>
            <a:ext cx="226314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28866"/>
            <a:ext cx="662178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BC4F8-65DF-49F2-ACDA-B7F95780B35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552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B540F-9375-4542-A9CE-610FE4FCF7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0355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3672418"/>
            <a:ext cx="8549640" cy="1135063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2422261"/>
            <a:ext cx="8549640" cy="1250156"/>
          </a:xfrm>
        </p:spPr>
        <p:txBody>
          <a:bodyPr anchor="b"/>
          <a:lstStyle>
            <a:lvl1pPr marL="0" indent="0">
              <a:buNone/>
              <a:defRPr sz="1700"/>
            </a:lvl1pPr>
            <a:lvl2pPr marL="378562" indent="0">
              <a:buNone/>
              <a:defRPr sz="1500"/>
            </a:lvl2pPr>
            <a:lvl3pPr marL="757123" indent="0">
              <a:buNone/>
              <a:defRPr sz="1300"/>
            </a:lvl3pPr>
            <a:lvl4pPr marL="1135685" indent="0">
              <a:buNone/>
              <a:defRPr sz="1200"/>
            </a:lvl4pPr>
            <a:lvl5pPr marL="1514246" indent="0">
              <a:buNone/>
              <a:defRPr sz="1200"/>
            </a:lvl5pPr>
            <a:lvl6pPr marL="1892808" indent="0">
              <a:buNone/>
              <a:defRPr sz="1200"/>
            </a:lvl6pPr>
            <a:lvl7pPr marL="2271370" indent="0">
              <a:buNone/>
              <a:defRPr sz="1200"/>
            </a:lvl7pPr>
            <a:lvl8pPr marL="2649931" indent="0">
              <a:buNone/>
              <a:defRPr sz="1200"/>
            </a:lvl8pPr>
            <a:lvl9pPr marL="3028493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2031C-CAB9-4B85-84C7-2011EE7A101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1314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333501"/>
            <a:ext cx="4442460" cy="377163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333501"/>
            <a:ext cx="4442460" cy="377163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F077C-E0E7-4D88-ADBF-D66885AEC74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7652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279261"/>
            <a:ext cx="4444207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8562" indent="0">
              <a:buNone/>
              <a:defRPr sz="1700" b="1"/>
            </a:lvl2pPr>
            <a:lvl3pPr marL="757123" indent="0">
              <a:buNone/>
              <a:defRPr sz="1500" b="1"/>
            </a:lvl3pPr>
            <a:lvl4pPr marL="1135685" indent="0">
              <a:buNone/>
              <a:defRPr sz="1300" b="1"/>
            </a:lvl4pPr>
            <a:lvl5pPr marL="1514246" indent="0">
              <a:buNone/>
              <a:defRPr sz="1300" b="1"/>
            </a:lvl5pPr>
            <a:lvl6pPr marL="1892808" indent="0">
              <a:buNone/>
              <a:defRPr sz="1300" b="1"/>
            </a:lvl6pPr>
            <a:lvl7pPr marL="2271370" indent="0">
              <a:buNone/>
              <a:defRPr sz="1300" b="1"/>
            </a:lvl7pPr>
            <a:lvl8pPr marL="2649931" indent="0">
              <a:buNone/>
              <a:defRPr sz="1300" b="1"/>
            </a:lvl8pPr>
            <a:lvl9pPr marL="3028493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1812396"/>
            <a:ext cx="4444207" cy="32927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279261"/>
            <a:ext cx="4445952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8562" indent="0">
              <a:buNone/>
              <a:defRPr sz="1700" b="1"/>
            </a:lvl2pPr>
            <a:lvl3pPr marL="757123" indent="0">
              <a:buNone/>
              <a:defRPr sz="1500" b="1"/>
            </a:lvl3pPr>
            <a:lvl4pPr marL="1135685" indent="0">
              <a:buNone/>
              <a:defRPr sz="1300" b="1"/>
            </a:lvl4pPr>
            <a:lvl5pPr marL="1514246" indent="0">
              <a:buNone/>
              <a:defRPr sz="1300" b="1"/>
            </a:lvl5pPr>
            <a:lvl6pPr marL="1892808" indent="0">
              <a:buNone/>
              <a:defRPr sz="1300" b="1"/>
            </a:lvl6pPr>
            <a:lvl7pPr marL="2271370" indent="0">
              <a:buNone/>
              <a:defRPr sz="1300" b="1"/>
            </a:lvl7pPr>
            <a:lvl8pPr marL="2649931" indent="0">
              <a:buNone/>
              <a:defRPr sz="1300" b="1"/>
            </a:lvl8pPr>
            <a:lvl9pPr marL="3028493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1812396"/>
            <a:ext cx="4445952" cy="32927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691DB-BA6D-46F4-9194-F5FC8BB5B9B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2661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02E47-0056-4D37-B5D4-60BE3AC296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8091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C2FD1-AB27-4598-B0F4-11B5BE4FD21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7639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227542"/>
            <a:ext cx="3309144" cy="968375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27543"/>
            <a:ext cx="5622925" cy="4877594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195918"/>
            <a:ext cx="3309144" cy="3909219"/>
          </a:xfrm>
        </p:spPr>
        <p:txBody>
          <a:bodyPr/>
          <a:lstStyle>
            <a:lvl1pPr marL="0" indent="0">
              <a:buNone/>
              <a:defRPr sz="1200"/>
            </a:lvl1pPr>
            <a:lvl2pPr marL="378562" indent="0">
              <a:buNone/>
              <a:defRPr sz="1000"/>
            </a:lvl2pPr>
            <a:lvl3pPr marL="757123" indent="0">
              <a:buNone/>
              <a:defRPr sz="800"/>
            </a:lvl3pPr>
            <a:lvl4pPr marL="1135685" indent="0">
              <a:buNone/>
              <a:defRPr sz="700"/>
            </a:lvl4pPr>
            <a:lvl5pPr marL="1514246" indent="0">
              <a:buNone/>
              <a:defRPr sz="700"/>
            </a:lvl5pPr>
            <a:lvl6pPr marL="1892808" indent="0">
              <a:buNone/>
              <a:defRPr sz="700"/>
            </a:lvl6pPr>
            <a:lvl7pPr marL="2271370" indent="0">
              <a:buNone/>
              <a:defRPr sz="700"/>
            </a:lvl7pPr>
            <a:lvl8pPr marL="2649931" indent="0">
              <a:buNone/>
              <a:defRPr sz="700"/>
            </a:lvl8pPr>
            <a:lvl9pPr marL="3028493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DD5E1-E424-4C8D-ABCD-ACAB621D5C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2966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4000500"/>
            <a:ext cx="6035040" cy="472282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510646"/>
            <a:ext cx="6035040" cy="3429000"/>
          </a:xfrm>
        </p:spPr>
        <p:txBody>
          <a:bodyPr/>
          <a:lstStyle>
            <a:lvl1pPr marL="0" indent="0">
              <a:buNone/>
              <a:defRPr sz="2600"/>
            </a:lvl1pPr>
            <a:lvl2pPr marL="378562" indent="0">
              <a:buNone/>
              <a:defRPr sz="2300"/>
            </a:lvl2pPr>
            <a:lvl3pPr marL="757123" indent="0">
              <a:buNone/>
              <a:defRPr sz="2000"/>
            </a:lvl3pPr>
            <a:lvl4pPr marL="1135685" indent="0">
              <a:buNone/>
              <a:defRPr sz="1700"/>
            </a:lvl4pPr>
            <a:lvl5pPr marL="1514246" indent="0">
              <a:buNone/>
              <a:defRPr sz="1700"/>
            </a:lvl5pPr>
            <a:lvl6pPr marL="1892808" indent="0">
              <a:buNone/>
              <a:defRPr sz="1700"/>
            </a:lvl6pPr>
            <a:lvl7pPr marL="2271370" indent="0">
              <a:buNone/>
              <a:defRPr sz="1700"/>
            </a:lvl7pPr>
            <a:lvl8pPr marL="2649931" indent="0">
              <a:buNone/>
              <a:defRPr sz="1700"/>
            </a:lvl8pPr>
            <a:lvl9pPr marL="3028493" indent="0">
              <a:buNone/>
              <a:defRPr sz="1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4472782"/>
            <a:ext cx="6035040" cy="670718"/>
          </a:xfrm>
        </p:spPr>
        <p:txBody>
          <a:bodyPr/>
          <a:lstStyle>
            <a:lvl1pPr marL="0" indent="0">
              <a:buNone/>
              <a:defRPr sz="1200"/>
            </a:lvl1pPr>
            <a:lvl2pPr marL="378562" indent="0">
              <a:buNone/>
              <a:defRPr sz="1000"/>
            </a:lvl2pPr>
            <a:lvl3pPr marL="757123" indent="0">
              <a:buNone/>
              <a:defRPr sz="800"/>
            </a:lvl3pPr>
            <a:lvl4pPr marL="1135685" indent="0">
              <a:buNone/>
              <a:defRPr sz="700"/>
            </a:lvl4pPr>
            <a:lvl5pPr marL="1514246" indent="0">
              <a:buNone/>
              <a:defRPr sz="700"/>
            </a:lvl5pPr>
            <a:lvl6pPr marL="1892808" indent="0">
              <a:buNone/>
              <a:defRPr sz="700"/>
            </a:lvl6pPr>
            <a:lvl7pPr marL="2271370" indent="0">
              <a:buNone/>
              <a:defRPr sz="700"/>
            </a:lvl7pPr>
            <a:lvl8pPr marL="2649931" indent="0">
              <a:buNone/>
              <a:defRPr sz="700"/>
            </a:lvl8pPr>
            <a:lvl9pPr marL="3028493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6C47-6581-4B8A-8A7E-BF57441063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7594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2920" y="228865"/>
            <a:ext cx="905256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712" tIns="37856" rIns="75712" bIns="378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2920" y="1333501"/>
            <a:ext cx="9052560" cy="377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712" tIns="37856" rIns="75712" bIns="378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2920" y="5204354"/>
            <a:ext cx="234696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712" tIns="37856" rIns="75712" bIns="37856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5204354"/>
            <a:ext cx="318516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712" tIns="37856" rIns="75712" bIns="37856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0" y="5204354"/>
            <a:ext cx="234696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712" tIns="37856" rIns="75712" bIns="3785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E4A5877-26FB-4625-ADFA-80FE054D9CB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9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5pPr>
      <a:lvl6pPr marL="378562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6pPr>
      <a:lvl7pPr marL="757123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7pPr>
      <a:lvl8pPr marL="1135685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8pPr>
      <a:lvl9pPr marL="1514246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283921" indent="-283921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000066"/>
          </a:solidFill>
          <a:latin typeface="+mn-lt"/>
          <a:ea typeface="+mn-ea"/>
          <a:cs typeface="+mn-cs"/>
        </a:defRPr>
      </a:lvl1pPr>
      <a:lvl2pPr marL="615163" indent="-236601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rgbClr val="000066"/>
          </a:solidFill>
          <a:latin typeface="+mn-lt"/>
          <a:cs typeface="+mn-cs"/>
        </a:defRPr>
      </a:lvl2pPr>
      <a:lvl3pPr marL="946404" indent="-189281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  <a:cs typeface="+mn-cs"/>
        </a:defRPr>
      </a:lvl3pPr>
      <a:lvl4pPr marL="1324966" indent="-189281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000066"/>
          </a:solidFill>
          <a:latin typeface="+mn-lt"/>
          <a:cs typeface="+mn-cs"/>
        </a:defRPr>
      </a:lvl4pPr>
      <a:lvl5pPr marL="1703527" indent="-189281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000066"/>
          </a:solidFill>
          <a:latin typeface="+mn-lt"/>
          <a:cs typeface="+mn-cs"/>
        </a:defRPr>
      </a:lvl5pPr>
      <a:lvl6pPr marL="2082089" indent="-18928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0066"/>
          </a:solidFill>
          <a:latin typeface="+mn-lt"/>
          <a:cs typeface="+mn-cs"/>
        </a:defRPr>
      </a:lvl6pPr>
      <a:lvl7pPr marL="2460650" indent="-18928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0066"/>
          </a:solidFill>
          <a:latin typeface="+mn-lt"/>
          <a:cs typeface="+mn-cs"/>
        </a:defRPr>
      </a:lvl7pPr>
      <a:lvl8pPr marL="2839212" indent="-18928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0066"/>
          </a:solidFill>
          <a:latin typeface="+mn-lt"/>
          <a:cs typeface="+mn-cs"/>
        </a:defRPr>
      </a:lvl8pPr>
      <a:lvl9pPr marL="3217774" indent="-18928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8562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7123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35685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14246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92808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71370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49931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28493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1410" name="Rectangle 1"/>
          <p:cNvSpPr>
            <a:spLocks noChangeArrowheads="1"/>
          </p:cNvSpPr>
          <p:nvPr/>
        </p:nvSpPr>
        <p:spPr bwMode="auto">
          <a:xfrm>
            <a:off x="1401744" y="2717963"/>
            <a:ext cx="7015989" cy="1061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12" tIns="37856" rIns="75712" bIns="37856">
            <a:spAutoFit/>
          </a:bodyPr>
          <a:lstStyle/>
          <a:p>
            <a:pPr algn="ctr"/>
            <a:r>
              <a:rPr lang="en-US" sz="3600">
                <a:solidFill>
                  <a:srgbClr val="0070C0"/>
                </a:solidFill>
              </a:rPr>
              <a:t>Ziyarat at Shrines - Rajabiyah</a:t>
            </a:r>
            <a:br>
              <a:rPr lang="en-US" sz="3600">
                <a:solidFill>
                  <a:srgbClr val="0070C0"/>
                </a:solidFill>
              </a:rPr>
            </a:br>
            <a:r>
              <a:rPr lang="en-US" sz="2800">
                <a:solidFill>
                  <a:srgbClr val="002060"/>
                </a:solidFill>
                <a:effectLst/>
              </a:rPr>
              <a:t>from Sahifa Mahdia(atfs)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681411" name="Rectangle 8"/>
          <p:cNvSpPr>
            <a:spLocks noChangeArrowheads="1"/>
          </p:cNvSpPr>
          <p:nvPr/>
        </p:nvSpPr>
        <p:spPr bwMode="auto">
          <a:xfrm>
            <a:off x="1486852" y="4135799"/>
            <a:ext cx="6475095" cy="308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(Arabic text with English Translation Urdu &amp; English Transliteration)</a:t>
            </a:r>
          </a:p>
        </p:txBody>
      </p:sp>
      <p:sp>
        <p:nvSpPr>
          <p:cNvPr id="1681412" name="Rectangle 5"/>
          <p:cNvSpPr>
            <a:spLocks noChangeArrowheads="1"/>
          </p:cNvSpPr>
          <p:nvPr/>
        </p:nvSpPr>
        <p:spPr bwMode="auto">
          <a:xfrm>
            <a:off x="952500" y="4690540"/>
            <a:ext cx="7543800" cy="83050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00" b="1" dirty="0">
              <a:solidFill>
                <a:srgbClr val="002060"/>
              </a:solidFill>
              <a:latin typeface="Trebuchet MS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 any errors / comments please write to: duas.org@gmail.com</a:t>
            </a:r>
            <a:endParaRPr lang="en-US" sz="1000" b="1" dirty="0">
              <a:solidFill>
                <a:srgbClr val="002060"/>
              </a:solidFill>
              <a:latin typeface="Trebuchet MS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Kindly recite </a:t>
            </a:r>
            <a:r>
              <a:rPr lang="en-US" sz="1000" b="1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Sura</a:t>
            </a: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 E </a:t>
            </a:r>
            <a:r>
              <a:rPr lang="en-US" sz="1000" b="1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Fatiha</a:t>
            </a: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 for </a:t>
            </a:r>
            <a:r>
              <a:rPr lang="en-US" sz="1000" b="1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Marhumeen</a:t>
            </a: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 of all those who have worked towards making this small work possible.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To display the font correctly, please use the Arabic font “</a:t>
            </a:r>
            <a:r>
              <a:rPr lang="en-US" sz="1000" b="1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Attari_Quran_Shipped</a:t>
            </a: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” 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Download font here : http://www.duas.org/fonts/ </a:t>
            </a:r>
          </a:p>
        </p:txBody>
      </p:sp>
      <p:sp>
        <p:nvSpPr>
          <p:cNvPr id="1681413" name="Rectangle 8"/>
          <p:cNvSpPr>
            <a:spLocks noChangeArrowheads="1"/>
          </p:cNvSpPr>
          <p:nvPr/>
        </p:nvSpPr>
        <p:spPr bwMode="auto">
          <a:xfrm>
            <a:off x="1401744" y="1270962"/>
            <a:ext cx="6475095" cy="130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OM" sz="8000" b="1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صحيفه سجادية رجب دُعا</a:t>
            </a:r>
            <a:endParaRPr lang="ar-SA" sz="8000" b="1" dirty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1257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فَا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نْجِزْ لَنَا مَوْعِدَهُمْ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please do fulfill for us the promises You have made with them,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320389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fa-anjiz lana maw`idahum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036827" y="3881330"/>
            <a:ext cx="3597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اب ان کے وعدہ کو بھی پورا فرما دے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3362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وْرِدْنَا مَوْرِدَهُمْ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include us with them,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awridna mawridahum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079988" y="3881330"/>
            <a:ext cx="3704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اور ہمیں ان کی منزل میں وارد کر دے 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28256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غَيْرَ مُحَلَّئِينَ عَنْ وِرْدٍ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include us with those whom shall not be prevented from drinking from the (Divine) Pool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ghayra muhalla'ina `an wirdin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606374" y="3951553"/>
            <a:ext cx="2845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ہمیشہ رہنے والے گھر میں</a:t>
            </a:r>
            <a:endParaRPr lang="en-US" sz="3200" b="1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5008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دَارِ ٱلْمُقَامَةِ وَٱلْخُلْدِ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in the abode of eternity and perpetuity.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fi dari almuqamati walkhuldi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073706" y="3881330"/>
            <a:ext cx="36599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وارد ہونے سے کوئی رکاوٹ نہ پیدا ہو۔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62453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لسَّلاَمُ عَلَيْكُمْ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Peace be upon you all.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679203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walssalamu `alaykum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468846" y="3881330"/>
            <a:ext cx="28696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سلام ہو تم پر اے اولیاء خدا!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29199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إِنِّي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قَدْ قَصَدْتُكُمْ وَٱ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عْتَمَدْتُكُمْ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I have turned my face towards you and directed to you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320389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inni qad qasadtukum wa`tamadtukum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817752" y="3881330"/>
            <a:ext cx="3863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میں تمہاری اس بارگاہ میں حاضر ہوا ہوں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45137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بِمَسْا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لَتِي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وَحَاجَتِي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carrying my request and need with me,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bimas'alati wa hajati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161267" y="3881330"/>
            <a:ext cx="5735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اپنے کئے سوالات اور اپنی حاجت میں آپ پر اعتماد کیا ہے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55849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وَهِيَ فَكَاكُ رَقَبَتِي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مِنَ ٱ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لنَّارِ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which is the release of my neck from Hellfire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hiya fakaku raqabati mina alnnari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093140" y="3881330"/>
            <a:ext cx="5872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وہ حاجت یہ ہے کہ میری گردن آتش جہنم سے آزاد ہو جائے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91032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وَٱلْمَقَرُّ مَعَكُمْ فِي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دَارِ ٱلْقَرَارِ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the settlement with you in the Abode of Final Settlement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it-IT" sz="2000" i="1">
                <a:solidFill>
                  <a:srgbClr val="0070C0"/>
                </a:solidFill>
                <a:ea typeface="MS Mincho" pitchFamily="49" charset="-128"/>
              </a:rPr>
              <a:t>walmaqarru ma`akum fi dari alqarari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705816" y="3881330"/>
            <a:ext cx="43957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مجھے آپ کے ساتھ جنت میں جگہ مل جائے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12038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مَعَ شِي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عَتِكُمُ ٱلا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بْرَارِ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with your pious adherents (Shi`ah).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it-IT" sz="2000" i="1">
                <a:solidFill>
                  <a:srgbClr val="0070C0"/>
                </a:solidFill>
                <a:ea typeface="MS Mincho" pitchFamily="49" charset="-128"/>
              </a:rPr>
              <a:t>ma`a shi`atikumu al-abrari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113027" y="3881330"/>
            <a:ext cx="3429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آپ کے نیک شیعوں کی رفاقت میں۔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408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2434" name="Rectangle 3"/>
          <p:cNvSpPr>
            <a:spLocks noChangeArrowheads="1"/>
          </p:cNvSpPr>
          <p:nvPr/>
        </p:nvSpPr>
        <p:spPr bwMode="auto">
          <a:xfrm>
            <a:off x="707091" y="1234361"/>
            <a:ext cx="7988368" cy="416988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12" tIns="37856" rIns="75712" bIns="37856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r-PK" sz="2400" b="0" i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زیارت رجبیّہ(شیخ طوسیؒ نے جنا ب ابولقاسم حسین بن روح ؒ</a:t>
            </a:r>
            <a:endParaRPr lang="en-US" sz="2400" b="0" i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r-PK" sz="2400" b="0" i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 </a:t>
            </a:r>
            <a:endParaRPr lang="en-US" sz="2400" b="0" i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r-PK" sz="2400" b="0" i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(امام زمانہ ؑ کے نائب خاص)</a:t>
            </a:r>
            <a:r>
              <a:rPr lang="en-US" sz="2400" b="0" i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ur-PK" sz="2400" b="0" i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سے یہ روایت کی ہے کہ</a:t>
            </a:r>
            <a:endParaRPr lang="en-US" sz="2400" b="0" i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0" i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r-PK" sz="2400" b="0" i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 ماہ رجب میں مشاہد مشرفہ میں جہاں بھی رہویہ زیارت پڑھو۔)</a:t>
            </a:r>
            <a:endParaRPr lang="en-US" sz="2400" b="0" i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0" i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0" i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Shaykh al-Tusi (R.A) has also reported the following words from Abu’l</a:t>
            </a:r>
            <a:endParaRPr lang="ar-OM" sz="1800" b="0" i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ar-OM" sz="180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0" i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-Qasim ibn Ruh (R.A), the Special Representative of Imam al-Mahdi (`a):</a:t>
            </a:r>
            <a:endParaRPr lang="ar-OM" sz="1800" b="0" i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ar-OM" sz="1800" b="0" i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0" i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 “In Rajab, you may visit any of the shrines (of the Holy Infallibles) that</a:t>
            </a:r>
            <a:endParaRPr lang="ar-OM" sz="1800" b="0" i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ar-OM" sz="180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0" i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 are possible for you to visit, and say the following prayer therein</a:t>
            </a:r>
            <a:endParaRPr lang="en-US" sz="16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7AAC14-A87C-4FAD-9695-4B8FA7D73549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837381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لسَّلا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 عَلَيْكُمْ بِمَا صَبَرْتُمْ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Peace be upon you all for that you persevered in patience.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walssalamu `alaykum bima sabartum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064088" y="3881330"/>
            <a:ext cx="3679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سلام ہو آپ پر کہ آپ نے صبر کیا ہے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586931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فَنِعْمَ عُقْبَىٰ ٱلدَّارِ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Now how excellent is the final home!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320389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fani`ma `uqba alddari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682045" y="3881330"/>
            <a:ext cx="2443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جس کا انجام بہترین ہے۔ 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622782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نَا سَائِلُكُمْ وَآمِلُكُمْ فِيمَا إِلَيْكُمُ ٱلتَّفْوِي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ضُ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I hereby beg you and put my hope in you as regards the matters in which you have the right to act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ana sa'ilukum wa amilukum fima ilaykumu alttafwidu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1385502" y="3970603"/>
            <a:ext cx="773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OM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میں آپ کا سائل، آپ کا امیدوار ہوں ان معاملات میں جو آپ کے حوالہ کر دیئے گئے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1117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وَعَلَيْكُمُ ٱلتَّعْوِيضُ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recompense.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`alaykumu altta`widu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528355" y="3881330"/>
            <a:ext cx="5001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جن کے معاوضہ کی ذمہ داری بھی آپ ہی پر ہے۔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64400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فَبِكُمْ يُجْبَرُ ٱلْمَهِي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ضُ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Truly, through you only are the hopeless restored to good condition,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320389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fabikum yujbaru almahidu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1515257" y="3881330"/>
            <a:ext cx="7027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درحقیقت، آپ کے ذریعے ہی نا امیدوں کو اچھی حالت میں بحال کیا جاتا ہے،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774629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وَيُشْفَىٰ ٱلْمَرِي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ضُ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the ailed healed,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00257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yushfa almaridu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876406" y="3881330"/>
            <a:ext cx="39084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آپ ہی سے شکستگی کا اعلان ہوتا ہے،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940839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وَمَا تَزْدَادُ ٱلا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رْحَامُ وَمَا تَغِي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ضُ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that which the wombs absorb and that which they grow.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ma tazdadu al-arhamu wa ma taghidu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024013" y="3881330"/>
            <a:ext cx="37593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ارحام میں کمی اور زیادتی ہوتی ہے۔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94174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ِ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نِّي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بِسِرِّكُمْ مُؤْمِنٌ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Verily, I have full faith in your Secret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97330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inni bisirrikum mu'minun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277759" y="3881330"/>
            <a:ext cx="35028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میں آپ کے اسرار پر ایمان لانے والا،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385188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وَلِقَوْلِكُمْ مُسَلِّمٌ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I am fully submissive to your words;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274461" y="480978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liqawlikum musallimun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343569" y="3881330"/>
            <a:ext cx="3028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آپ کے قول کا تسلیم کر نے والا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093177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وَعَلَىٰ ٱللَّهِ بِكُمْ مُقْسِمٌ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I thus beg you in the name of Allah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`ala allahi bikum muqsimun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889832" y="3881330"/>
            <a:ext cx="4278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اللہ کو آپ کے حق کی قسم دینے والا ہوں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26929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5895" y="1524001"/>
            <a:ext cx="7229475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 dirty="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</a:t>
            </a:r>
            <a:r>
              <a:rPr lang="ar-SA" sz="7600" kern="1200" dirty="0" err="1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عَلَىٰ</a:t>
            </a:r>
            <a:r>
              <a:rPr lang="ar-SA" sz="7600" kern="1200" dirty="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445895" y="2903495"/>
            <a:ext cx="7166610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2400" kern="1200" dirty="0" err="1">
                <a:solidFill>
                  <a:srgbClr val="0070C0"/>
                </a:solidFill>
                <a:ea typeface="MS Mincho" pitchFamily="49" charset="-128"/>
              </a:rPr>
              <a:t>Alláh</a:t>
            </a: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</a:t>
            </a:r>
          </a:p>
          <a:p>
            <a:pPr marL="283921" indent="-283921" eaLnBrk="1" hangingPunct="1">
              <a:defRPr/>
            </a:pP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1685508" name="Subtitle 4"/>
          <p:cNvSpPr txBox="1">
            <a:spLocks/>
          </p:cNvSpPr>
          <p:nvPr/>
        </p:nvSpPr>
        <p:spPr bwMode="auto">
          <a:xfrm>
            <a:off x="1508760" y="4254500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400" b="1" i="1" dirty="0">
                <a:solidFill>
                  <a:srgbClr val="002060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59EED3-A2BA-4D2E-A0D7-30320EC84F6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65302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رَجْعِي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بِحَوَائِجِي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to make me return having my requests responded,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237354" y="4819307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fi raj`i bihawa'iji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057195" y="3881330"/>
            <a:ext cx="35269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کہ وہ میری حاجتوں کو پورا فرما دے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06399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وَقَضَائِهَا وَإِمْضَائِهَا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met, accepted,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qada'iha wa imda'iha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860780" y="3770306"/>
            <a:ext cx="2085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ملاقات کی، قبول کی،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635353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وَإِنْجَاحِهَا وَإِبْرَاحِهَا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given success, and settled,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injahiha wa ibrahiha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539906" y="3881330"/>
            <a:ext cx="47275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کے بارے میں فیصلہ کرکے مجھے کامیابی دے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199543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وَبِشُؤُو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نِي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لَدَيْكُمْ وَصَلا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حِهَا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set aright all my needs and all my affairs towards you.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bishu'uni ladaykum wa salahiha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147642" y="3881330"/>
            <a:ext cx="5763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مشکلات کو زائل کر دے۔ میرے امور کی اصلاح کر دے۔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38001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وَٱلسَّلا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 عَلَيْكُمْ سَلا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 مُوَدِّعٍ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Peace be upon you from one who bids you farewell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it-IT" sz="2000" i="1">
                <a:solidFill>
                  <a:srgbClr val="0070C0"/>
                </a:solidFill>
                <a:ea typeface="MS Mincho" pitchFamily="49" charset="-128"/>
              </a:rPr>
              <a:t>walssalamu `alaykum salama muwaddi`in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01442" y="3961078"/>
            <a:ext cx="88905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سلام ہو آپ پر اس چاہنے والے کا جو آپ کو رخصت کر رہا ہے</a:t>
            </a:r>
            <a:r>
              <a:rPr lang="ar-OM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آپ سے رخصت ہو رہا ہے 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691692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وَلَكُمْ حَوَائِجَهُ مُو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دِعٌ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puts all his needs with you,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lakum hawa'ijahu mudi`un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545186" y="3881330"/>
            <a:ext cx="49680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اپنی حاجتوں کو آپ کے پاس چھوڑ کر جا رہا ہے۔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055933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يَسْا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لُ ٱللَّهَ إِلَيْكُمُ ٱلْمَرْجِعَ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791472" y="3129430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praying to Allah for another visit to you,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yas'alu allaha ilaykumu almarji`a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402949" y="3932503"/>
            <a:ext cx="5102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اللہ سے سوال ہے کہ آپ کی بارگاہ میں پھر پلٹ کر آؤں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666766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وَسَعْيُهُ إِلَيْكُمْ غَيْرَ مُنْقَطِعٍ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since his hope is never cut off from you.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sa`yuhu ilaykum ghayra munqati`in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175496" y="3881330"/>
            <a:ext cx="3456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اس کی کوشش ختم نہ ہونے پائے۔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654750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نْ يَرْجِعَنِي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مِنْ حَضْرَتِكُمْ خَيْرَ مَرْجِعٍ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I also pray Him to make my departure successful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sv-SE" sz="2000" i="1">
                <a:solidFill>
                  <a:srgbClr val="0070C0"/>
                </a:solidFill>
                <a:ea typeface="MS Mincho" pitchFamily="49" charset="-128"/>
              </a:rPr>
              <a:t>wa an yarji`ani min hadratikum khayra marji`in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143964" y="3881330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OM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جب بھی آپ کی بارگاہ سے پلٹوں تو</a:t>
            </a:r>
            <a:r>
              <a:rPr lang="ar-OM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بہترین واپسی ہو 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834798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إِلَىٰ جَنَابٍ مُمْرِعٍ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to a productive place,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ila janabin mumri`in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4020750" y="3881330"/>
            <a:ext cx="2016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بابرکت آستانے تک،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39795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5895" y="1524001"/>
            <a:ext cx="7229475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 dirty="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الرَّحْمَنِ الرَّحِيمِ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445895" y="2950763"/>
            <a:ext cx="7166610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sz="2400" kern="1200" dirty="0" err="1">
                <a:solidFill>
                  <a:srgbClr val="0070C0"/>
                </a:solidFill>
                <a:ea typeface="MS Mincho" pitchFamily="49" charset="-128"/>
              </a:rPr>
              <a:t>Alláh</a:t>
            </a: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283921" indent="-283921" eaLnBrk="1" hangingPunct="1">
              <a:defRPr/>
            </a:pP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the All-beneficent, the All-merciful. </a:t>
            </a:r>
          </a:p>
        </p:txBody>
      </p:sp>
      <p:sp>
        <p:nvSpPr>
          <p:cNvPr id="1686532" name="Subtitle 4"/>
          <p:cNvSpPr txBox="1">
            <a:spLocks/>
          </p:cNvSpPr>
          <p:nvPr/>
        </p:nvSpPr>
        <p:spPr bwMode="auto">
          <a:xfrm>
            <a:off x="1508760" y="4254500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400" b="1" i="1" dirty="0">
                <a:solidFill>
                  <a:srgbClr val="002060"/>
                </a:solidFill>
                <a:ea typeface="MS Mincho" pitchFamily="49" charset="-128"/>
              </a:rPr>
              <a:t>bismi allahi alrrahmini alrrahimi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AD7525-BF95-4FD3-B488-48F5370DA068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76478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وَخَفْضٍ مُوَسَّعٍ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 fruitful area,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khafdin muwassa`in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666015" y="3770306"/>
            <a:ext cx="2475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وسیع عیش و سکون تک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139659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وَدَعَةٍ وَمَهَلٍ إِلَىٰ حِي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نِ ٱلا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جَلِ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comfort, and luxurious up to the befalling of death.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da`atin wa mahalin ila hini al-ajali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675030" y="3881330"/>
            <a:ext cx="47083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بہترین راحت تک یہاں تک کہ وقت اجل آجائے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991842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وَخَيْرِ مَصِي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رٍ وَمَحَلٍّ فِي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ٱلنَّعِيمِ ٱل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زَلِ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I also pray Him for the best destiny and abode in the Eternal Bliss,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khayri masirin wa mahallin fi alnna`imi al-azali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1544441" y="3881330"/>
            <a:ext cx="67185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اس کے بعد بہترین برگشت اور بہترین منزل ملے جہاں دائمی نعمت ہو،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760961"/>
      </p:ext>
    </p:extLst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وَٱلْعَيْشِ ٱلْمُقْتَبَلِ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the affluent living,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wal`ayshi almuqtabali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837536" y="3881330"/>
            <a:ext cx="21323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پسندیدہ زندگی ہو، 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941937"/>
      </p:ext>
    </p:extLst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وَدَوَامِ ٱل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كُلِ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the perpetual fruit,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320389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dawami al-ukuli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390298" y="3770306"/>
            <a:ext cx="30267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کھانے پینے کا مسلسل سامان ہو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908241"/>
      </p:ext>
    </p:extLst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وَشُرْبِ ٱلرَّحِي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قِ وَٱ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لسَّلْسَلِ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the drinking from the pure drink,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shurbi alrrahiqi walssalsali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712502" y="3881330"/>
            <a:ext cx="238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خالص مشروب سے پینا،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95691EC-4F1D-44F6-A674-1E1F19544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0" cy="45720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1800" b="0" i="0" u="none" strike="noStrike" cap="none" normalizeH="0" baseline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خالص مشروب سے پینا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،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rgbClr val="2021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185403"/>
      </p:ext>
    </p:extLst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وَعَلٍّ وَنَهَلٍ لا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سَامَ مِنْهُ وَلاَ مَلَلَ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the divine spring whose drink is refreshing and thirst-quenching that is never bored or fed up.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958548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`allin wa nahalin la sa'ama minhu wa la malala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598427" y="3881330"/>
            <a:ext cx="85186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برابر اس چشمۂ رحمت پر نزول ہوتا رہےجہاں نہ کسی طرح خستگی ہو اور نہ کسی طرح کا رنج ہو۔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313091"/>
      </p:ext>
    </p:extLst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وَرَحْمَةُ ٱللَّهِ وَبَرَكَاتُهُ وَتَحِيَّاتُهُ عَلَيْكُمْ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Allah’s mercy, blessings, and salutations be upon you incessantly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rahmatu allahi wa barakatuhu wa tahiyyatuhu `alaykum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455748" y="3881330"/>
            <a:ext cx="4895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اللہ کی رحمت اور برکات اور تحیات آپ اہلبیت پر ہے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373104"/>
      </p:ext>
    </p:extLst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حَتَّىٰ ٱلْعَوْدِ إِلَىٰ حَضْرَتِكُمْ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until I return to your presence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it-IT" sz="2000" i="1">
                <a:solidFill>
                  <a:srgbClr val="0070C0"/>
                </a:solidFill>
                <a:ea typeface="MS Mincho" pitchFamily="49" charset="-128"/>
              </a:rPr>
              <a:t>hatta al`awdi ila hadratikum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913075" y="3881330"/>
            <a:ext cx="4232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یہاں تک کہ میں آپ کی بارگاہ میں پلٹ جاؤں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939154"/>
      </p:ext>
    </p:extLst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وَٱلْفَوْزِ فِي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كَرَّتِكُمْ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win the honor of visiting you again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walfawzi fi karratikum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895772" y="3881330"/>
            <a:ext cx="40158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پھر اس واپسی کی کامیابی حاصل کر وں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33166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51012" y="1544934"/>
            <a:ext cx="8928847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6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</a:t>
            </a:r>
            <a:r>
              <a:rPr lang="ar-OM" sz="6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6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لْحَمْدُ لِلَّهِ ٱلَّذِي</a:t>
            </a:r>
            <a:r>
              <a:rPr lang="ar-OM" sz="6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6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</a:t>
            </a:r>
            <a:r>
              <a:rPr lang="ar-OM" sz="6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6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شْهَدَنَا مَشْهَدَ ا</a:t>
            </a:r>
            <a:r>
              <a:rPr lang="ar-OM" sz="6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6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وْلِيَائِهِ فِي</a:t>
            </a:r>
            <a:r>
              <a:rPr lang="ar-OM" sz="6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6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رَجَبٍ</a:t>
            </a:r>
            <a:endParaRPr lang="ar-SA" sz="6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385483" y="2840186"/>
            <a:ext cx="9224682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1800" kern="1200">
                <a:solidFill>
                  <a:srgbClr val="0070C0"/>
                </a:solidFill>
                <a:ea typeface="MS Mincho" pitchFamily="49" charset="-128"/>
              </a:rPr>
              <a:t>All praise be to Allah Who has allowed us to visit the shrine of His Saints in Rajab</a:t>
            </a:r>
          </a:p>
          <a:p>
            <a:pPr marL="283921" indent="-283921" eaLnBrk="1" hangingPunct="1">
              <a:defRPr/>
            </a:pPr>
            <a:endParaRPr lang="en-US" sz="1800" kern="1200">
              <a:solidFill>
                <a:srgbClr val="0070C0"/>
              </a:solidFill>
              <a:ea typeface="MS Mincho" pitchFamily="49" charset="-128"/>
            </a:endParaRPr>
          </a:p>
          <a:p>
            <a:pPr marL="283921" indent="-283921" eaLnBrk="1" hangingPunct="1">
              <a:defRPr/>
            </a:pPr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ساری حمد اس اللہ کے لئے ہے جس نے ماہ رجب میں ہمیں اپنے اولیاء کے مشہد پر حاضری کی توفیق دی 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687556" name="Subtitle 4"/>
          <p:cNvSpPr txBox="1">
            <a:spLocks/>
          </p:cNvSpPr>
          <p:nvPr/>
        </p:nvSpPr>
        <p:spPr bwMode="auto">
          <a:xfrm>
            <a:off x="525779" y="4833541"/>
            <a:ext cx="8379311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s-ES" sz="2000" i="1">
                <a:solidFill>
                  <a:srgbClr val="0070C0"/>
                </a:solidFill>
                <a:ea typeface="MS Mincho" pitchFamily="49" charset="-128"/>
              </a:rPr>
              <a:t>alhamdu lillahi alladhi ashhadana mashhada awliya'ihi fi rajabin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186E2C-EFA1-459C-881B-5215B3FA5794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666857"/>
      </p:ext>
    </p:extLst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وَٱلْحَشْرِ فِي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ْ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زُمْرَتِكُمْ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the honor of being resurrected with your group.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walhashri fi zumratikum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185916" y="3881330"/>
            <a:ext cx="34355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آپ کے زمرے میں محشور ہوں۔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100571"/>
      </p:ext>
    </p:extLst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وَرَحْمَةُ ٱللَّهِ وَبَرَكَاتُهُ عَلَيْكُمْ وَصَلَوَاتُهُ وَتَحِيَّاتُهُ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Allah’s mercy, blessings, benedictions, and salutations be upon you,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353809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rahmatu allahi wa barakatuhu `alaykum wa salawatuhu wa tahiyyatuhu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598427" y="3881330"/>
            <a:ext cx="86773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اللہ کی رحمت و برکات اور صلوات و تحیات آپ حضرات پر ہے۔ وہی خدا ہمارے لئے کافی ہے۔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64214"/>
      </p:ext>
    </p:extLst>
  </p:cSld>
  <p:clrMapOvr>
    <a:masterClrMapping/>
  </p:clrMapOvr>
  <p:transition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وَهُوَ حَسْبُنَا وَنِعْمَ ٱلْوَكِيلُ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for Allah alone is Sufficient for us! Most Excellent is He in Whom we trust!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pl-PL" sz="2000" i="1">
                <a:solidFill>
                  <a:srgbClr val="0070C0"/>
                </a:solidFill>
                <a:ea typeface="MS Mincho" pitchFamily="49" charset="-128"/>
              </a:rPr>
              <a:t>wa huwa hasbuna wa ni`ma alwakilu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623536" y="3881330"/>
            <a:ext cx="2560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وہی ہمارا بہترین وکیل ہے۔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054109"/>
      </p:ext>
    </p:extLst>
  </p:cSld>
  <p:clrMapOvr>
    <a:masterClrMapping/>
  </p:clrMapOvr>
  <p:transition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48C608-CD83-4106-B587-C094183DEABD}"/>
              </a:ext>
            </a:extLst>
          </p:cNvPr>
          <p:cNvSpPr txBox="1"/>
          <p:nvPr/>
        </p:nvSpPr>
        <p:spPr>
          <a:xfrm>
            <a:off x="1819274" y="1361152"/>
            <a:ext cx="59436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>
                <a:solidFill>
                  <a:srgbClr val="000099"/>
                </a:solidFill>
              </a:rPr>
              <a:t>Please recite  </a:t>
            </a:r>
            <a:br>
              <a:rPr lang="en-US" altLang="en-US" sz="4400" b="1">
                <a:solidFill>
                  <a:srgbClr val="FFFF00"/>
                </a:solidFill>
              </a:rPr>
            </a:br>
            <a:r>
              <a:rPr lang="en-US" altLang="en-US" sz="4400" b="1">
                <a:solidFill>
                  <a:srgbClr val="0070C0"/>
                </a:solidFill>
              </a:rPr>
              <a:t>Surat al-Fatihah</a:t>
            </a:r>
            <a:br>
              <a:rPr lang="en-US" altLang="en-US" sz="4400" b="1">
                <a:solidFill>
                  <a:srgbClr val="FFFF00"/>
                </a:solidFill>
              </a:rPr>
            </a:br>
            <a:r>
              <a:rPr lang="en-US" altLang="en-US" sz="4400" b="1">
                <a:solidFill>
                  <a:srgbClr val="000099"/>
                </a:solidFill>
              </a:rPr>
              <a:t>for</a:t>
            </a:r>
            <a:br>
              <a:rPr lang="en-US" altLang="en-US" sz="4400" b="1">
                <a:solidFill>
                  <a:srgbClr val="FFFF00"/>
                </a:solidFill>
              </a:rPr>
            </a:br>
            <a:r>
              <a:rPr lang="en-US" altLang="en-US" sz="4400" b="1">
                <a:solidFill>
                  <a:srgbClr val="0070C0"/>
                </a:solidFill>
              </a:rPr>
              <a:t>ALL MARHUMEEN</a:t>
            </a:r>
            <a:endParaRPr lang="en-US" sz="4000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CFB597D5-80D2-48CE-A0A7-B5ECA1909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4322763"/>
            <a:ext cx="8888413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rgbClr val="000066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any errors / comments please write to: duas.org@gmail.com</a:t>
            </a:r>
            <a:endParaRPr lang="en-US" altLang="en-US" sz="1200" b="1">
              <a:solidFill>
                <a:srgbClr val="000066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000066"/>
                </a:solidFill>
                <a:cs typeface="Arial" panose="020B0604020202020204" pitchFamily="34" charset="0"/>
              </a:rPr>
              <a:t>Kindly recite Sura E Fatiha for Marhumeen of all those who have worked towards making this small work possible.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000066"/>
                </a:solidFill>
                <a:cs typeface="Arial" panose="020B0604020202020204" pitchFamily="34" charset="0"/>
              </a:rPr>
              <a:t>To display the font correctly, please use the Arabic font “Attari_Quran_Shipped” , Urdu font “Alvi Nastaleeq” &amp; Hindi font “Mangal”. Download font here : http://www.duas.org/fonts/ </a:t>
            </a:r>
          </a:p>
        </p:txBody>
      </p:sp>
    </p:spTree>
    <p:extLst>
      <p:ext uri="{BB962C8B-B14F-4D97-AF65-F5344CB8AC3E}">
        <p14:creationId xmlns:p14="http://schemas.microsoft.com/office/powerpoint/2010/main" val="115208151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448236" y="1396050"/>
            <a:ext cx="8451252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80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</a:t>
            </a:r>
            <a:r>
              <a:rPr lang="ar-OM" sz="80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80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وْجَبَ عَلَيْنَا مِنْ حَقِّهِمْ مَا قَدْ وَجَبَ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310864" y="2621071"/>
            <a:ext cx="7166610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400" kern="1200">
                <a:solidFill>
                  <a:srgbClr val="0070C0"/>
                </a:solidFill>
                <a:ea typeface="MS Mincho" pitchFamily="49" charset="-128"/>
              </a:rPr>
              <a:t>and made obligatory upon us fulfilling our duties </a:t>
            </a:r>
          </a:p>
          <a:p>
            <a:pPr marL="283921" indent="-283921" eaLnBrk="1" hangingPunct="1">
              <a:defRPr/>
            </a:pPr>
            <a:r>
              <a:rPr lang="en-US" sz="2400" kern="1200">
                <a:solidFill>
                  <a:srgbClr val="0070C0"/>
                </a:solidFill>
                <a:ea typeface="MS Mincho" pitchFamily="49" charset="-128"/>
              </a:rPr>
              <a:t>towards them.</a:t>
            </a:r>
          </a:p>
          <a:p>
            <a:pPr marL="283921" indent="-283921" eaLnBrk="1" hangingPunct="1">
              <a:defRPr/>
            </a:pPr>
            <a:endParaRPr lang="en-US" sz="1400" kern="1200">
              <a:solidFill>
                <a:srgbClr val="0070C0"/>
              </a:solidFill>
              <a:ea typeface="MS Mincho" pitchFamily="49" charset="-128"/>
            </a:endParaRPr>
          </a:p>
          <a:p>
            <a:pPr marL="283921" indent="-283921" eaLnBrk="1" hangingPunct="1">
              <a:defRPr/>
            </a:pPr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کے حقوق کوہمارے اوپر واجب قرار دیا۔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688580" name="Subtitle 4"/>
          <p:cNvSpPr txBox="1">
            <a:spLocks/>
          </p:cNvSpPr>
          <p:nvPr/>
        </p:nvSpPr>
        <p:spPr bwMode="auto">
          <a:xfrm>
            <a:off x="1230854" y="4648947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s-ES" sz="2400" i="1">
                <a:solidFill>
                  <a:srgbClr val="0070C0"/>
                </a:solidFill>
                <a:ea typeface="MS Mincho" pitchFamily="49" charset="-128"/>
              </a:rPr>
              <a:t>wa awjaba `alayna min haqqihim ma qad wajaba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BDA406-A813-44CC-AFC1-98A21659CB17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4774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21142" y="1518708"/>
            <a:ext cx="8227023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80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وَصَلَّىٰ ٱللَّهُ عَلَىٰ مُحَمَّدٍ ٱلْمُنْتَجَبِ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445895" y="2743729"/>
            <a:ext cx="7166610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400" kern="1200">
                <a:solidFill>
                  <a:srgbClr val="0070C0"/>
                </a:solidFill>
                <a:ea typeface="MS Mincho" pitchFamily="49" charset="-128"/>
              </a:rPr>
              <a:t>May Allah send blessings to Muhammad, the divinely selected,</a:t>
            </a:r>
          </a:p>
          <a:p>
            <a:pPr marL="283921" indent="-283921" eaLnBrk="1" hangingPunct="1">
              <a:defRPr/>
            </a:pPr>
            <a:r>
              <a:rPr lang="ur-PK" sz="40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اللہ کی رحمت ہو حضرت محمدؐ پر جو منتخب ہیں</a:t>
            </a:r>
            <a:endParaRPr lang="en-US" sz="4000" kern="1200" dirty="0">
              <a:solidFill>
                <a:srgbClr val="002060"/>
              </a:solidFill>
              <a:latin typeface="Arabic Typesetting" panose="03020402040406030203" pitchFamily="66" charset="-78"/>
              <a:ea typeface="MS Mincho" pitchFamily="49" charset="-128"/>
              <a:cs typeface="Arabic Typesetting" panose="03020402040406030203" pitchFamily="66" charset="-78"/>
            </a:endParaRPr>
          </a:p>
        </p:txBody>
      </p:sp>
      <p:sp>
        <p:nvSpPr>
          <p:cNvPr id="1689604" name="Subtitle 4"/>
          <p:cNvSpPr txBox="1">
            <a:spLocks/>
          </p:cNvSpPr>
          <p:nvPr/>
        </p:nvSpPr>
        <p:spPr bwMode="auto">
          <a:xfrm>
            <a:off x="1445895" y="4549246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400" i="1">
                <a:solidFill>
                  <a:srgbClr val="0070C0"/>
                </a:solidFill>
                <a:ea typeface="MS Mincho" pitchFamily="49" charset="-128"/>
              </a:rPr>
              <a:t>wa salla allahu `ala muhammadin almuntajabi</a:t>
            </a:r>
            <a:endParaRPr lang="fi-FI" sz="24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C57AA4-31CD-417E-AEA5-A37F1D53497F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4519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وَعَلَىٰ ا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وْصِيَائِهِ ٱلْحُجُبِ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upon his Successors—the doors to Him.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`ala awsiya'ihi alhujubi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309874" y="3881330"/>
            <a:ext cx="52902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اور ان کے اولیاء پر جو بارگاہ ہدایت کے پردہ دار ہیں۔ 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51981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فَكَمَا ا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َ</a:t>
            </a: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شْهَدْتَنَا مَشْهَدَهُمْ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 Allah, just as You have allowed us to visit their shrines,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allahumma fakama ashhadtana mashhadahum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342189" y="3881330"/>
            <a:ext cx="56252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جس طرح تو نے ہمیں ان کے مشاہد تک پہنچا دیا ہے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748B7-69CE-4785-B629-730632FB7CED}"/>
              </a:ext>
            </a:extLst>
          </p:cNvPr>
          <p:cNvSpPr txBox="1"/>
          <p:nvPr/>
        </p:nvSpPr>
        <p:spPr>
          <a:xfrm>
            <a:off x="5439768" y="255175"/>
            <a:ext cx="2690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Ziyarat at Shrines - Rajabiyah</a:t>
            </a:r>
            <a:br>
              <a:rPr lang="en-US" sz="1400" b="1">
                <a:solidFill>
                  <a:srgbClr val="005426"/>
                </a:solidFill>
              </a:rPr>
            </a:br>
            <a:r>
              <a:rPr lang="en-US" sz="1100" b="1">
                <a:solidFill>
                  <a:srgbClr val="005426"/>
                </a:solidFill>
                <a:effectLst/>
              </a:rPr>
              <a:t>from Sahifa Mahdia(atfs)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48928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2537</Words>
  <Application>Microsoft Office PowerPoint</Application>
  <PresentationFormat>Custom</PresentationFormat>
  <Paragraphs>284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Arabic Typesetting</vt:lpstr>
      <vt:lpstr>Arial</vt:lpstr>
      <vt:lpstr>inherit</vt:lpstr>
      <vt:lpstr>Lato</vt:lpstr>
      <vt:lpstr>Trebuchet MS</vt:lpstr>
      <vt:lpstr>Default Design</vt:lpstr>
      <vt:lpstr>PowerPoint Presentation</vt:lpstr>
      <vt:lpstr>PowerPoint Presentation</vt:lpstr>
      <vt:lpstr>اَللَّهُمَّ صَلِّ عَلَىٰ مُحَمَّدٍ وَآلِ مُحَمَّدٍ</vt:lpstr>
      <vt:lpstr>بِسْمِ اللَّهِ الرَّحْمَنِ الرَّحِيمِ</vt:lpstr>
      <vt:lpstr>اَلْحَمْدُ لِلَّهِ ٱلَّذِيْ اَشْهَدَنَا مَشْهَدَ اَوْلِيَائِهِ فِيْ رَجَبٍ</vt:lpstr>
      <vt:lpstr>وَاَوْجَبَ عَلَيْنَا مِنْ حَقِّهِمْ مَا قَدْ وَجَبَ</vt:lpstr>
      <vt:lpstr>وَصَلَّىٰ ٱللَّهُ عَلَىٰ مُحَمَّدٍ ٱلْمُنْتَجَبِ</vt:lpstr>
      <vt:lpstr>وَعَلَىٰ اَوْصِيَائِهِ ٱلْحُجُبِ</vt:lpstr>
      <vt:lpstr>اَللَّهُمَّ فَكَمَا اَشْهَدْتَنَا مَشْهَدَهُمْ</vt:lpstr>
      <vt:lpstr>فَاَنْجِزْ لَنَا مَوْعِدَهُمْ</vt:lpstr>
      <vt:lpstr>وَاَوْرِدْنَا مَوْرِدَهُمْ</vt:lpstr>
      <vt:lpstr>غَيْرَ مُحَلَّئِينَ عَنْ وِرْدٍ</vt:lpstr>
      <vt:lpstr>فِيْ دَارِ ٱلْمُقَامَةِ وَٱلْخُلْدِ</vt:lpstr>
      <vt:lpstr>وَٱَلسَّلاَمُ عَلَيْكُمْ</vt:lpstr>
      <vt:lpstr>إِنِّيْ قَدْ قَصَدْتُكُمْ وَٱَعْتَمَدْتُكُمْ</vt:lpstr>
      <vt:lpstr>بِمَسْاَلَتِيْ وَحَاجَتِيْ</vt:lpstr>
      <vt:lpstr>وَهِيَ فَكَاكُ رَقَبَتِيْ مِنَ ٱَلنَّارِ</vt:lpstr>
      <vt:lpstr>وَٱلْمَقَرُّ مَعَكُمْ فِيْ دَارِ ٱلْقَرَارِ</vt:lpstr>
      <vt:lpstr>مَعَ شِيْعَتِكُمُ ٱلاَبْرَارِ</vt:lpstr>
      <vt:lpstr>وَٱَلسَّلاَمُ عَلَيْكُمْ بِمَا صَبَرْتُمْ</vt:lpstr>
      <vt:lpstr>فَنِعْمَ عُقْبَىٰ ٱلدَّارِ</vt:lpstr>
      <vt:lpstr>اَنَا سَائِلُكُمْ وَآمِلُكُمْ فِيمَا إِلَيْكُمُ ٱلتَّفْوِيْضُ</vt:lpstr>
      <vt:lpstr>وَعَلَيْكُمُ ٱلتَّعْوِيضُ</vt:lpstr>
      <vt:lpstr>فَبِكُمْ يُجْبَرُ ٱلْمَهِيْضُ</vt:lpstr>
      <vt:lpstr>وَيُشْفَىٰ ٱلْمَرِيْضُ</vt:lpstr>
      <vt:lpstr>وَمَا تَزْدَادُ ٱلاَرْحَامُ وَمَا تَغِيْضُ</vt:lpstr>
      <vt:lpstr>إِنِّيْ بِسِرِّكُمْ مُؤْمِنٌ</vt:lpstr>
      <vt:lpstr>وَلِقَوْلِكُمْ مُسَلِّمٌ</vt:lpstr>
      <vt:lpstr>وَعَلَىٰ ٱللَّهِ بِكُمْ مُقْسِمٌ</vt:lpstr>
      <vt:lpstr>فِيْ رَجْعِيْ بِحَوَائِجِيْ</vt:lpstr>
      <vt:lpstr>وَقَضَائِهَا وَإِمْضَائِهَا</vt:lpstr>
      <vt:lpstr>وَإِنْجَاحِهَا وَإِبْرَاحِهَا</vt:lpstr>
      <vt:lpstr>وَبِشُؤُوْنِيْ لَدَيْكُمْ وَصَلاَحِهَا</vt:lpstr>
      <vt:lpstr>وَٱلسَّلاَمُ عَلَيْكُمْ سَلاَمَ مُوَدِّعٍ</vt:lpstr>
      <vt:lpstr>وَلَكُمْ حَوَائِجَهُ مُوْدِعٌ</vt:lpstr>
      <vt:lpstr>يَسْاَلُ ٱللَّهَ إِلَيْكُمُ ٱلْمَرْجِعَ</vt:lpstr>
      <vt:lpstr>وَسَعْيُهُ إِلَيْكُمْ غَيْرَ مُنْقَطِعٍ</vt:lpstr>
      <vt:lpstr>وَاَنْ يَرْجِعَنِيْ مِنْ حَضْرَتِكُمْ خَيْرَ مَرْجِعٍ</vt:lpstr>
      <vt:lpstr>إِلَىٰ جَنَابٍ مُمْرِعٍ</vt:lpstr>
      <vt:lpstr>وَخَفْضٍ مُوَسَّعٍ</vt:lpstr>
      <vt:lpstr>وَدَعَةٍ وَمَهَلٍ إِلَىٰ حِيْنِ ٱلاَجَلِ</vt:lpstr>
      <vt:lpstr>وَخَيْرِ مَصِيْرٍ وَمَحَلٍّ فِيْ ٱلنَّعِيمِ ٱلْاَزَلِ</vt:lpstr>
      <vt:lpstr>وَٱلْعَيْشِ ٱلْمُقْتَبَلِ</vt:lpstr>
      <vt:lpstr>وَدَوَامِ ٱلْاَكُلِ</vt:lpstr>
      <vt:lpstr>وَشُرْبِ ٱلرَّحِيْقِ وَٱَلسَّلْسَلِ</vt:lpstr>
      <vt:lpstr>وَعَلٍّ وَنَهَلٍ لاَ سَامَ مِنْهُ وَلاَ مَلَلَ</vt:lpstr>
      <vt:lpstr>وَرَحْمَةُ ٱللَّهِ وَبَرَكَاتُهُ وَتَحِيَّاتُهُ عَلَيْكُمْ</vt:lpstr>
      <vt:lpstr>حَتَّىٰ ٱلْعَوْدِ إِلَىٰ حَضْرَتِكُمْ</vt:lpstr>
      <vt:lpstr>وَٱلْفَوْزِ فِيْ كَرَّتِكُمْ</vt:lpstr>
      <vt:lpstr>وَٱلْحَشْرِ فِيْ زُمْرَتِكُمْ</vt:lpstr>
      <vt:lpstr>وَرَحْمَةُ ٱللَّهِ وَبَرَكَاتُهُ عَلَيْكُمْ وَصَلَوَاتُهُ وَتَحِيَّاتُهُ</vt:lpstr>
      <vt:lpstr>وَهُوَ حَسْبُنَا وَنِعْمَ ٱلْوَكِيلُ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Irfan Jarchivi</cp:lastModifiedBy>
  <cp:revision>137</cp:revision>
  <dcterms:created xsi:type="dcterms:W3CDTF">2020-08-27T09:07:04Z</dcterms:created>
  <dcterms:modified xsi:type="dcterms:W3CDTF">2022-01-14T13:08:38Z</dcterms:modified>
</cp:coreProperties>
</file>