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283" r:id="rId2"/>
    <p:sldId id="3661" r:id="rId3"/>
    <p:sldId id="3662" r:id="rId4"/>
    <p:sldId id="3895" r:id="rId5"/>
    <p:sldId id="3896" r:id="rId6"/>
    <p:sldId id="3897" r:id="rId7"/>
    <p:sldId id="3898" r:id="rId8"/>
    <p:sldId id="3899" r:id="rId9"/>
    <p:sldId id="3900" r:id="rId10"/>
    <p:sldId id="3901" r:id="rId11"/>
    <p:sldId id="3902" r:id="rId12"/>
    <p:sldId id="3903" r:id="rId13"/>
    <p:sldId id="3904" r:id="rId14"/>
    <p:sldId id="3905" r:id="rId15"/>
    <p:sldId id="3906" r:id="rId16"/>
    <p:sldId id="3907" r:id="rId17"/>
    <p:sldId id="3908" r:id="rId18"/>
    <p:sldId id="3893" r:id="rId19"/>
    <p:sldId id="3415" r:id="rId2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a:srgbClr val="000099"/>
    <a:srgbClr val="FFFF00"/>
    <a:srgbClr val="000066"/>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showGuides="1">
      <p:cViewPr varScale="1">
        <p:scale>
          <a:sx n="83" d="100"/>
          <a:sy n="83" d="100"/>
        </p:scale>
        <p:origin x="108" y="138"/>
      </p:cViewPr>
      <p:guideLst>
        <p:guide orient="horz" pos="2160"/>
        <p:guide pos="390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047F2078-1BDE-41D8-AE55-5847D47A18B4}" type="datetimeFigureOut">
              <a:rPr lang="en-US"/>
              <a:pPr>
                <a:defRPr/>
              </a:pPr>
              <a:t>4/8/2021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05329354-2220-4A38-AA6A-6ECBB3E3892A}" type="slidenum">
              <a:rPr lang="en-US"/>
              <a:pPr>
                <a:defRPr/>
              </a:pPr>
              <a:t>‹#›</a:t>
            </a:fld>
            <a:endParaRPr lang="en-US"/>
          </a:p>
        </p:txBody>
      </p:sp>
    </p:spTree>
    <p:extLst>
      <p:ext uri="{BB962C8B-B14F-4D97-AF65-F5344CB8AC3E}">
        <p14:creationId xmlns:p14="http://schemas.microsoft.com/office/powerpoint/2010/main" val="608022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B3BE1D-AB3A-4FC5-B6C7-E288A3E5F6CD}" type="slidenum">
              <a:rPr lang="ar-SA"/>
              <a:pPr>
                <a:defRPr/>
              </a:pPr>
              <a:t>‹#›</a:t>
            </a:fld>
            <a:endParaRPr lang="en-US"/>
          </a:p>
        </p:txBody>
      </p:sp>
    </p:spTree>
    <p:extLst>
      <p:ext uri="{BB962C8B-B14F-4D97-AF65-F5344CB8AC3E}">
        <p14:creationId xmlns:p14="http://schemas.microsoft.com/office/powerpoint/2010/main" val="282059871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3D4EDB-172E-4E7D-87FD-263760BE74EF}" type="slidenum">
              <a:rPr lang="ar-SA"/>
              <a:pPr>
                <a:defRPr/>
              </a:pPr>
              <a:t>‹#›</a:t>
            </a:fld>
            <a:endParaRPr lang="en-US"/>
          </a:p>
        </p:txBody>
      </p:sp>
    </p:spTree>
    <p:extLst>
      <p:ext uri="{BB962C8B-B14F-4D97-AF65-F5344CB8AC3E}">
        <p14:creationId xmlns:p14="http://schemas.microsoft.com/office/powerpoint/2010/main" val="107759337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64AAD3-02F6-4282-B0CB-1345883C6A3C}" type="slidenum">
              <a:rPr lang="ar-SA"/>
              <a:pPr>
                <a:defRPr/>
              </a:pPr>
              <a:t>‹#›</a:t>
            </a:fld>
            <a:endParaRPr lang="en-US"/>
          </a:p>
        </p:txBody>
      </p:sp>
    </p:spTree>
    <p:extLst>
      <p:ext uri="{BB962C8B-B14F-4D97-AF65-F5344CB8AC3E}">
        <p14:creationId xmlns:p14="http://schemas.microsoft.com/office/powerpoint/2010/main" val="36646880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C89AE9-28C6-4313-A4F4-003076BD29F4}" type="slidenum">
              <a:rPr lang="ar-SA"/>
              <a:pPr>
                <a:defRPr/>
              </a:pPr>
              <a:t>‹#›</a:t>
            </a:fld>
            <a:endParaRPr lang="en-US"/>
          </a:p>
        </p:txBody>
      </p:sp>
    </p:spTree>
    <p:extLst>
      <p:ext uri="{BB962C8B-B14F-4D97-AF65-F5344CB8AC3E}">
        <p14:creationId xmlns:p14="http://schemas.microsoft.com/office/powerpoint/2010/main" val="1590391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2DD05C-07FB-469F-996F-949680EA7595}" type="slidenum">
              <a:rPr lang="ar-SA"/>
              <a:pPr>
                <a:defRPr/>
              </a:pPr>
              <a:t>‹#›</a:t>
            </a:fld>
            <a:endParaRPr lang="en-US"/>
          </a:p>
        </p:txBody>
      </p:sp>
    </p:spTree>
    <p:extLst>
      <p:ext uri="{BB962C8B-B14F-4D97-AF65-F5344CB8AC3E}">
        <p14:creationId xmlns:p14="http://schemas.microsoft.com/office/powerpoint/2010/main" val="1166548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B45388-EF23-4C75-96E9-F8A9E4D03DFC}" type="slidenum">
              <a:rPr lang="ar-SA"/>
              <a:pPr>
                <a:defRPr/>
              </a:pPr>
              <a:t>‹#›</a:t>
            </a:fld>
            <a:endParaRPr lang="en-US"/>
          </a:p>
        </p:txBody>
      </p:sp>
    </p:spTree>
    <p:extLst>
      <p:ext uri="{BB962C8B-B14F-4D97-AF65-F5344CB8AC3E}">
        <p14:creationId xmlns:p14="http://schemas.microsoft.com/office/powerpoint/2010/main" val="18830616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B2BA77-5932-446D-9871-E00C063B296D}" type="slidenum">
              <a:rPr lang="ar-SA"/>
              <a:pPr>
                <a:defRPr/>
              </a:pPr>
              <a:t>‹#›</a:t>
            </a:fld>
            <a:endParaRPr lang="en-US"/>
          </a:p>
        </p:txBody>
      </p:sp>
    </p:spTree>
    <p:extLst>
      <p:ext uri="{BB962C8B-B14F-4D97-AF65-F5344CB8AC3E}">
        <p14:creationId xmlns:p14="http://schemas.microsoft.com/office/powerpoint/2010/main" val="151497298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3CCD1CF-8D33-4B45-AC39-06FA6138827F}" type="slidenum">
              <a:rPr lang="ar-SA"/>
              <a:pPr>
                <a:defRPr/>
              </a:pPr>
              <a:t>‹#›</a:t>
            </a:fld>
            <a:endParaRPr lang="en-US"/>
          </a:p>
        </p:txBody>
      </p:sp>
    </p:spTree>
    <p:extLst>
      <p:ext uri="{BB962C8B-B14F-4D97-AF65-F5344CB8AC3E}">
        <p14:creationId xmlns:p14="http://schemas.microsoft.com/office/powerpoint/2010/main" val="26858006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E06E80-546E-4FE7-8A3C-09BDF213C8F7}" type="slidenum">
              <a:rPr lang="ar-SA"/>
              <a:pPr>
                <a:defRPr/>
              </a:pPr>
              <a:t>‹#›</a:t>
            </a:fld>
            <a:endParaRPr lang="en-US"/>
          </a:p>
        </p:txBody>
      </p:sp>
    </p:spTree>
    <p:extLst>
      <p:ext uri="{BB962C8B-B14F-4D97-AF65-F5344CB8AC3E}">
        <p14:creationId xmlns:p14="http://schemas.microsoft.com/office/powerpoint/2010/main" val="261730348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0EB8FF-0620-434E-8F12-3704ADCAD228}" type="slidenum">
              <a:rPr lang="ar-SA"/>
              <a:pPr>
                <a:defRPr/>
              </a:pPr>
              <a:t>‹#›</a:t>
            </a:fld>
            <a:endParaRPr lang="en-US"/>
          </a:p>
        </p:txBody>
      </p:sp>
    </p:spTree>
    <p:extLst>
      <p:ext uri="{BB962C8B-B14F-4D97-AF65-F5344CB8AC3E}">
        <p14:creationId xmlns:p14="http://schemas.microsoft.com/office/powerpoint/2010/main" val="331336720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69C843-F77C-4EFF-B04A-2B9FADE614C1}" type="slidenum">
              <a:rPr lang="ar-SA"/>
              <a:pPr>
                <a:defRPr/>
              </a:pPr>
              <a:t>‹#›</a:t>
            </a:fld>
            <a:endParaRPr lang="en-US"/>
          </a:p>
        </p:txBody>
      </p:sp>
    </p:spTree>
    <p:extLst>
      <p:ext uri="{BB962C8B-B14F-4D97-AF65-F5344CB8AC3E}">
        <p14:creationId xmlns:p14="http://schemas.microsoft.com/office/powerpoint/2010/main" val="26765159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b="-1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solidFill>
                  <a:srgbClr val="000066"/>
                </a:solidFill>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solidFill>
                  <a:srgbClr val="000066"/>
                </a:solidFill>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itchFamily="34" charset="0"/>
                <a:cs typeface="Arial" pitchFamily="34" charset="0"/>
              </a:defRPr>
            </a:lvl1pPr>
          </a:lstStyle>
          <a:p>
            <a:pPr>
              <a:defRPr/>
            </a:pPr>
            <a:fld id="{7EADE11B-F89A-48B1-8B67-BFC33A602309}"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ua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8"/>
          <p:cNvSpPr>
            <a:spLocks noChangeArrowheads="1"/>
          </p:cNvSpPr>
          <p:nvPr/>
        </p:nvSpPr>
        <p:spPr bwMode="auto">
          <a:xfrm>
            <a:off x="2819400" y="5486400"/>
            <a:ext cx="655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i="1">
                <a:solidFill>
                  <a:schemeClr val="accent6"/>
                </a:solidFill>
              </a:rPr>
              <a:t>(Arabic text along with English Translation and Transliteration)</a:t>
            </a:r>
          </a:p>
        </p:txBody>
      </p:sp>
      <p:sp>
        <p:nvSpPr>
          <p:cNvPr id="8" name="Rectangle 3"/>
          <p:cNvSpPr>
            <a:spLocks noChangeArrowheads="1"/>
          </p:cNvSpPr>
          <p:nvPr/>
        </p:nvSpPr>
        <p:spPr bwMode="auto">
          <a:xfrm>
            <a:off x="1833066" y="1143000"/>
            <a:ext cx="8686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6000" b="1" dirty="0">
                <a:solidFill>
                  <a:srgbClr val="000099"/>
                </a:solidFill>
                <a:latin typeface="Trebuchet MS" pitchFamily="34" charset="0"/>
              </a:rPr>
              <a:t>Ramadan daily </a:t>
            </a:r>
            <a:r>
              <a:rPr lang="en-US" sz="6000" b="1" dirty="0" err="1">
                <a:solidFill>
                  <a:srgbClr val="000099"/>
                </a:solidFill>
                <a:latin typeface="Trebuchet MS" pitchFamily="34" charset="0"/>
              </a:rPr>
              <a:t>Dua’a</a:t>
            </a:r>
            <a:endParaRPr lang="en-US" sz="4800" b="1" dirty="0">
              <a:solidFill>
                <a:srgbClr val="000099"/>
              </a:solidFill>
              <a:latin typeface="Trebuchet MS" pitchFamily="34" charset="0"/>
            </a:endParaRPr>
          </a:p>
        </p:txBody>
      </p:sp>
      <p:sp>
        <p:nvSpPr>
          <p:cNvPr id="9" name="Rectangle 1"/>
          <p:cNvSpPr>
            <a:spLocks noChangeArrowheads="1"/>
          </p:cNvSpPr>
          <p:nvPr/>
        </p:nvSpPr>
        <p:spPr bwMode="auto">
          <a:xfrm>
            <a:off x="2235767" y="2029500"/>
            <a:ext cx="789030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ar-SA" sz="8000" dirty="0">
                <a:solidFill>
                  <a:srgbClr val="0070C0"/>
                </a:solidFill>
                <a:latin typeface="Arabic Typesetting" panose="03020402040406030203" pitchFamily="66" charset="-78"/>
                <a:ea typeface="Arial Unicode MS" pitchFamily="34" charset="-128"/>
                <a:cs typeface="Arabic Typesetting" panose="03020402040406030203" pitchFamily="66" charset="-78"/>
              </a:rPr>
              <a:t>اللّهُمَّ أَدْخِلْ عَلَى أَهْلِ الْقُبُورِ السُّرُورَ</a:t>
            </a:r>
            <a:endParaRPr lang="en-US" sz="8000" dirty="0">
              <a:solidFill>
                <a:srgbClr val="0070C0"/>
              </a:solidFill>
              <a:latin typeface="Arabic Typesetting" panose="03020402040406030203" pitchFamily="66" charset="-78"/>
              <a:ea typeface="Arial Unicode MS" pitchFamily="34" charset="-128"/>
              <a:cs typeface="Arabic Typesetting" panose="03020402040406030203" pitchFamily="66" charset="-78"/>
            </a:endParaRPr>
          </a:p>
        </p:txBody>
      </p:sp>
      <p:sp>
        <p:nvSpPr>
          <p:cNvPr id="10" name="Rectangle 1"/>
          <p:cNvSpPr>
            <a:spLocks noChangeArrowheads="1"/>
          </p:cNvSpPr>
          <p:nvPr/>
        </p:nvSpPr>
        <p:spPr bwMode="auto">
          <a:xfrm>
            <a:off x="2590800" y="4084637"/>
            <a:ext cx="7010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b="1" dirty="0">
                <a:solidFill>
                  <a:srgbClr val="0070C0"/>
                </a:solidFill>
              </a:rPr>
              <a:t>In </a:t>
            </a:r>
            <a:r>
              <a:rPr lang="en-US" b="1" i="1" dirty="0">
                <a:solidFill>
                  <a:srgbClr val="0070C0"/>
                </a:solidFill>
              </a:rPr>
              <a:t>‘al-</a:t>
            </a:r>
            <a:r>
              <a:rPr lang="en-US" b="1" i="1" dirty="0" err="1">
                <a:solidFill>
                  <a:srgbClr val="0070C0"/>
                </a:solidFill>
              </a:rPr>
              <a:t>Misbah</a:t>
            </a:r>
            <a:r>
              <a:rPr lang="en-US" b="1" i="1" dirty="0">
                <a:solidFill>
                  <a:srgbClr val="0070C0"/>
                </a:solidFill>
              </a:rPr>
              <a:t>’</a:t>
            </a:r>
            <a:r>
              <a:rPr lang="en-US" b="1" dirty="0">
                <a:solidFill>
                  <a:srgbClr val="0070C0"/>
                </a:solidFill>
              </a:rPr>
              <a:t> and in </a:t>
            </a:r>
            <a:r>
              <a:rPr lang="en-US" b="1" i="1" dirty="0">
                <a:solidFill>
                  <a:srgbClr val="0070C0"/>
                </a:solidFill>
              </a:rPr>
              <a:t>‘al-</a:t>
            </a:r>
            <a:r>
              <a:rPr lang="en-US" b="1" i="1" dirty="0" err="1">
                <a:solidFill>
                  <a:srgbClr val="0070C0"/>
                </a:solidFill>
              </a:rPr>
              <a:t>Balad</a:t>
            </a:r>
            <a:r>
              <a:rPr lang="en-US" b="1" i="1" dirty="0">
                <a:solidFill>
                  <a:srgbClr val="0070C0"/>
                </a:solidFill>
              </a:rPr>
              <a:t> al-Amin’</a:t>
            </a:r>
            <a:r>
              <a:rPr lang="en-US" b="1" dirty="0">
                <a:solidFill>
                  <a:srgbClr val="0070C0"/>
                </a:solidFill>
              </a:rPr>
              <a:t>, </a:t>
            </a:r>
            <a:r>
              <a:rPr lang="en-US" b="1" dirty="0" err="1">
                <a:solidFill>
                  <a:srgbClr val="0070C0"/>
                </a:solidFill>
              </a:rPr>
              <a:t>Shaykh</a:t>
            </a:r>
            <a:r>
              <a:rPr lang="en-US" b="1" dirty="0">
                <a:solidFill>
                  <a:srgbClr val="0070C0"/>
                </a:solidFill>
              </a:rPr>
              <a:t> al-</a:t>
            </a:r>
            <a:r>
              <a:rPr lang="en-US" b="1" dirty="0" err="1">
                <a:solidFill>
                  <a:srgbClr val="0070C0"/>
                </a:solidFill>
              </a:rPr>
              <a:t>Kaf`amiy</a:t>
            </a:r>
            <a:r>
              <a:rPr lang="en-US" b="1" dirty="0">
                <a:solidFill>
                  <a:srgbClr val="0070C0"/>
                </a:solidFill>
              </a:rPr>
              <a:t>, as well as </a:t>
            </a:r>
            <a:r>
              <a:rPr lang="en-US" b="1" dirty="0" err="1">
                <a:solidFill>
                  <a:srgbClr val="0070C0"/>
                </a:solidFill>
              </a:rPr>
              <a:t>Shaykh</a:t>
            </a:r>
            <a:r>
              <a:rPr lang="en-US" b="1" dirty="0">
                <a:solidFill>
                  <a:srgbClr val="0070C0"/>
                </a:solidFill>
              </a:rPr>
              <a:t> al-</a:t>
            </a:r>
            <a:r>
              <a:rPr lang="en-US" b="1" dirty="0" err="1">
                <a:solidFill>
                  <a:srgbClr val="0070C0"/>
                </a:solidFill>
              </a:rPr>
              <a:t>Shahid</a:t>
            </a:r>
            <a:r>
              <a:rPr lang="en-US" b="1" dirty="0">
                <a:solidFill>
                  <a:srgbClr val="0070C0"/>
                </a:solidFill>
              </a:rPr>
              <a:t> in ‘</a:t>
            </a:r>
            <a:r>
              <a:rPr lang="en-US" b="1" i="1" dirty="0">
                <a:solidFill>
                  <a:srgbClr val="0070C0"/>
                </a:solidFill>
              </a:rPr>
              <a:t>al-</a:t>
            </a:r>
            <a:r>
              <a:rPr lang="en-US" b="1" i="1" dirty="0" err="1">
                <a:solidFill>
                  <a:srgbClr val="0070C0"/>
                </a:solidFill>
              </a:rPr>
              <a:t>Majmu`ah</a:t>
            </a:r>
            <a:r>
              <a:rPr lang="en-US" b="1" dirty="0">
                <a:solidFill>
                  <a:srgbClr val="0070C0"/>
                </a:solidFill>
              </a:rPr>
              <a:t>’, have narrated that the Holy Prophet (s) said that one who says the following supplication after each obligatory prayer in Ramadan will have all his sins forgiven up to the Resurrection Day.</a:t>
            </a:r>
          </a:p>
        </p:txBody>
      </p:sp>
      <p:sp>
        <p:nvSpPr>
          <p:cNvPr id="2" name="Rectangle 1"/>
          <p:cNvSpPr/>
          <p:nvPr/>
        </p:nvSpPr>
        <p:spPr>
          <a:xfrm>
            <a:off x="2142132" y="2971801"/>
            <a:ext cx="8068669" cy="1200329"/>
          </a:xfrm>
          <a:prstGeom prst="rect">
            <a:avLst/>
          </a:prstGeom>
        </p:spPr>
        <p:txBody>
          <a:bodyPr wrap="square">
            <a:spAutoFit/>
          </a:bodyPr>
          <a:lstStyle/>
          <a:p>
            <a:pPr algn="ctr"/>
            <a:r>
              <a:rPr lang="fi-FI" sz="3600" b="1" i="1" dirty="0">
                <a:solidFill>
                  <a:schemeClr val="accent6"/>
                </a:solidFill>
                <a:latin typeface="Trebuchet MS" pitchFamily="34" charset="0"/>
              </a:rPr>
              <a:t>Allahumma Adkhil `ala Ahlil-Quburis-Suroor</a:t>
            </a:r>
            <a:endParaRPr lang="en-GB" sz="4000" b="1" i="1" dirty="0">
              <a:solidFill>
                <a:schemeClr val="accent6"/>
              </a:solidFill>
              <a:latin typeface="Trebuchet MS" pitchFamily="34" charset="0"/>
            </a:endParaRPr>
          </a:p>
        </p:txBody>
      </p:sp>
      <p:sp>
        <p:nvSpPr>
          <p:cNvPr id="12" name="Rectangle 5"/>
          <p:cNvSpPr>
            <a:spLocks noChangeArrowheads="1"/>
          </p:cNvSpPr>
          <p:nvPr/>
        </p:nvSpPr>
        <p:spPr bwMode="auto">
          <a:xfrm>
            <a:off x="1660526"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al-</a:t>
            </a:r>
            <a:r>
              <a:rPr lang="en-US" sz="1200" b="1" dirty="0" err="1">
                <a:solidFill>
                  <a:srgbClr val="000066"/>
                </a:solidFill>
                <a:latin typeface="Trebuchet MS" pitchFamily="34" charset="0"/>
              </a:rPr>
              <a:t>Fātiḥah</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sp>
        <p:nvSpPr>
          <p:cNvPr id="3" name="TextBox 2">
            <a:extLst>
              <a:ext uri="{FF2B5EF4-FFF2-40B4-BE49-F238E27FC236}">
                <a16:creationId xmlns:a16="http://schemas.microsoft.com/office/drawing/2014/main" id="{7EBD7B7C-5C5A-4D02-8C94-5601E5676D8B}"/>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2557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رُدَّ كُلَّ غَرِيبٍ،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help all the strangers </a:t>
            </a:r>
            <a:r>
              <a:rPr lang="en-US" sz="3600" b="1" kern="1200">
                <a:solidFill>
                  <a:srgbClr val="0070C0"/>
                </a:solidFill>
                <a:ea typeface="MS Mincho" pitchFamily="49" charset="-128"/>
              </a:rPr>
              <a:t>to return home.</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 خدایا ہر مسافر کو اس کے وطن کی طرف پلٹادے</a:t>
            </a:r>
            <a:endParaRPr lang="en-US" sz="3600" b="1" kern="1200" dirty="0">
              <a:ea typeface="MS Mincho" pitchFamily="49" charset="-128"/>
            </a:endParaRPr>
          </a:p>
        </p:txBody>
      </p:sp>
      <p:sp>
        <p:nvSpPr>
          <p:cNvPr id="5124" name="Subtitle 4"/>
          <p:cNvSpPr txBox="1">
            <a:spLocks/>
          </p:cNvSpPr>
          <p:nvPr/>
        </p:nvSpPr>
        <p:spPr bwMode="auto">
          <a:xfrm>
            <a:off x="1524000" y="5963855"/>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rudda kulla gharib</a:t>
            </a:r>
          </a:p>
        </p:txBody>
      </p:sp>
      <p:sp>
        <p:nvSpPr>
          <p:cNvPr id="9" name="TextBox 8">
            <a:extLst>
              <a:ext uri="{FF2B5EF4-FFF2-40B4-BE49-F238E27FC236}">
                <a16:creationId xmlns:a16="http://schemas.microsoft.com/office/drawing/2014/main" id="{27140399-FAEB-44EF-A5A0-2FA8F716BB59}"/>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3715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فُكَّ كُلَّ أَسِيرٍ،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6002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release all </a:t>
            </a:r>
            <a:r>
              <a:rPr lang="en-US" sz="3600" b="1" kern="1200">
                <a:solidFill>
                  <a:srgbClr val="0070C0"/>
                </a:solidFill>
                <a:ea typeface="MS Mincho" pitchFamily="49" charset="-128"/>
              </a:rPr>
              <a:t>prisoners.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ہر قیدی کو آزاد کر دے</a:t>
            </a:r>
            <a:endParaRPr lang="en-US" sz="3600" b="1" kern="1200" dirty="0">
              <a:ea typeface="MS Mincho" pitchFamily="49" charset="-128"/>
            </a:endParaRPr>
          </a:p>
        </p:txBody>
      </p:sp>
      <p:sp>
        <p:nvSpPr>
          <p:cNvPr id="5124" name="Subtitle 4"/>
          <p:cNvSpPr txBox="1">
            <a:spLocks/>
          </p:cNvSpPr>
          <p:nvPr/>
        </p:nvSpPr>
        <p:spPr bwMode="auto">
          <a:xfrm>
            <a:off x="1524000" y="5929131"/>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fukka kulla asir</a:t>
            </a:r>
          </a:p>
        </p:txBody>
      </p:sp>
      <p:sp>
        <p:nvSpPr>
          <p:cNvPr id="9" name="TextBox 8">
            <a:extLst>
              <a:ext uri="{FF2B5EF4-FFF2-40B4-BE49-F238E27FC236}">
                <a16:creationId xmlns:a16="http://schemas.microsoft.com/office/drawing/2014/main" id="{B088E4BD-6D27-4CA2-A159-688DEC8FA0C0}"/>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746773"/>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أَصْلِحْ كُلَّ فَاسِدٍ مِنْ أُمُورِ الْمُسْلِمِينَ،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3465612"/>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rectify all the Muslims’ </a:t>
            </a:r>
            <a:r>
              <a:rPr lang="en-US" sz="3600" b="1" kern="1200">
                <a:solidFill>
                  <a:srgbClr val="0070C0"/>
                </a:solidFill>
                <a:ea typeface="MS Mincho" pitchFamily="49" charset="-128"/>
              </a:rPr>
              <a:t>affairs that </a:t>
            </a:r>
            <a:r>
              <a:rPr lang="en-US" sz="3600" b="1" kern="1200" dirty="0">
                <a:solidFill>
                  <a:srgbClr val="0070C0"/>
                </a:solidFill>
                <a:ea typeface="MS Mincho" pitchFamily="49" charset="-128"/>
              </a:rPr>
              <a:t>are </a:t>
            </a:r>
            <a:r>
              <a:rPr lang="en-US" sz="3600" b="1" kern="1200">
                <a:solidFill>
                  <a:srgbClr val="0070C0"/>
                </a:solidFill>
                <a:ea typeface="MS Mincho" pitchFamily="49" charset="-128"/>
              </a:rPr>
              <a:t>wrong.</a:t>
            </a:r>
          </a:p>
          <a:p>
            <a:pPr marL="342900" indent="-342900" eaLnBrk="1" hangingPunct="1">
              <a:defRPr/>
            </a:pPr>
            <a:r>
              <a:rPr lang="ur-PK" sz="3600" b="1" kern="1200">
                <a:ea typeface="MS Mincho" pitchFamily="49" charset="-128"/>
              </a:rPr>
              <a:t>خدایا مسلمانوں کے تمام امور کی اصلاح فرما دے</a:t>
            </a:r>
            <a:endParaRPr lang="en-US" sz="3600" b="1" kern="1200" dirty="0">
              <a:ea typeface="MS Mincho" pitchFamily="49" charset="-128"/>
            </a:endParaRPr>
          </a:p>
        </p:txBody>
      </p:sp>
      <p:sp>
        <p:nvSpPr>
          <p:cNvPr id="5124" name="Subtitle 4"/>
          <p:cNvSpPr txBox="1">
            <a:spLocks/>
          </p:cNvSpPr>
          <p:nvPr/>
        </p:nvSpPr>
        <p:spPr bwMode="auto">
          <a:xfrm>
            <a:off x="1524000" y="5798956"/>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aslih kulla fasidin min umuril-muslimin</a:t>
            </a:r>
          </a:p>
        </p:txBody>
      </p:sp>
      <p:sp>
        <p:nvSpPr>
          <p:cNvPr id="9" name="TextBox 8">
            <a:extLst>
              <a:ext uri="{FF2B5EF4-FFF2-40B4-BE49-F238E27FC236}">
                <a16:creationId xmlns:a16="http://schemas.microsoft.com/office/drawing/2014/main" id="{4B16677A-7ABB-490F-B721-902FC939B863}"/>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512888"/>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اشْفِ كُلَّ مَرِيضٍ،</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heal all the ailed </a:t>
            </a:r>
            <a:r>
              <a:rPr lang="en-US" sz="3600" b="1" kern="1200">
                <a:solidFill>
                  <a:srgbClr val="0070C0"/>
                </a:solidFill>
                <a:ea typeface="MS Mincho" pitchFamily="49" charset="-128"/>
              </a:rPr>
              <a:t>ones.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ہر بیمار کو شفا دےدے۔ </a:t>
            </a:r>
            <a:endParaRPr lang="en-US" sz="3600" b="1" kern="1200" dirty="0">
              <a:ea typeface="MS Mincho" pitchFamily="49" charset="-128"/>
            </a:endParaRPr>
          </a:p>
        </p:txBody>
      </p:sp>
      <p:sp>
        <p:nvSpPr>
          <p:cNvPr id="5124" name="Subtitle 4"/>
          <p:cNvSpPr txBox="1">
            <a:spLocks/>
          </p:cNvSpPr>
          <p:nvPr/>
        </p:nvSpPr>
        <p:spPr bwMode="auto">
          <a:xfrm>
            <a:off x="1524000" y="5943599"/>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allahummashfi kulla marid</a:t>
            </a:r>
          </a:p>
        </p:txBody>
      </p:sp>
      <p:sp>
        <p:nvSpPr>
          <p:cNvPr id="9" name="TextBox 8">
            <a:extLst>
              <a:ext uri="{FF2B5EF4-FFF2-40B4-BE49-F238E27FC236}">
                <a16:creationId xmlns:a16="http://schemas.microsoft.com/office/drawing/2014/main" id="{C91BF6ED-ACD5-4619-8E8B-473B4143B76F}"/>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48724"/>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سُدَّ فَقْرَنَا بِغِنَاكَ،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fill in our poverty with Your </a:t>
            </a:r>
            <a:r>
              <a:rPr lang="en-US" sz="3600" b="1" kern="1200">
                <a:solidFill>
                  <a:srgbClr val="0070C0"/>
                </a:solidFill>
                <a:ea typeface="MS Mincho" pitchFamily="49" charset="-128"/>
              </a:rPr>
              <a:t>richness.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ہماری فقیری کو اپنی بے نیازی سے رفع کر دے۔</a:t>
            </a:r>
            <a:endParaRPr lang="en-US" sz="3600" b="1" kern="1200" dirty="0">
              <a:ea typeface="MS Mincho" pitchFamily="49" charset="-128"/>
            </a:endParaRPr>
          </a:p>
        </p:txBody>
      </p:sp>
      <p:sp>
        <p:nvSpPr>
          <p:cNvPr id="5124" name="Subtitle 4"/>
          <p:cNvSpPr txBox="1">
            <a:spLocks/>
          </p:cNvSpPr>
          <p:nvPr/>
        </p:nvSpPr>
        <p:spPr bwMode="auto">
          <a:xfrm>
            <a:off x="1524000" y="5935883"/>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sudda faqrana bighinak</a:t>
            </a:r>
          </a:p>
        </p:txBody>
      </p:sp>
      <p:sp>
        <p:nvSpPr>
          <p:cNvPr id="9" name="TextBox 8">
            <a:extLst>
              <a:ext uri="{FF2B5EF4-FFF2-40B4-BE49-F238E27FC236}">
                <a16:creationId xmlns:a16="http://schemas.microsoft.com/office/drawing/2014/main" id="{7A8CBB42-0FEF-4979-A307-69F81C32AC63}"/>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478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غَيِّرْ سُوءَ حَالِنَا بِحُسْنِ حَالِكَ،</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689145"/>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change our ill manners through Your excellent </a:t>
            </a:r>
            <a:r>
              <a:rPr lang="en-US" sz="3600" b="1" kern="1200">
                <a:solidFill>
                  <a:srgbClr val="0070C0"/>
                </a:solidFill>
                <a:ea typeface="MS Mincho" pitchFamily="49" charset="-128"/>
              </a:rPr>
              <a:t>manners.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ہماری بدترین حالت کو اپنے بہترین کرم سے بدل دے</a:t>
            </a:r>
            <a:endParaRPr lang="en-US" sz="3600" b="1" kern="1200" dirty="0">
              <a:ea typeface="MS Mincho" pitchFamily="49" charset="-128"/>
            </a:endParaRPr>
          </a:p>
        </p:txBody>
      </p:sp>
      <p:sp>
        <p:nvSpPr>
          <p:cNvPr id="5124" name="Subtitle 4"/>
          <p:cNvSpPr txBox="1">
            <a:spLocks/>
          </p:cNvSpPr>
          <p:nvPr/>
        </p:nvSpPr>
        <p:spPr bwMode="auto">
          <a:xfrm>
            <a:off x="1524000" y="6019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ghayyir su`a halina bihusni halik</a:t>
            </a:r>
          </a:p>
        </p:txBody>
      </p:sp>
      <p:sp>
        <p:nvSpPr>
          <p:cNvPr id="9" name="TextBox 8">
            <a:extLst>
              <a:ext uri="{FF2B5EF4-FFF2-40B4-BE49-F238E27FC236}">
                <a16:creationId xmlns:a16="http://schemas.microsoft.com/office/drawing/2014/main" id="{BED41269-6655-42B8-9863-ECA27299938F}"/>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509711"/>
            <a:ext cx="105918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اقْضِ عَنَّا الدَّيْنَ وَأَغْنِنَا مِنَ الْفَقْرِ،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help us settle our debts and save us from </a:t>
            </a:r>
            <a:r>
              <a:rPr lang="en-US" sz="3600" b="1" kern="1200">
                <a:solidFill>
                  <a:srgbClr val="0070C0"/>
                </a:solidFill>
                <a:ea typeface="MS Mincho" pitchFamily="49" charset="-128"/>
              </a:rPr>
              <a:t>poverty.</a:t>
            </a:r>
          </a:p>
          <a:p>
            <a:pPr marL="342900" indent="-342900" eaLnBrk="1" hangingPunct="1">
              <a:defRPr/>
            </a:pPr>
            <a:r>
              <a:rPr lang="ur-PK" sz="3600" b="1" kern="1200">
                <a:ea typeface="MS Mincho" pitchFamily="49" charset="-128"/>
              </a:rPr>
              <a:t> خدایا ہمارے قرض کو ادا فرما دے اور ہمیں فقیری سے غنی بنا دے</a:t>
            </a:r>
            <a:endParaRPr lang="en-US" sz="3600" b="1" kern="1200" dirty="0">
              <a:ea typeface="MS Mincho" pitchFamily="49" charset="-128"/>
            </a:endParaRPr>
          </a:p>
        </p:txBody>
      </p:sp>
      <p:sp>
        <p:nvSpPr>
          <p:cNvPr id="5124" name="Subtitle 4"/>
          <p:cNvSpPr txBox="1">
            <a:spLocks/>
          </p:cNvSpPr>
          <p:nvPr/>
        </p:nvSpPr>
        <p:spPr bwMode="auto">
          <a:xfrm>
            <a:off x="1524000" y="5622924"/>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sv-SE" sz="3200" b="1" i="1" dirty="0">
                <a:solidFill>
                  <a:srgbClr val="0070C0"/>
                </a:solidFill>
                <a:ea typeface="MS Mincho" pitchFamily="49" charset="-128"/>
              </a:rPr>
              <a:t>allahummaqdi `annad-dayna wa aghnina minal-faqr</a:t>
            </a:r>
          </a:p>
        </p:txBody>
      </p:sp>
      <p:sp>
        <p:nvSpPr>
          <p:cNvPr id="9" name="TextBox 8">
            <a:extLst>
              <a:ext uri="{FF2B5EF4-FFF2-40B4-BE49-F238E27FC236}">
                <a16:creationId xmlns:a16="http://schemas.microsoft.com/office/drawing/2014/main" id="{B38A228F-953E-4508-BE22-0CCAA3E66699}"/>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2557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إنَّكَ عَلَى كُلِّ شَيْءٍ قَدِيرٌ.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verily, You </a:t>
            </a:r>
            <a:r>
              <a:rPr lang="en-US" sz="3600" b="1" kern="1200">
                <a:solidFill>
                  <a:srgbClr val="0070C0"/>
                </a:solidFill>
                <a:ea typeface="MS Mincho" pitchFamily="49" charset="-128"/>
              </a:rPr>
              <a:t>have power </a:t>
            </a:r>
            <a:r>
              <a:rPr lang="en-US" sz="3600" b="1" kern="1200" dirty="0">
                <a:solidFill>
                  <a:srgbClr val="0070C0"/>
                </a:solidFill>
                <a:ea typeface="MS Mincho" pitchFamily="49" charset="-128"/>
              </a:rPr>
              <a:t>over all </a:t>
            </a:r>
            <a:r>
              <a:rPr lang="en-US" sz="3600" b="1" kern="1200">
                <a:solidFill>
                  <a:srgbClr val="0070C0"/>
                </a:solidFill>
                <a:ea typeface="MS Mincho" pitchFamily="49" charset="-128"/>
              </a:rPr>
              <a:t>things.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کہ تو ہر شے پر قادر ہے۔</a:t>
            </a:r>
            <a:endParaRPr lang="en-US" sz="3600" b="1" kern="1200" dirty="0">
              <a:ea typeface="MS Mincho" pitchFamily="49" charset="-128"/>
            </a:endParaRPr>
          </a:p>
        </p:txBody>
      </p:sp>
      <p:sp>
        <p:nvSpPr>
          <p:cNvPr id="5124" name="Subtitle 4"/>
          <p:cNvSpPr txBox="1">
            <a:spLocks/>
          </p:cNvSpPr>
          <p:nvPr/>
        </p:nvSpPr>
        <p:spPr bwMode="auto">
          <a:xfrm>
            <a:off x="1524000" y="57912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70C0"/>
                </a:solidFill>
                <a:ea typeface="MS Mincho" pitchFamily="49" charset="-128"/>
              </a:rPr>
              <a:t>innaka `ala kulli shay`in qadir</a:t>
            </a:r>
          </a:p>
        </p:txBody>
      </p:sp>
      <p:sp>
        <p:nvSpPr>
          <p:cNvPr id="9" name="TextBox 8">
            <a:extLst>
              <a:ext uri="{FF2B5EF4-FFF2-40B4-BE49-F238E27FC236}">
                <a16:creationId xmlns:a16="http://schemas.microsoft.com/office/drawing/2014/main" id="{35B02F2C-C9A1-46C5-AF19-9CB0D8467465}"/>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79549"/>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3216273"/>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send Your blessings on Muhammad and the family of Muhammad.</a:t>
            </a:r>
          </a:p>
        </p:txBody>
      </p:sp>
      <p:sp>
        <p:nvSpPr>
          <p:cNvPr id="25604" name="Subtitle 4"/>
          <p:cNvSpPr txBox="1">
            <a:spLocks/>
          </p:cNvSpPr>
          <p:nvPr/>
        </p:nvSpPr>
        <p:spPr bwMode="auto">
          <a:xfrm>
            <a:off x="1524000" y="5562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0066"/>
                </a:solidFill>
                <a:ea typeface="MS Mincho" pitchFamily="49" charset="-128"/>
              </a:rPr>
              <a:t>allahumma salli `ala muhammadin wa ali muhammadin</a:t>
            </a:r>
          </a:p>
        </p:txBody>
      </p:sp>
      <p:sp>
        <p:nvSpPr>
          <p:cNvPr id="9" name="TextBox 8">
            <a:extLst>
              <a:ext uri="{FF2B5EF4-FFF2-40B4-BE49-F238E27FC236}">
                <a16:creationId xmlns:a16="http://schemas.microsoft.com/office/drawing/2014/main" id="{58DC3AD5-7FFD-4741-B097-31DB8F46757D}"/>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2"/>
          <p:cNvSpPr>
            <a:spLocks noChangeArrowheads="1"/>
          </p:cNvSpPr>
          <p:nvPr/>
        </p:nvSpPr>
        <p:spPr bwMode="auto">
          <a:xfrm>
            <a:off x="2362200" y="1193411"/>
            <a:ext cx="7993062" cy="4846320"/>
          </a:xfrm>
          <a:prstGeom prst="plaque">
            <a:avLst>
              <a:gd name="adj" fmla="val 16667"/>
            </a:avLst>
          </a:prstGeom>
          <a:gradFill rotWithShape="1">
            <a:gsLst>
              <a:gs pos="0">
                <a:srgbClr val="003399"/>
              </a:gs>
              <a:gs pos="50000">
                <a:srgbClr val="001847"/>
              </a:gs>
              <a:gs pos="100000">
                <a:srgbClr val="003399"/>
              </a:gs>
            </a:gsLst>
            <a:lin ang="27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endParaRPr lang="en-US"/>
          </a:p>
        </p:txBody>
      </p:sp>
      <p:sp>
        <p:nvSpPr>
          <p:cNvPr id="26629" name="Rectangle 13"/>
          <p:cNvSpPr>
            <a:spLocks noGrp="1" noChangeArrowheads="1"/>
          </p:cNvSpPr>
          <p:nvPr>
            <p:ph type="ctrTitle"/>
          </p:nvPr>
        </p:nvSpPr>
        <p:spPr>
          <a:xfrm>
            <a:off x="2209800" y="3149600"/>
            <a:ext cx="7772400" cy="1097280"/>
          </a:xfrm>
        </p:spPr>
        <p:txBody>
          <a:bodyPr/>
          <a:lstStyle/>
          <a:p>
            <a:pPr eaLnBrk="1" hangingPunct="1"/>
            <a:r>
              <a:rPr lang="en-US" sz="6000" b="1">
                <a:solidFill>
                  <a:srgbClr val="FFFF00"/>
                </a:solidFill>
              </a:rPr>
              <a:t>Please recite  </a:t>
            </a:r>
            <a:br>
              <a:rPr lang="en-US" sz="6000" b="1">
                <a:solidFill>
                  <a:srgbClr val="FFFF00"/>
                </a:solidFill>
              </a:rPr>
            </a:br>
            <a:r>
              <a:rPr lang="en-US" sz="6000" b="1">
                <a:solidFill>
                  <a:srgbClr val="FFFF00"/>
                </a:solidFill>
              </a:rPr>
              <a:t>Sūrat al-Fātiḥah</a:t>
            </a:r>
            <a:br>
              <a:rPr lang="en-US" sz="6000" b="1">
                <a:solidFill>
                  <a:srgbClr val="FFFF00"/>
                </a:solidFill>
              </a:rPr>
            </a:br>
            <a:r>
              <a:rPr lang="en-US" sz="6000" b="1">
                <a:solidFill>
                  <a:srgbClr val="FFFF00"/>
                </a:solidFill>
              </a:rPr>
              <a:t>for</a:t>
            </a:r>
            <a:br>
              <a:rPr lang="en-US" sz="6000" b="1">
                <a:solidFill>
                  <a:srgbClr val="FFFF00"/>
                </a:solidFill>
              </a:rPr>
            </a:br>
            <a:r>
              <a:rPr lang="en-US" sz="6000" b="1">
                <a:solidFill>
                  <a:srgbClr val="FFFF00"/>
                </a:solidFill>
              </a:rPr>
              <a:t>ALL MARHUMEEN</a:t>
            </a:r>
            <a:br>
              <a:rPr lang="en-US" sz="6000" b="1">
                <a:solidFill>
                  <a:srgbClr val="FFFF00"/>
                </a:solidFill>
              </a:rPr>
            </a:br>
            <a:endParaRPr lang="en-GB" sz="6000" b="1">
              <a:solidFill>
                <a:srgbClr val="FFFF00"/>
              </a:solidFill>
            </a:endParaRPr>
          </a:p>
        </p:txBody>
      </p:sp>
      <p:pic>
        <p:nvPicPr>
          <p:cNvPr id="7" name="Picture 1">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4331" y="5370428"/>
            <a:ext cx="1828800" cy="43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1660526"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al-</a:t>
            </a:r>
            <a:r>
              <a:rPr lang="en-US" sz="1200" b="1" dirty="0" err="1">
                <a:solidFill>
                  <a:srgbClr val="000066"/>
                </a:solidFill>
                <a:latin typeface="Trebuchet MS" pitchFamily="34" charset="0"/>
              </a:rPr>
              <a:t>Fātiḥah</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sp>
        <p:nvSpPr>
          <p:cNvPr id="11" name="TextBox 10">
            <a:extLst>
              <a:ext uri="{FF2B5EF4-FFF2-40B4-BE49-F238E27FC236}">
                <a16:creationId xmlns:a16="http://schemas.microsoft.com/office/drawing/2014/main" id="{1C87C093-41A7-4F32-A280-558911E3AB1F}"/>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181101"/>
            <a:ext cx="9144000" cy="1470025"/>
          </a:xfrm>
        </p:spPr>
        <p:txBody>
          <a:bodyPr/>
          <a:lstStyle/>
          <a:p>
            <a:pPr rtl="1" eaLnBrk="1" hangingPunct="1">
              <a:lnSpc>
                <a:spcPts val="9000"/>
              </a:lnSpc>
              <a:defRPr/>
            </a:pPr>
            <a:r>
              <a:rPr lang="ar-SA" sz="90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84767" y="25527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send Your blessings on Muhammad and the family of </a:t>
            </a:r>
            <a:r>
              <a:rPr lang="en-US" sz="3600" b="1" kern="1200">
                <a:solidFill>
                  <a:srgbClr val="0070C0"/>
                </a:solidFill>
                <a:ea typeface="MS Mincho" pitchFamily="49" charset="-128"/>
              </a:rPr>
              <a:t>Muhammad.</a:t>
            </a:r>
          </a:p>
          <a:p>
            <a:pPr marL="342900" indent="-342900" eaLnBrk="1" hangingPunct="1">
              <a:defRPr/>
            </a:pPr>
            <a:endParaRPr lang="en-US" sz="2000" b="1" kern="1200">
              <a:ea typeface="MS Mincho" pitchFamily="49" charset="-128"/>
            </a:endParaRPr>
          </a:p>
          <a:p>
            <a:pPr marL="342900" indent="-342900" eaLnBrk="1" hangingPunct="1">
              <a:defRPr/>
            </a:pPr>
            <a:r>
              <a:rPr lang="ar-SA" altLang="en-US" sz="3600" b="1">
                <a:latin typeface="Alvi Nastaleeq" pitchFamily="2" charset="0"/>
                <a:cs typeface="Alvi Nastaleeq" pitchFamily="2" charset="0"/>
              </a:rPr>
              <a:t>اے الله! رحمت فرما محمد وآل)ع( محمد پر </a:t>
            </a:r>
          </a:p>
          <a:p>
            <a:pPr marL="342900" indent="-342900" eaLnBrk="1" hangingPunct="1">
              <a:defRPr/>
            </a:pPr>
            <a:endParaRPr lang="en-US" sz="3600" b="1" kern="1200">
              <a:ea typeface="MS Mincho" pitchFamily="49" charset="-128"/>
            </a:endParaRPr>
          </a:p>
          <a:p>
            <a:pPr marL="342900" indent="-342900" eaLnBrk="1" hangingPunct="1">
              <a:defRPr/>
            </a:pPr>
            <a:endParaRPr lang="en-US" sz="3600" b="1" kern="1200">
              <a:ea typeface="MS Mincho" pitchFamily="49" charset="-128"/>
            </a:endParaRPr>
          </a:p>
          <a:p>
            <a:pPr marL="342900" indent="-342900" eaLnBrk="1" hangingPunct="1">
              <a:defRPr/>
            </a:pPr>
            <a:endParaRPr lang="en-US" sz="3600" b="1" kern="1200" dirty="0">
              <a:ea typeface="MS Mincho" pitchFamily="49" charset="-128"/>
            </a:endParaRPr>
          </a:p>
        </p:txBody>
      </p:sp>
      <p:sp>
        <p:nvSpPr>
          <p:cNvPr id="3076" name="Subtitle 4"/>
          <p:cNvSpPr txBox="1">
            <a:spLocks/>
          </p:cNvSpPr>
          <p:nvPr/>
        </p:nvSpPr>
        <p:spPr bwMode="auto">
          <a:xfrm>
            <a:off x="1524000" y="5676899"/>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dirty="0">
                <a:solidFill>
                  <a:srgbClr val="0070C0"/>
                </a:solidFill>
                <a:ea typeface="MS Mincho" pitchFamily="49" charset="-128"/>
              </a:rPr>
              <a:t>allahumma salli `ala muhammadin wa ali muhammadin</a:t>
            </a:r>
          </a:p>
        </p:txBody>
      </p:sp>
      <p:sp>
        <p:nvSpPr>
          <p:cNvPr id="7" name="TextBox 6">
            <a:extLst>
              <a:ext uri="{FF2B5EF4-FFF2-40B4-BE49-F238E27FC236}">
                <a16:creationId xmlns:a16="http://schemas.microsoft.com/office/drawing/2014/main" id="{415E9AFB-7378-4978-8044-80231E848428}"/>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218616"/>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بِسْمِ اللَّهِ </a:t>
            </a:r>
            <a:r>
              <a:rPr lang="ar-SA" sz="9000" kern="1200" dirty="0" err="1">
                <a:latin typeface="Arabic Typesetting" panose="03020402040406030203" pitchFamily="66" charset="-78"/>
                <a:ea typeface="+mn-ea"/>
                <a:cs typeface="Arabic Typesetting" panose="03020402040406030203" pitchFamily="66" charset="-78"/>
              </a:rPr>
              <a:t>الرَّحْمَٰنِ</a:t>
            </a:r>
            <a:r>
              <a:rPr lang="ar-SA" sz="9000" kern="1200" dirty="0">
                <a:latin typeface="Arabic Typesetting" panose="03020402040406030203" pitchFamily="66" charset="-78"/>
                <a:ea typeface="+mn-ea"/>
                <a:cs typeface="Arabic Typesetting" panose="03020402040406030203" pitchFamily="66" charset="-78"/>
              </a:rPr>
              <a:t> الرَّحِيمِ</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552700"/>
            <a:ext cx="9144000" cy="1752600"/>
          </a:xfrm>
        </p:spPr>
        <p:txBody>
          <a:bodyPr/>
          <a:lstStyle/>
          <a:p>
            <a:pPr marL="342900" indent="-342900" eaLnBrk="1" hangingPunct="1">
              <a:defRPr/>
            </a:pPr>
            <a:r>
              <a:rPr lang="en-US" sz="3600" b="1" kern="1200" dirty="0">
                <a:solidFill>
                  <a:srgbClr val="0070C0"/>
                </a:solidFill>
                <a:ea typeface="MS Mincho" pitchFamily="49" charset="-128"/>
              </a:rPr>
              <a:t>In the Name of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a:t>
            </a:r>
          </a:p>
          <a:p>
            <a:pPr marL="342900" indent="-342900" eaLnBrk="1" hangingPunct="1">
              <a:defRPr/>
            </a:pPr>
            <a:r>
              <a:rPr lang="en-US" sz="3600" b="1" kern="1200" dirty="0">
                <a:solidFill>
                  <a:srgbClr val="0070C0"/>
                </a:solidFill>
                <a:ea typeface="MS Mincho" pitchFamily="49" charset="-128"/>
              </a:rPr>
              <a:t>the All-merciful, </a:t>
            </a:r>
            <a:r>
              <a:rPr lang="en-US" sz="3600" b="1" kern="1200">
                <a:solidFill>
                  <a:srgbClr val="0070C0"/>
                </a:solidFill>
                <a:ea typeface="MS Mincho" pitchFamily="49" charset="-128"/>
              </a:rPr>
              <a:t>the All-compassionate</a:t>
            </a:r>
          </a:p>
          <a:p>
            <a:pPr marL="342900" indent="-342900" eaLnBrk="1" hangingPunct="1">
              <a:defRPr/>
            </a:pPr>
            <a:endParaRPr lang="en-US" sz="3600" b="1" kern="1200">
              <a:ea typeface="MS Mincho" pitchFamily="49" charset="-128"/>
            </a:endParaRPr>
          </a:p>
          <a:p>
            <a:pPr marL="342900" indent="-342900" eaLnBrk="1" hangingPunct="1">
              <a:defRPr/>
            </a:pPr>
            <a:r>
              <a:rPr lang="ar-IQ" sz="3600" b="1"/>
              <a:t>خدا کے نام سے( شروع کرتا ہوں)جو بڑا مہربا ن نہایت رحم والا ہے</a:t>
            </a:r>
            <a:r>
              <a:rPr lang="ar-IQ" sz="3200" b="1"/>
              <a:t> </a:t>
            </a:r>
            <a:endParaRPr lang="en-US" sz="3200" b="1" kern="1200">
              <a:ea typeface="MS Mincho" pitchFamily="49" charset="-128"/>
            </a:endParaRPr>
          </a:p>
          <a:p>
            <a:pPr marL="342900" indent="-342900" eaLnBrk="1" hangingPunct="1">
              <a:defRPr/>
            </a:pPr>
            <a:endParaRPr lang="en-US" sz="3600" b="1" kern="1200">
              <a:ea typeface="MS Mincho" pitchFamily="49" charset="-128"/>
            </a:endParaRPr>
          </a:p>
          <a:p>
            <a:pPr marL="342900" indent="-342900" eaLnBrk="1" hangingPunct="1">
              <a:defRPr/>
            </a:pPr>
            <a:endParaRPr lang="en-US" sz="3600" b="1" kern="1200">
              <a:ea typeface="MS Mincho" pitchFamily="49" charset="-128"/>
            </a:endParaRPr>
          </a:p>
          <a:p>
            <a:pPr marL="342900" indent="-342900" eaLnBrk="1" hangingPunct="1">
              <a:defRPr/>
            </a:pPr>
            <a:endParaRPr lang="en-US" sz="3600" b="1" kern="1200" dirty="0">
              <a:ea typeface="MS Mincho" pitchFamily="49" charset="-128"/>
            </a:endParaRPr>
          </a:p>
        </p:txBody>
      </p:sp>
      <p:sp>
        <p:nvSpPr>
          <p:cNvPr id="4100" name="Subtitle 4"/>
          <p:cNvSpPr txBox="1">
            <a:spLocks/>
          </p:cNvSpPr>
          <p:nvPr/>
        </p:nvSpPr>
        <p:spPr bwMode="auto">
          <a:xfrm>
            <a:off x="1524000" y="5922379"/>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fi-FI" sz="3200" b="1" i="1">
                <a:solidFill>
                  <a:srgbClr val="0070C0"/>
                </a:solidFill>
                <a:ea typeface="MS Mincho" pitchFamily="49" charset="-128"/>
              </a:rPr>
              <a:t>bis-mil-lahir-rah-mnir-rahim</a:t>
            </a:r>
          </a:p>
        </p:txBody>
      </p:sp>
      <p:sp>
        <p:nvSpPr>
          <p:cNvPr id="9" name="TextBox 8">
            <a:extLst>
              <a:ext uri="{FF2B5EF4-FFF2-40B4-BE49-F238E27FC236}">
                <a16:creationId xmlns:a16="http://schemas.microsoft.com/office/drawing/2014/main" id="{F0779D20-708B-4A52-88A3-DD3FCEBF4816}"/>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140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أَدْخِلْ عَلَى أَهْلِ الْقُبُورِ السُّرُورَ،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bring in pleasure to the inhabitants of graves (i.e. the </a:t>
            </a:r>
            <a:r>
              <a:rPr lang="en-US" sz="3600" b="1" kern="1200">
                <a:solidFill>
                  <a:srgbClr val="0070C0"/>
                </a:solidFill>
                <a:ea typeface="MS Mincho" pitchFamily="49" charset="-128"/>
              </a:rPr>
              <a:t>dead).</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تمام اہل قبور کو خوشی عنایت فرما۔</a:t>
            </a:r>
            <a:endParaRPr lang="en-US" sz="3600" b="1" kern="1200" dirty="0">
              <a:ea typeface="MS Mincho" pitchFamily="49" charset="-128"/>
            </a:endParaRPr>
          </a:p>
        </p:txBody>
      </p:sp>
      <p:sp>
        <p:nvSpPr>
          <p:cNvPr id="5124" name="Subtitle 4"/>
          <p:cNvSpPr txBox="1">
            <a:spLocks/>
          </p:cNvSpPr>
          <p:nvPr/>
        </p:nvSpPr>
        <p:spPr bwMode="auto">
          <a:xfrm>
            <a:off x="1524000" y="5959032"/>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adkhil `ala ahlil-quburis-surror</a:t>
            </a:r>
          </a:p>
        </p:txBody>
      </p:sp>
      <p:sp>
        <p:nvSpPr>
          <p:cNvPr id="9" name="TextBox 8">
            <a:extLst>
              <a:ext uri="{FF2B5EF4-FFF2-40B4-BE49-F238E27FC236}">
                <a16:creationId xmlns:a16="http://schemas.microsoft.com/office/drawing/2014/main" id="{4178997D-2FEB-4406-B533-D468D555819C}"/>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25575"/>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أَغْنِ كُلَّ فَقِيرٍ،</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enrich every </a:t>
            </a:r>
            <a:r>
              <a:rPr lang="en-US" sz="3600" b="1" kern="1200">
                <a:solidFill>
                  <a:srgbClr val="0070C0"/>
                </a:solidFill>
                <a:ea typeface="MS Mincho" pitchFamily="49" charset="-128"/>
              </a:rPr>
              <a:t>poor person,</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ہر فقیر کو غنی بنا دے</a:t>
            </a:r>
            <a:endParaRPr lang="en-US" sz="3600" b="1" kern="1200" dirty="0">
              <a:ea typeface="MS Mincho" pitchFamily="49" charset="-128"/>
            </a:endParaRPr>
          </a:p>
        </p:txBody>
      </p:sp>
      <p:sp>
        <p:nvSpPr>
          <p:cNvPr id="5124" name="Subtitle 4"/>
          <p:cNvSpPr txBox="1">
            <a:spLocks/>
          </p:cNvSpPr>
          <p:nvPr/>
        </p:nvSpPr>
        <p:spPr bwMode="auto">
          <a:xfrm>
            <a:off x="1524000" y="5910804"/>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aghni kulla faqir</a:t>
            </a:r>
          </a:p>
        </p:txBody>
      </p:sp>
      <p:sp>
        <p:nvSpPr>
          <p:cNvPr id="9" name="TextBox 8">
            <a:extLst>
              <a:ext uri="{FF2B5EF4-FFF2-40B4-BE49-F238E27FC236}">
                <a16:creationId xmlns:a16="http://schemas.microsoft.com/office/drawing/2014/main" id="{B5E0839D-F31F-47FD-92AD-FB0E2A40F9E0}"/>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295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أَشْبِعْ كُلَّ جَائِعٍ،</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30480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satisfy all hungry </a:t>
            </a:r>
            <a:r>
              <a:rPr lang="en-US" sz="3600" b="1" kern="1200">
                <a:solidFill>
                  <a:srgbClr val="0070C0"/>
                </a:solidFill>
                <a:ea typeface="MS Mincho" pitchFamily="49" charset="-128"/>
              </a:rPr>
              <a:t>ones.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ہر بھوکے کو سیر کردے۔ </a:t>
            </a:r>
            <a:endParaRPr lang="en-US" sz="3600" b="1" kern="1200" dirty="0">
              <a:ea typeface="MS Mincho" pitchFamily="49" charset="-128"/>
            </a:endParaRPr>
          </a:p>
        </p:txBody>
      </p:sp>
      <p:sp>
        <p:nvSpPr>
          <p:cNvPr id="5124" name="Subtitle 4"/>
          <p:cNvSpPr txBox="1">
            <a:spLocks/>
          </p:cNvSpPr>
          <p:nvPr/>
        </p:nvSpPr>
        <p:spPr bwMode="auto">
          <a:xfrm>
            <a:off x="1524000" y="5943599"/>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ashbi’ kulla ja`i’</a:t>
            </a:r>
          </a:p>
        </p:txBody>
      </p:sp>
      <p:sp>
        <p:nvSpPr>
          <p:cNvPr id="9" name="TextBox 8">
            <a:extLst>
              <a:ext uri="{FF2B5EF4-FFF2-40B4-BE49-F238E27FC236}">
                <a16:creationId xmlns:a16="http://schemas.microsoft.com/office/drawing/2014/main" id="{214D155F-95DC-425A-9705-326A01A9A6E0}"/>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24651"/>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اكْسُ كُلَّ عُرْيَانٍ،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provide all the naked with </a:t>
            </a:r>
            <a:r>
              <a:rPr lang="en-US" sz="3600" b="1" kern="1200">
                <a:solidFill>
                  <a:srgbClr val="0070C0"/>
                </a:solidFill>
                <a:ea typeface="MS Mincho" pitchFamily="49" charset="-128"/>
              </a:rPr>
              <a:t>clothes.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ہر برہنہ کو لباس دیدے</a:t>
            </a:r>
            <a:endParaRPr lang="en-US" sz="3600" b="1" kern="1200" dirty="0">
              <a:ea typeface="MS Mincho" pitchFamily="49" charset="-128"/>
            </a:endParaRPr>
          </a:p>
        </p:txBody>
      </p:sp>
      <p:sp>
        <p:nvSpPr>
          <p:cNvPr id="5124" name="Subtitle 4"/>
          <p:cNvSpPr txBox="1">
            <a:spLocks/>
          </p:cNvSpPr>
          <p:nvPr/>
        </p:nvSpPr>
        <p:spPr bwMode="auto">
          <a:xfrm>
            <a:off x="1524000" y="6096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allahummaksu kulla `uryan</a:t>
            </a:r>
          </a:p>
        </p:txBody>
      </p:sp>
      <p:sp>
        <p:nvSpPr>
          <p:cNvPr id="9" name="TextBox 8">
            <a:extLst>
              <a:ext uri="{FF2B5EF4-FFF2-40B4-BE49-F238E27FC236}">
                <a16:creationId xmlns:a16="http://schemas.microsoft.com/office/drawing/2014/main" id="{3B478E0C-3ED9-4048-9AE5-C9247ADFE4DB}"/>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402426"/>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اقْضِ دَيْنَ كُلِّ مَدِينٍ،</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help all the debtors settle their </a:t>
            </a:r>
            <a:r>
              <a:rPr lang="en-US" sz="3600" b="1" kern="1200">
                <a:solidFill>
                  <a:srgbClr val="0070C0"/>
                </a:solidFill>
                <a:ea typeface="MS Mincho" pitchFamily="49" charset="-128"/>
              </a:rPr>
              <a:t>debts.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خدایا ہر مقروض کہ قرض کو ادا کردے۔</a:t>
            </a:r>
            <a:endParaRPr lang="en-US" sz="3600" b="1" kern="1200" dirty="0">
              <a:ea typeface="MS Mincho" pitchFamily="49" charset="-128"/>
            </a:endParaRPr>
          </a:p>
        </p:txBody>
      </p:sp>
      <p:sp>
        <p:nvSpPr>
          <p:cNvPr id="5124" name="Subtitle 4"/>
          <p:cNvSpPr txBox="1">
            <a:spLocks/>
          </p:cNvSpPr>
          <p:nvPr/>
        </p:nvSpPr>
        <p:spPr bwMode="auto">
          <a:xfrm>
            <a:off x="1524000" y="6019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allahummaqdi dayna kulli madin</a:t>
            </a:r>
          </a:p>
        </p:txBody>
      </p:sp>
      <p:sp>
        <p:nvSpPr>
          <p:cNvPr id="9" name="TextBox 8">
            <a:extLst>
              <a:ext uri="{FF2B5EF4-FFF2-40B4-BE49-F238E27FC236}">
                <a16:creationId xmlns:a16="http://schemas.microsoft.com/office/drawing/2014/main" id="{5395EC76-CB57-43C2-8576-940CBDF76A64}"/>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00200" y="1295400"/>
            <a:ext cx="9144000" cy="14700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9000"/>
              </a:lnSpc>
            </a:pPr>
            <a:r>
              <a:rPr lang="ar-SA" sz="9000" kern="1200" dirty="0">
                <a:latin typeface="Arabic Typesetting" panose="03020402040406030203" pitchFamily="66" charset="-78"/>
                <a:ea typeface="+mn-ea"/>
                <a:cs typeface="Arabic Typesetting" panose="03020402040406030203" pitchFamily="66" charset="-78"/>
              </a:rPr>
              <a:t>اللّهُمَّ فَرِّجْ عَنْ كُلِّ مَكْرُوبٍ،</a:t>
            </a:r>
            <a:endParaRPr lang="en-US" sz="90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524000" y="2895600"/>
            <a:ext cx="9144000" cy="1752600"/>
          </a:xfrm>
        </p:spPr>
        <p:txBody>
          <a:bodyPr/>
          <a:lstStyle/>
          <a:p>
            <a:pPr marL="342900" indent="-342900" eaLnBrk="1" hangingPunct="1">
              <a:defRPr/>
            </a:pPr>
            <a:r>
              <a:rPr lang="en-US" sz="3600" b="1" kern="1200" dirty="0">
                <a:solidFill>
                  <a:srgbClr val="0070C0"/>
                </a:solidFill>
                <a:ea typeface="MS Mincho" pitchFamily="49" charset="-128"/>
              </a:rPr>
              <a:t>O </a:t>
            </a:r>
            <a:r>
              <a:rPr lang="en-US" sz="3600" b="1" kern="1200" dirty="0" err="1">
                <a:solidFill>
                  <a:srgbClr val="0070C0"/>
                </a:solidFill>
                <a:ea typeface="MS Mincho" pitchFamily="49" charset="-128"/>
              </a:rPr>
              <a:t>Allāh</a:t>
            </a:r>
            <a:r>
              <a:rPr lang="en-US" sz="3600" b="1" kern="1200" dirty="0">
                <a:solidFill>
                  <a:srgbClr val="0070C0"/>
                </a:solidFill>
                <a:ea typeface="MS Mincho" pitchFamily="49" charset="-128"/>
              </a:rPr>
              <a:t>: (please do) relieve all the aggrieved </a:t>
            </a:r>
            <a:r>
              <a:rPr lang="en-US" sz="3600" b="1" kern="1200">
                <a:solidFill>
                  <a:srgbClr val="0070C0"/>
                </a:solidFill>
                <a:ea typeface="MS Mincho" pitchFamily="49" charset="-128"/>
              </a:rPr>
              <a:t>ones.</a:t>
            </a:r>
          </a:p>
          <a:p>
            <a:pPr marL="342900" indent="-342900" eaLnBrk="1" hangingPunct="1">
              <a:defRPr/>
            </a:pPr>
            <a:endParaRPr lang="en-US" sz="3600" b="1" kern="1200">
              <a:ea typeface="MS Mincho" pitchFamily="49" charset="-128"/>
            </a:endParaRPr>
          </a:p>
          <a:p>
            <a:pPr marL="342900" indent="-342900" eaLnBrk="1" hangingPunct="1">
              <a:defRPr/>
            </a:pPr>
            <a:r>
              <a:rPr lang="ur-PK" sz="3600" b="1" kern="1200">
                <a:ea typeface="MS Mincho" pitchFamily="49" charset="-128"/>
              </a:rPr>
              <a:t>دایا ہر رنجیدہ کے رنج کو دور فرما دے</a:t>
            </a:r>
            <a:endParaRPr lang="en-US" sz="3600" b="1" kern="1200" dirty="0">
              <a:ea typeface="MS Mincho" pitchFamily="49" charset="-128"/>
            </a:endParaRPr>
          </a:p>
        </p:txBody>
      </p:sp>
      <p:sp>
        <p:nvSpPr>
          <p:cNvPr id="5124" name="Subtitle 4"/>
          <p:cNvSpPr txBox="1">
            <a:spLocks/>
          </p:cNvSpPr>
          <p:nvPr/>
        </p:nvSpPr>
        <p:spPr bwMode="auto">
          <a:xfrm>
            <a:off x="1524000" y="60198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pPr>
            <a:r>
              <a:rPr lang="it-IT" sz="3200" b="1" i="1" dirty="0">
                <a:solidFill>
                  <a:srgbClr val="0070C0"/>
                </a:solidFill>
                <a:ea typeface="MS Mincho" pitchFamily="49" charset="-128"/>
              </a:rPr>
              <a:t>allahumma farrij `an kulli makrub</a:t>
            </a:r>
          </a:p>
        </p:txBody>
      </p:sp>
      <p:sp>
        <p:nvSpPr>
          <p:cNvPr id="9" name="TextBox 8">
            <a:extLst>
              <a:ext uri="{FF2B5EF4-FFF2-40B4-BE49-F238E27FC236}">
                <a16:creationId xmlns:a16="http://schemas.microsoft.com/office/drawing/2014/main" id="{1BF70A7A-C1F8-48EA-B5C0-9D5AD24B6F64}"/>
              </a:ext>
            </a:extLst>
          </p:cNvPr>
          <p:cNvSpPr txBox="1"/>
          <p:nvPr/>
        </p:nvSpPr>
        <p:spPr>
          <a:xfrm>
            <a:off x="6781800" y="423841"/>
            <a:ext cx="2438488" cy="923330"/>
          </a:xfrm>
          <a:prstGeom prst="rect">
            <a:avLst/>
          </a:prstGeom>
          <a:noFill/>
        </p:spPr>
        <p:txBody>
          <a:bodyPr wrap="none" rtlCol="0">
            <a:spAutoFit/>
          </a:bodyPr>
          <a:lstStyle/>
          <a:p>
            <a:r>
              <a:rPr lang="en-US" sz="1800" b="1">
                <a:solidFill>
                  <a:srgbClr val="00823B"/>
                </a:solidFill>
                <a:latin typeface="Trebuchet MS" pitchFamily="34" charset="0"/>
              </a:rPr>
              <a:t>Ramadan daily Dua’a</a:t>
            </a:r>
          </a:p>
          <a:p>
            <a:pPr algn="ctr"/>
            <a:r>
              <a:rPr lang="fi-FI" b="1" i="1">
                <a:solidFill>
                  <a:srgbClr val="00823B"/>
                </a:solidFill>
                <a:latin typeface="Trebuchet MS" pitchFamily="34" charset="0"/>
              </a:rPr>
              <a:t>Allahumma Adkhil</a:t>
            </a:r>
            <a:endParaRPr lang="en-US" b="1">
              <a:solidFill>
                <a:srgbClr val="00823B"/>
              </a:solidFill>
              <a:latin typeface="Trebuchet MS" pitchFamily="34" charset="0"/>
            </a:endParaRPr>
          </a:p>
          <a:p>
            <a:endParaRPr lang="en-US"/>
          </a:p>
        </p:txBody>
      </p:sp>
    </p:spTree>
    <p:extLst>
      <p:ext uri="{BB962C8B-B14F-4D97-AF65-F5344CB8AC3E}">
        <p14:creationId xmlns:p14="http://schemas.microsoft.com/office/powerpoint/2010/main" val="2449594602"/>
      </p:ext>
    </p:extLst>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15350</TotalTime>
  <Words>851</Words>
  <Application>Microsoft Office PowerPoint</Application>
  <PresentationFormat>Widescreen</PresentationFormat>
  <Paragraphs>134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Alvi Nastaleeq</vt:lpstr>
      <vt:lpstr>Arabic Typesetting</vt:lpstr>
      <vt:lpstr>Arial</vt:lpstr>
      <vt:lpstr>Calibri</vt:lpstr>
      <vt:lpstr>Trebuchet MS</vt:lpstr>
      <vt:lpstr>Default Design</vt:lpstr>
      <vt:lpstr>PowerPoint Presentation</vt:lpstr>
      <vt:lpstr>اَللَّهُمَّ صَلِّ عَلَى مُحَمَّدٍ وَ آلِ مُحَمَّد</vt:lpstr>
      <vt:lpstr>بِسْمِ اللَّهِ الرَّحْمَٰنِ الرَّحِيمِ</vt:lpstr>
      <vt:lpstr>اللّهُمَّ أَدْخِلْ عَلَى أَهْلِ الْقُبُورِ السُّرُورَ،</vt:lpstr>
      <vt:lpstr>اللّهُمَّ أَغْنِ كُلَّ فَقِيرٍ،</vt:lpstr>
      <vt:lpstr>اللّهُمَّ أَشْبِعْ كُلَّ جَائِعٍ،</vt:lpstr>
      <vt:lpstr>اللّهُمَّ اكْسُ كُلَّ عُرْيَانٍ،</vt:lpstr>
      <vt:lpstr>اللّهُمَّ اقْضِ دَيْنَ كُلِّ مَدِينٍ،</vt:lpstr>
      <vt:lpstr>اللّهُمَّ فَرِّجْ عَنْ كُلِّ مَكْرُوبٍ،</vt:lpstr>
      <vt:lpstr>اللّهُمَّ رُدَّ كُلَّ غَرِيبٍ،</vt:lpstr>
      <vt:lpstr>اللّهُمَّ فُكَّ كُلَّ أَسِيرٍ،</vt:lpstr>
      <vt:lpstr>اللّهُمَّ أَصْلِحْ كُلَّ فَاسِدٍ مِنْ أُمُورِ الْمُسْلِمِينَ،</vt:lpstr>
      <vt:lpstr>اللّهُمَّ اشْفِ كُلَّ مَرِيضٍ،</vt:lpstr>
      <vt:lpstr>اللّهُمَّ سُدَّ فَقْرَنَا بِغِنَاكَ،</vt:lpstr>
      <vt:lpstr>اللّهُمَّ غَيِّرْ سُوءَ حَالِنَا بِحُسْنِ حَالِكَ،</vt:lpstr>
      <vt:lpstr>اللّهُمَّ اقْضِ عَنَّا الدَّيْنَ وَأَغْنِنَا مِنَ الْفَقْرِ،</vt:lpstr>
      <vt:lpstr>إنَّكَ عَلَى كُلِّ شَيْءٍ قَدِيرٌ.</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Irfan Jarchivi</cp:lastModifiedBy>
  <cp:revision>314</cp:revision>
  <cp:lastPrinted>1601-01-01T00:00:00Z</cp:lastPrinted>
  <dcterms:created xsi:type="dcterms:W3CDTF">1601-01-01T00:00:00Z</dcterms:created>
  <dcterms:modified xsi:type="dcterms:W3CDTF">2021-04-08T20:09:48Z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