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256" r:id="rId3"/>
    <p:sldId id="257" r:id="rId4"/>
    <p:sldId id="258" r:id="rId5"/>
    <p:sldId id="259" r:id="rId6"/>
    <p:sldId id="260" r:id="rId7"/>
    <p:sldId id="412" r:id="rId8"/>
    <p:sldId id="41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413" r:id="rId30"/>
    <p:sldId id="417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415" r:id="rId60"/>
    <p:sldId id="357" r:id="rId61"/>
    <p:sldId id="358" r:id="rId62"/>
    <p:sldId id="359" r:id="rId63"/>
    <p:sldId id="414" r:id="rId64"/>
    <p:sldId id="310" r:id="rId65"/>
    <p:sldId id="311" r:id="rId66"/>
    <p:sldId id="312" r:id="rId67"/>
    <p:sldId id="313" r:id="rId68"/>
    <p:sldId id="314" r:id="rId69"/>
    <p:sldId id="315" r:id="rId70"/>
    <p:sldId id="418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419" r:id="rId89"/>
    <p:sldId id="333" r:id="rId90"/>
    <p:sldId id="420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  <p:sldId id="352" r:id="rId110"/>
    <p:sldId id="421" r:id="rId111"/>
    <p:sldId id="353" r:id="rId112"/>
    <p:sldId id="354" r:id="rId113"/>
    <p:sldId id="355" r:id="rId114"/>
    <p:sldId id="360" r:id="rId115"/>
    <p:sldId id="422" r:id="rId116"/>
    <p:sldId id="361" r:id="rId117"/>
    <p:sldId id="362" r:id="rId118"/>
    <p:sldId id="363" r:id="rId119"/>
    <p:sldId id="364" r:id="rId120"/>
    <p:sldId id="365" r:id="rId121"/>
    <p:sldId id="366" r:id="rId122"/>
    <p:sldId id="367" r:id="rId123"/>
    <p:sldId id="368" r:id="rId124"/>
    <p:sldId id="369" r:id="rId125"/>
    <p:sldId id="370" r:id="rId126"/>
    <p:sldId id="371" r:id="rId127"/>
    <p:sldId id="372" r:id="rId128"/>
    <p:sldId id="373" r:id="rId129"/>
    <p:sldId id="374" r:id="rId130"/>
    <p:sldId id="375" r:id="rId131"/>
    <p:sldId id="376" r:id="rId132"/>
    <p:sldId id="377" r:id="rId133"/>
    <p:sldId id="378" r:id="rId134"/>
    <p:sldId id="379" r:id="rId135"/>
    <p:sldId id="380" r:id="rId136"/>
    <p:sldId id="381" r:id="rId137"/>
    <p:sldId id="382" r:id="rId138"/>
    <p:sldId id="383" r:id="rId139"/>
    <p:sldId id="384" r:id="rId140"/>
    <p:sldId id="385" r:id="rId141"/>
    <p:sldId id="386" r:id="rId142"/>
    <p:sldId id="387" r:id="rId143"/>
    <p:sldId id="388" r:id="rId144"/>
    <p:sldId id="389" r:id="rId145"/>
    <p:sldId id="390" r:id="rId146"/>
    <p:sldId id="391" r:id="rId147"/>
    <p:sldId id="392" r:id="rId148"/>
    <p:sldId id="393" r:id="rId149"/>
    <p:sldId id="394" r:id="rId150"/>
    <p:sldId id="395" r:id="rId151"/>
    <p:sldId id="396" r:id="rId152"/>
    <p:sldId id="397" r:id="rId153"/>
    <p:sldId id="423" r:id="rId154"/>
    <p:sldId id="398" r:id="rId155"/>
    <p:sldId id="399" r:id="rId156"/>
    <p:sldId id="400" r:id="rId157"/>
    <p:sldId id="401" r:id="rId158"/>
    <p:sldId id="402" r:id="rId159"/>
    <p:sldId id="403" r:id="rId160"/>
    <p:sldId id="404" r:id="rId161"/>
    <p:sldId id="405" r:id="rId162"/>
    <p:sldId id="424" r:id="rId163"/>
    <p:sldId id="425" r:id="rId164"/>
    <p:sldId id="406" r:id="rId165"/>
    <p:sldId id="407" r:id="rId166"/>
    <p:sldId id="408" r:id="rId167"/>
    <p:sldId id="409" r:id="rId168"/>
    <p:sldId id="410" r:id="rId169"/>
    <p:sldId id="411" r:id="rId1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4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69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33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7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3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C09453-37BB-4894-9DA3-5340FC48D989}" type="datetimeFigureOut">
              <a:rPr lang="en-US" smtClean="0"/>
              <a:t>4/20/22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BD1027-8C8F-4FA7-B09B-5D10CDEA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5343" y="2168480"/>
            <a:ext cx="952901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Ghusl - Prescribed bath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Two </a:t>
            </a:r>
            <a:r>
              <a:rPr lang="en-US" sz="3600" dirty="0" err="1">
                <a:solidFill>
                  <a:schemeClr val="bg1"/>
                </a:solidFill>
              </a:rPr>
              <a:t>rakʿats</a:t>
            </a:r>
            <a:r>
              <a:rPr lang="en-US" sz="3600" dirty="0">
                <a:solidFill>
                  <a:schemeClr val="bg1"/>
                </a:solidFill>
              </a:rPr>
              <a:t> of prayer. In each one, recite al-</a:t>
            </a:r>
            <a:r>
              <a:rPr lang="en-US" sz="3600" dirty="0" err="1">
                <a:solidFill>
                  <a:schemeClr val="bg1"/>
                </a:solidFill>
              </a:rPr>
              <a:t>Ḥamd</a:t>
            </a:r>
            <a:r>
              <a:rPr lang="en-US" sz="3600" dirty="0">
                <a:solidFill>
                  <a:schemeClr val="bg1"/>
                </a:solidFill>
              </a:rPr>
              <a:t>, followed by seven times al-</a:t>
            </a:r>
            <a:r>
              <a:rPr lang="en-US" sz="3600" dirty="0" err="1">
                <a:solidFill>
                  <a:schemeClr val="bg1"/>
                </a:solidFill>
              </a:rPr>
              <a:t>Tawḥīd</a:t>
            </a:r>
            <a:r>
              <a:rPr lang="en-US" sz="3600" dirty="0">
                <a:solidFill>
                  <a:schemeClr val="bg1"/>
                </a:solidFill>
              </a:rPr>
              <a:t>. After finishing the prayer, say seventy times: “I ask </a:t>
            </a:r>
            <a:r>
              <a:rPr lang="en-US" sz="3600" dirty="0" err="1">
                <a:solidFill>
                  <a:schemeClr val="bg1"/>
                </a:solidFill>
              </a:rPr>
              <a:t>Allāh</a:t>
            </a:r>
            <a:r>
              <a:rPr lang="en-US" sz="3600" dirty="0">
                <a:solidFill>
                  <a:schemeClr val="bg1"/>
                </a:solidFill>
              </a:rPr>
              <a:t> for forgiveness and repent to Him.”</a:t>
            </a:r>
            <a:endParaRPr lang="en-US" sz="36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92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203725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وَبِحَقِّ مَنْ أَرْسَلْتَهُ بِهِ،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53037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ḥaqqi</a:t>
            </a:r>
            <a:r>
              <a:rPr lang="en-GB" sz="4200" i="1" dirty="0">
                <a:solidFill>
                  <a:schemeClr val="bg1"/>
                </a:solidFill>
              </a:rPr>
              <a:t> man </a:t>
            </a:r>
            <a:r>
              <a:rPr lang="en-GB" sz="4200" i="1" dirty="0" err="1">
                <a:solidFill>
                  <a:schemeClr val="bg1"/>
                </a:solidFill>
              </a:rPr>
              <a:t>arsaltahu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bih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4" y="4561843"/>
            <a:ext cx="10250905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for the sake of the one with whom You sent it,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185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وأَتْمِمْ عَلَيَّ مَا آتَيْتَنِي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atmim ʿalayya mā ātaytanī,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5998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complete what blessings You have already conferred upon me,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686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26" y="2116379"/>
            <a:ext cx="11237500" cy="9694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56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فَإنِّي عَبْدُكَ الْمِسْكِيْنُ الْمُسْتَكِيْنُ الضَّعِيْفُ الْفَقِيْرُ الْمَهِيْنُ</a:t>
            </a:r>
            <a:endParaRPr lang="en-US" sz="56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4" y="3332062"/>
            <a:ext cx="1080436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Fa-</a:t>
            </a:r>
            <a:r>
              <a:rPr lang="en-GB" sz="4200" i="1" dirty="0" err="1">
                <a:solidFill>
                  <a:schemeClr val="bg1"/>
                </a:solidFill>
              </a:rPr>
              <a:t>innī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ʿabduka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miskīnu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mustakīnu</a:t>
            </a:r>
            <a:r>
              <a:rPr lang="en-GB" sz="4200" i="1" dirty="0">
                <a:solidFill>
                  <a:schemeClr val="bg1"/>
                </a:solidFill>
              </a:rPr>
              <a:t>-ḍ-</a:t>
            </a:r>
            <a:r>
              <a:rPr lang="en-GB" sz="4200" i="1" dirty="0" err="1">
                <a:solidFill>
                  <a:schemeClr val="bg1"/>
                </a:solidFill>
              </a:rPr>
              <a:t>ḍaʿīfu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faqīru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mahīn</a:t>
            </a:r>
            <a:r>
              <a:rPr lang="en-GB" sz="4200" i="1" dirty="0">
                <a:solidFill>
                  <a:schemeClr val="bg1"/>
                </a:solidFill>
              </a:rPr>
              <a:t>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59439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for I am your poor, wretched, weak, and miserable servant!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916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66" y="205440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اللَّـهُمَّ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لَا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تَجْعَلْنِي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نَاسِيًا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لِذِكْرِكَ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فِيْـمَا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أَوْلَيْتَنِي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603272"/>
            <a:ext cx="1027497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Allāhumma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tajʿalnī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nāsiyan</a:t>
            </a:r>
            <a:r>
              <a:rPr lang="en-GB" sz="4200" i="1" dirty="0">
                <a:solidFill>
                  <a:schemeClr val="bg1"/>
                </a:solidFill>
              </a:rPr>
              <a:t> li-</a:t>
            </a:r>
            <a:r>
              <a:rPr lang="en-GB" sz="4200" i="1" dirty="0" err="1">
                <a:solidFill>
                  <a:schemeClr val="bg1"/>
                </a:solidFill>
              </a:rPr>
              <a:t>dhikrika</a:t>
            </a:r>
            <a:r>
              <a:rPr lang="en-GB" sz="4200" i="1" dirty="0">
                <a:solidFill>
                  <a:schemeClr val="bg1"/>
                </a:solidFill>
              </a:rPr>
              <a:t> fi-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awlaytanī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62834"/>
            <a:ext cx="10082466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 </a:t>
            </a:r>
            <a:r>
              <a:rPr lang="en-GB" sz="4000" b="1" dirty="0" err="1">
                <a:solidFill>
                  <a:schemeClr val="bg1"/>
                </a:solidFill>
              </a:rPr>
              <a:t>Allāh</a:t>
            </a:r>
            <a:r>
              <a:rPr lang="en-GB" sz="4000" b="1" dirty="0">
                <a:solidFill>
                  <a:schemeClr val="bg1"/>
                </a:solidFill>
              </a:rPr>
              <a:t>, let me not forget Your remembrance in what You have bestowed upon me,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146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لِإِحْسَانِكَ فِيْـمَا أَعْطَيْتَنِي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lā</a:t>
            </a:r>
            <a:r>
              <a:rPr lang="en-GB" sz="4200" i="1" dirty="0">
                <a:solidFill>
                  <a:schemeClr val="bg1"/>
                </a:solidFill>
              </a:rPr>
              <a:t> li-</a:t>
            </a:r>
            <a:r>
              <a:rPr lang="en-GB" sz="4200" i="1" dirty="0" err="1">
                <a:solidFill>
                  <a:schemeClr val="bg1"/>
                </a:solidFill>
              </a:rPr>
              <a:t>iḥsānika</a:t>
            </a:r>
            <a:r>
              <a:rPr lang="en-GB" sz="4200" i="1" dirty="0">
                <a:solidFill>
                  <a:schemeClr val="bg1"/>
                </a:solidFill>
              </a:rPr>
              <a:t> fi-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aʿṭaytanī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62025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nor heedless of Your generosity in what You have granted me,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947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آيِسًا مِنْ إِجَابَتِكَ وَإِنْ أَبْطَأْتَ عَنِّي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506669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āyisan</a:t>
            </a:r>
            <a:r>
              <a:rPr lang="en-GB" sz="4200" i="1" dirty="0">
                <a:solidFill>
                  <a:schemeClr val="bg1"/>
                </a:solidFill>
              </a:rPr>
              <a:t>-min </a:t>
            </a:r>
            <a:r>
              <a:rPr lang="en-GB" sz="4200" i="1" dirty="0" err="1">
                <a:solidFill>
                  <a:schemeClr val="bg1"/>
                </a:solidFill>
              </a:rPr>
              <a:t>ijābatika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in </a:t>
            </a:r>
            <a:r>
              <a:rPr lang="en-GB" sz="4200" i="1" dirty="0" err="1">
                <a:solidFill>
                  <a:schemeClr val="bg1"/>
                </a:solidFill>
              </a:rPr>
              <a:t>abṭaʾta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ʿannī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nor despairing of Your answer [to my prayers], even if it is delayed,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211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فِي سَرَّاءَ أَوْ ضَرَّاءَ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Fī sarrāʾa aw ḍarrāʾa,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whether in prosperity or adversity,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558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 شِدَّةٍ أَوْ رَخَاءٍ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Aw shiddatin aw rakhāʾ,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hardship or ease,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021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 عَافِيَةٍ أَوْ بَلَاءٍ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Aw ʿāfiyatin aw balāʾ,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security or tribulation,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401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 بُؤْسٍ أَوْ نَعْمَاءَ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Aw buʾsin aw naʿmāʾ.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misery or bliss.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45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120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إِنَّكَ سَمِيْعُ الدُّعَاءِ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Innaka samīʿ ud-duʿāʾ.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Surely, You are all-hearing of prayers!”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203725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وَبِحَقِّ كُلِّ مُؤْمِنٍ مَدَحْتَهُ فِيْهِ،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53037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ḥaqqi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kulli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muʾmin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im-madaḥtahu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fīh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4" y="4561843"/>
            <a:ext cx="10250905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for the sake of every believer You have praised in it,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237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52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6" y="1602114"/>
            <a:ext cx="1025090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say:</a:t>
            </a:r>
            <a:endParaRPr lang="en-US" sz="32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42" y="2160133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أَعُوذُ بِجَلَالِ وَجْهِكَ الْكَريْمِ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Aʿūdhu bi-jalāli wajhika-l-karīm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75" y="4531925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“I seek refuge in the glory of Your noble countenance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759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60133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أَنْ يَنْقِضِيَ عَنِّي شَهْرُ رَمَضَانَ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60887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an </a:t>
            </a:r>
            <a:r>
              <a:rPr lang="en-GB" sz="4200" i="1" dirty="0" err="1">
                <a:solidFill>
                  <a:schemeClr val="bg1"/>
                </a:solidFill>
              </a:rPr>
              <a:t>yanqaḍiya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ʿannī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shahru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ramaḍān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63993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lest 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 should depart me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80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60133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 يَطْلُعَ الْفَجْرُ مِنْ لَيْلَتِي هَذِهِ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70100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Aw yaṭluʿa-l-fajru min laylatī hadhih,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15883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or that the day should break upon this night of mine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279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27781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وَلَكَ قِبَلِي ذَنْبٌ أَوْ تَبِعَةٌ تُعَذِّبُنِي عَلَيْهِ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89" y="3377839"/>
            <a:ext cx="1118937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laka qibalī dhanbun aw tabiʿatun tuʿadhdhibunī ʿalayh.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604211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while You yet have some sin or offence of mine for which You will punish me.”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92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5678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256383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اَللَّهُمَّ إِنَّكَ قُلْتَ فِي كِتَابِكَ الْمُنْزَلِ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89" y="3701004"/>
            <a:ext cx="111893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Allāhumma innaka qulta fī kitābika-l-munzal: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6" y="1602114"/>
            <a:ext cx="1025090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say:</a:t>
            </a:r>
            <a:endParaRPr lang="en-US" sz="32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, you surely said in your Book sent down: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344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شَهْرُ رَمَضَانَ الَّذِيْ أُنْزِلَ فِيْهِ الْقُرْآنُ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89" y="3652876"/>
            <a:ext cx="111893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shahru ramaḍān al-ladhī unzila fihi-l-qurān,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‘The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, in which was sent down the </a:t>
            </a:r>
            <a:r>
              <a:rPr lang="en-GB" sz="4400" b="1" dirty="0" err="1">
                <a:solidFill>
                  <a:schemeClr val="bg1"/>
                </a:solidFill>
              </a:rPr>
              <a:t>Qurʾān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243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1" y="1466964"/>
            <a:ext cx="10996867" cy="230832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هُدًى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لِلنَّاسِ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وَبَيِّنَاتٍ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الْهُدٰى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وَالْفُرْقَانِ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46" y="3626689"/>
            <a:ext cx="1015465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hudan</a:t>
            </a:r>
            <a:r>
              <a:rPr lang="en-GB" sz="4200" i="1" dirty="0">
                <a:solidFill>
                  <a:schemeClr val="bg1"/>
                </a:solidFill>
              </a:rPr>
              <a:t> li-n-</a:t>
            </a:r>
            <a:r>
              <a:rPr lang="en-GB" sz="4200" i="1" dirty="0" err="1">
                <a:solidFill>
                  <a:schemeClr val="bg1"/>
                </a:solidFill>
              </a:rPr>
              <a:t>nāsi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bayyinātin</a:t>
            </a:r>
            <a:r>
              <a:rPr lang="en-GB" sz="4200" i="1" dirty="0">
                <a:solidFill>
                  <a:schemeClr val="bg1"/>
                </a:solidFill>
              </a:rPr>
              <a:t> mina-l-</a:t>
            </a:r>
            <a:r>
              <a:rPr lang="en-GB" sz="4200" i="1" dirty="0" err="1">
                <a:solidFill>
                  <a:schemeClr val="bg1"/>
                </a:solidFill>
              </a:rPr>
              <a:t>hudā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furqān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838" y="475972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as a guidance for mankind and manifest signs of guidance and the Criterion.’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98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فَعَظَّمْتَ حُرْمَةَ شَهْرِ رَمَضَانَ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47" y="3749132"/>
            <a:ext cx="101546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 ʿaẓẓamta ḥurmata shahri ramaḍān,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So, You have magnified the sanctity of 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203725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وَبِحَقِّكَ عَلَيْهِمْ،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53037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ḥaqqika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ʿalayhim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4" y="4546455"/>
            <a:ext cx="1025090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for the sake of Your due from them,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1142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بِمَا أَنْزَلْتَ فِيهِ مِنَ الْقُرْآنِ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47" y="3749132"/>
            <a:ext cx="101546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bi-mā anzalta fihī mina-l-qurān,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64013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because You sent down the </a:t>
            </a:r>
            <a:r>
              <a:rPr lang="en-GB" sz="4400" b="1" dirty="0" err="1">
                <a:solidFill>
                  <a:schemeClr val="bg1"/>
                </a:solidFill>
              </a:rPr>
              <a:t>Qurʾān</a:t>
            </a:r>
            <a:r>
              <a:rPr lang="en-GB" sz="4400" b="1" dirty="0">
                <a:solidFill>
                  <a:schemeClr val="bg1"/>
                </a:solidFill>
              </a:rPr>
              <a:t> therein,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071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وَخَصَصْتَهُ بِلَيْلَةِ الْقَدْرِ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47" y="3749132"/>
            <a:ext cx="101546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khaṣaṣtahu bi-laylati-l-qadr,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you have distinguished it with the Night of Destiny,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211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وَجَعَلْتَهَا خَيْرًا مِنْ أَلْفِ شَهْرٍ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47" y="3749132"/>
            <a:ext cx="101546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jaʿaltahā khayran min alfi shahr,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648216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made it better than a thousand months.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524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1" y="213330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اللَّهُمَّ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وَهَذِهِ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أَيَّامُ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شَهْرِ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رَمَضَانَ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قَدِ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انْقَضَتْ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425967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allāhumma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hādhihī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ayyāmu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shahri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ramaḍāna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qad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inqaḍat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810962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, the days of 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 have passed,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510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4809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وَلَيَالِيْهِ قَدْ تَصَرَّمَتْ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693991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layālīhi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qad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taṣarramat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its nights have dwindled,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12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1" y="2027319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وَقَدْ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صِرْتُ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إِلٰهِي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مِنْهُ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إِلَى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‏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مَا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أَنْتَ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أَعْلَمُ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بِهِ</a:t>
            </a:r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63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مِنِّي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3" y="3429000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qad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ṣirtu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ilāhī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minhu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ilā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anta </a:t>
            </a:r>
            <a:r>
              <a:rPr lang="en-GB" sz="4200" i="1" dirty="0" err="1">
                <a:solidFill>
                  <a:schemeClr val="bg1"/>
                </a:solidFill>
              </a:rPr>
              <a:t>aʿlamu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bihī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minnī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1" y="4551180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through it—my God!—I have attained that which You know better than I,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221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وَأَحْصَى لِعَدَدِهِ مِنَ الْخَلْقِ أَجْمَعِيْنَ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aḥṣā li-ʿadadihī mina-l-khalqi ajmaʿīn,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which you can enumerate better than all of creation.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151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فَأَسْأَلُكَ بِمَا سَأَلَكَ بِهِ مَلَائِكَتُكَ الْمُقَرَّبُونَ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fa-asʾaluka bi-mā saʾalaka bihī malāʾikatuka-l-muqarrabūn,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8235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So I entreat you through that by which your </a:t>
            </a:r>
            <a:r>
              <a:rPr lang="en-GB" sz="4400" b="1" dirty="0" err="1">
                <a:solidFill>
                  <a:schemeClr val="bg1"/>
                </a:solidFill>
              </a:rPr>
              <a:t>nearmost</a:t>
            </a:r>
            <a:r>
              <a:rPr lang="en-GB" sz="4400" b="1" dirty="0">
                <a:solidFill>
                  <a:schemeClr val="bg1"/>
                </a:solidFill>
              </a:rPr>
              <a:t> angels,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797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وَأَنْبِيَاؤُكَ الْمُرْسَلُونَ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ambiyāʾuka-l-mursalūn,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appointed prophets,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387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وَعِبَادُكَ الصَّالِحُونَ 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ʿibāduka-ṣ-ṣāliḥūn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righteous servants entreat You,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2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203725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فَلَا أَحَدَ أَعْرَفُ بِحَقِّكَ مِنْكَ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53037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Fa-</a:t>
            </a:r>
            <a:r>
              <a:rPr lang="en-GB" sz="4200" i="1" dirty="0" err="1">
                <a:solidFill>
                  <a:schemeClr val="bg1"/>
                </a:solidFill>
              </a:rPr>
              <a:t>lā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aḥada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aʿrafu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ḥaqqika</a:t>
            </a:r>
            <a:r>
              <a:rPr lang="en-GB" sz="4200" i="1" dirty="0">
                <a:solidFill>
                  <a:schemeClr val="bg1"/>
                </a:solidFill>
              </a:rPr>
              <a:t> mink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4" y="4561843"/>
            <a:ext cx="10250905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for no one knows better Your due than You.”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304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أَنْ تُصَلِّيَ عَلَى‏ مُحَمَّدٍ وَآلِ مُحَمَّدٍ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an tuṣalliya ʿalā Muḥammadin wa āli Muḥammad,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to send Your blessings on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 and the Family of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250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وَأَنْ تَفُكَّ رَقَبَتِي مِنَ النَّارِ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an tafukka raqabatī min an-nār,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to release me from the bonds of hellfire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7878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وَتُدْخِلَنِي الْجَنَّةَ بِرَحْمَتِكَ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tudkhilani-l-jannata bi-raḥmatik,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admit me to paradise by Your mercy,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074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وَأَنْ تَتَفَضَّلَ عَلَيَّ بِعَفْوِكَ وَكَرَمِكَ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an tatafaḍḍala ʿalayya bi-ʿafwika wa karamik,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8235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to grace me with Your clemency and Your generosity,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559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وَتَتَقَبَّلَ تَقَرُّبِي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tataqabbala taqarrubī,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to accept my offerings,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6928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وَتَسْتَجِيْبَ دُعَائِي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tastajība duʿāʾī,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to answer my prayers,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64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وَتَمُنَّ عَلَيَّ بِالْأَمْنِ يَوْمَ الْخَوْفِ 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tamunna ʿalayya bi-l-amni yawma-l-khawf,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to keep me safe on the day of fear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164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مِنْ كُلِّ هَوْلٍ أَعْدَدْتَهُ لِيَوْمِ الْقِيَامَةِ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min kulli hawlin aʿdadtahu li-yawmi-l-qiyāma.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from every terror You have prepared for the Day of Judgement.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29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إِلٰهِي وَأَعُوْذُ بِوَجْهِكَ الْكَرِيْمِ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Ilāhī wa aʿūdhu bi-wajhika-l-karīm,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My God! And I seek refuge with Your noble countenance,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248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وَبِجَلَالِكَ الْعَظِيمِ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bi-jalālika-l-ʿaẓīm,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by Your awesome glory,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006" y="1625614"/>
            <a:ext cx="209350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Then recite: </a:t>
            </a:r>
            <a:endParaRPr lang="en-US" sz="30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بِكَ يَا اللهُ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Bika yā Allāhu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your sake, 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1755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أَنْ تَنْقَضِيَ أَيَّامُ شَهْرِ رَمَضَانَ وَلَيَالِيْهِ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An tanqaḍiya ayyāmu shahri ramaḍān awa layālīh,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lest the last days and nights of 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 should pass,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967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وَلَكَ قِبَلِي تَبِعَةٌ أَوْ ذَنْبٌ تُؤَاخِذُنِي بِهِ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laka qibalī tabiʿatun aw dhanbun tuʾākhidhunī bih,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while You have some offence or sin of mine for which You will take me to task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0464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أَوْ خَطِيْئَةٌ تُرِيْدُ أَنْ تَقْتَصَّهَا مِنِّي لَمْ تَغْفِرْهَا لِي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Aw khaṭīʾatun turīdu an taqtaṣṣahā minnī lam taghfirhā lī.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8235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or error that you wish to requite me for, that You have not forgiven for me!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340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سَيِّدِي سَيِّدِي سَيِّدِي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Sayyidī sayyidī sayyidī,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My master! My master! My master!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3920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أَسْأَلُكَ يَا لَا إِلٰهَ إِلَّا أَنْتَ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Asʾaluka yā lā ilāha illā ant,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beseech You—O You whom there is no God besides,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637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إِذْ لَا إِلٰهَ إِلَّا أَنْتَ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Idh lā ilāha illā ant,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for there is no God besides You!—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9029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إِنْ كُنْتَ رَضِيْتَ عَنِّي فِي هَذَا الشَّهْرِ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In kunta raḍīta ʿannī fī hādh-ash-shahr,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that if You were satisfied with me in this month,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8388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فَازْدَدْ عَنِّي رِضًا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Fazdad ʿannī riḍā,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then increase in Your satisfaction with me,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827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وَإِنْ لَمْ تَكُنْ رَضِيْتَ عَنِّي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Wa in lam takun raḍīta ʿannī,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if you were not satisfied with me in this month,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54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فَمِنَ الْآنَ فَارْضَ عَنِّي يَا أَرْحَمَ الرَّاحِمِيْنَ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Fa-mina-l-āna fa-rḍa ʿannī yā arḥama-r-rāḥimīn.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then be satisfied with me henceforth, O most merciful of the </a:t>
            </a:r>
            <a:r>
              <a:rPr lang="en-GB" sz="4400" b="1" dirty="0" err="1">
                <a:solidFill>
                  <a:schemeClr val="bg1"/>
                </a:solidFill>
              </a:rPr>
              <a:t>mercifiers</a:t>
            </a:r>
            <a:r>
              <a:rPr lang="en-GB" sz="4400" b="1" dirty="0">
                <a:solidFill>
                  <a:schemeClr val="bg1"/>
                </a:solidFill>
              </a:rPr>
              <a:t>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8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بِمُحَمَّدٍ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bi-Muḥammadin.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20743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 اللهُ يَا أَحَدُ يَا صَمَدُ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Yā Allāhu yā aḥadu yā ṣamad,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 O Singular! O Absolute!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6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 مَنْ لَمْ يَلِدْ، وَلَمْ يُولَدْ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Yā man lam yalid, wa lam yūlad,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He who begets not, nor is begotten,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1930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وَلَمْ يَكُنْ لَهُ كُفُوًا أَحَدٌ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Wa lam yakun lahu kufuwan aḥad.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nor has any equal!”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330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3023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313598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 مُلَيِّنَ الْحَدِيْدِ لِدَاوُدَ عَلَيْهِ السَّلَامُ،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99" y="3568657"/>
            <a:ext cx="1133375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Yā mulayyina-l-ḥadīdi li-dāwūda ʿalayhi-s-salām,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6" y="1602114"/>
            <a:ext cx="1025090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say:</a:t>
            </a:r>
            <a:endParaRPr lang="en-US" sz="32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“O You, who tempered iron for David, upon whom be peace;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2309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102765"/>
            <a:ext cx="10996867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56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يَا كَاشِفَ الضُّرِّ وَالْكُرَبِ الْعِظَامِ عَنْ أَيَّوْبَ عَلَيْهِ السَّلَامُ،</a:t>
            </a:r>
            <a:endParaRPr lang="en-US" sz="56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98" y="3303108"/>
            <a:ext cx="1133375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Yā kāshif aḍ-ḍurri wa-l-karbi-l-ʿiẓāmi ʿan ayyūba ʿalayh is-salām,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5428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You, who removed the great suffering and misery of Job, upon whom be peace;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413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أَيْ مُفَرِّجَ هَمِّ يَعْقُوْبَ عَلَيْهِ السَّلَامُ،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Ay mufarrija hammi yaʿqūba ʿalayhi-s-salām,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You, who brought relief to the heart of Jacob, upon whom be peace;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1179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أَيْ مُنَفِّسَ غَمِّ يُوسُفَ عَلَيْهِ السَّلَامُ،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Ay munaffisa ghammi yūsufa ʿalayhi-s-salām,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You, who comforted the grief of Joseph, upon whom be peace!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477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صَلِّ عَلَى مُحَمَّدٍ وَآلِ مُحَمَّدٍ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Ṣalli ʿalā Muḥammadin wa āli Muḥammad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Send your blessings upon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 and the Family of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364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كَمَا أَنْتَ أَهْلُهُ أَنْ تُصَلِّيَ عَلَيْهِمْ أَجْمَعِيْنَ، 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197364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ka-mā anta ahluhū an tuṣalliya ʿalayhim ajmaʿīn,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as it befits You to bless them all,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بِعَلِيٍّ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bi-ʿAlyyin.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502129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60932"/>
            <a:ext cx="10996867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وَافْعَلْ بِي مَا أَنْتَ أَهْلُهُ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Wa-fʿal bī mā anta ahluh,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do with me as befits You,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2399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1991682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تَفْعَلْ بِي مَا أَنَا أَهْلُهُ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5" y="352052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>
                <a:solidFill>
                  <a:schemeClr val="bg1"/>
                </a:solidFill>
              </a:rPr>
              <a:t>Wa lā tafʿal bī mā ana ahluh.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do not treat me as befits me!”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3774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90528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346" y="1950974"/>
            <a:ext cx="10250905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5400" b="1" dirty="0">
                <a:solidFill>
                  <a:srgbClr val="F7D76A"/>
                </a:solidFill>
              </a:rPr>
              <a:t>On each of the last ten nights of the month of </a:t>
            </a:r>
            <a:r>
              <a:rPr lang="en-GB" sz="5400" b="1" dirty="0" err="1">
                <a:solidFill>
                  <a:srgbClr val="F7D76A"/>
                </a:solidFill>
              </a:rPr>
              <a:t>Ramaḍān</a:t>
            </a:r>
            <a:r>
              <a:rPr lang="en-GB" sz="5400" b="1" dirty="0">
                <a:solidFill>
                  <a:srgbClr val="F7D76A"/>
                </a:solidFill>
              </a:rPr>
              <a:t>, following your obligatory and supererogatory prayers, say:</a:t>
            </a:r>
            <a:endParaRPr lang="en-US" sz="5400" b="1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52094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1" y="21081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اللَّهُمَّ أَدِّ عَنَّا حَقَّ مَا مَضَى مِنْ شَهْرِ رَمَضَانَ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549512"/>
            <a:ext cx="10635922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 err="1">
                <a:solidFill>
                  <a:schemeClr val="bg1"/>
                </a:solidFill>
              </a:rPr>
              <a:t>Allāhumma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addi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ʿannā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ḥaqqa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mā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maḍā</a:t>
            </a:r>
            <a:r>
              <a:rPr lang="fi-FI" sz="4200" i="1" dirty="0">
                <a:solidFill>
                  <a:schemeClr val="bg1"/>
                </a:solidFill>
              </a:rPr>
              <a:t> min </a:t>
            </a:r>
            <a:r>
              <a:rPr lang="fi-FI" sz="4200" i="1" dirty="0" err="1">
                <a:solidFill>
                  <a:schemeClr val="bg1"/>
                </a:solidFill>
              </a:rPr>
              <a:t>shahri</a:t>
            </a:r>
            <a:r>
              <a:rPr lang="fi-FI" sz="4200" i="1" dirty="0">
                <a:solidFill>
                  <a:schemeClr val="bg1"/>
                </a:solidFill>
              </a:rPr>
              <a:t> </a:t>
            </a:r>
            <a:r>
              <a:rPr lang="fi-FI" sz="4200" i="1" dirty="0" err="1">
                <a:solidFill>
                  <a:schemeClr val="bg1"/>
                </a:solidFill>
              </a:rPr>
              <a:t>ramaḍān</a:t>
            </a:r>
            <a:r>
              <a:rPr lang="fi-FI" sz="4200" i="1" dirty="0">
                <a:solidFill>
                  <a:schemeClr val="bg1"/>
                </a:solidFill>
              </a:rPr>
              <a:t>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2" y="473253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 Deliver to us the due of what has passed of the month of </a:t>
            </a:r>
            <a:r>
              <a:rPr lang="en-GB" sz="4400" b="1" dirty="0" err="1">
                <a:solidFill>
                  <a:schemeClr val="bg1"/>
                </a:solidFill>
              </a:rPr>
              <a:t>Ramaḍān</a:t>
            </a:r>
            <a:r>
              <a:rPr lang="en-GB" sz="4400" b="1" dirty="0">
                <a:solidFill>
                  <a:schemeClr val="bg1"/>
                </a:solidFill>
              </a:rPr>
              <a:t>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037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3981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وَاغْفِرْ لَنَا تَقْصِيْرَنَا فِيْهِ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63984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wa-ghfir lanā taqṣīranā fih,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forgive our shortfall therein,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383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3981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وَتَسَلَّمْهُ مِنَّا مَقْبُوْلًا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63984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wa tasallamhu minnā maqbūlā,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receive it from us with acceptance,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5667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3981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تُؤَاخِذْنَا بِإِسْرَافِنَا عَلَى أَنْفُسِنَا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470571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wa lā tuʾākhidhnā bi-isrāfinā ʿalā anfusinā,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do not take us to task for our immoderation towards our own selves,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284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3981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وَاجْعَلْنَا مِنَ الْمَرْحُوْمِيْنَ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639849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wa-jʿalnā mina-l-marḥūmīn,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7822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make us recipients of Your mercy,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639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3981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تَجْعَلْنَا مِنَ الْمَحْرُوْمِيْنَ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014" y="3470571"/>
            <a:ext cx="1063592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i-FI" sz="4200" i="1" dirty="0">
                <a:solidFill>
                  <a:schemeClr val="bg1"/>
                </a:solidFill>
              </a:rPr>
              <a:t>wa lā tajʿalnā mina-l-maḥrūmīn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3966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do not make us ones who are deprived of it!”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7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بِفَاطِمَةَ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bi-Fāṭimata.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Fāṭima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4827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بِالْحَسَنِ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bi-l-Ḥasani.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>
                <a:solidFill>
                  <a:schemeClr val="bg1"/>
                </a:solidFill>
              </a:rPr>
              <a:t>al-</a:t>
            </a:r>
            <a:r>
              <a:rPr lang="en-GB" sz="4400" b="1" dirty="0" err="1">
                <a:solidFill>
                  <a:schemeClr val="bg1"/>
                </a:solidFill>
              </a:rPr>
              <a:t>Ḥasan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22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7771" y="2556715"/>
            <a:ext cx="30319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بِالْحُسَيْنِ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bi-l-Ḥusayni.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586" y="4768642"/>
            <a:ext cx="774834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>
                <a:solidFill>
                  <a:schemeClr val="bg1"/>
                </a:solidFill>
              </a:rPr>
              <a:t>al-</a:t>
            </a:r>
            <a:r>
              <a:rPr lang="en-GB" sz="4400" b="1" dirty="0" err="1">
                <a:solidFill>
                  <a:schemeClr val="bg1"/>
                </a:solidFill>
              </a:rPr>
              <a:t>Ḥusayn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091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556" y="2775909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اَللَّـهُمَّ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إِنِّيْ أَسْأَلُكَ بِكِتَابِكَ وَمَا فِيْهِ،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555" y="4899094"/>
            <a:ext cx="10250905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b="1" dirty="0">
                <a:solidFill>
                  <a:schemeClr val="bg1">
                    <a:lumMod val="95000"/>
                  </a:schemeClr>
                </a:solidFill>
              </a:rPr>
              <a:t>“O </a:t>
            </a:r>
            <a:r>
              <a:rPr lang="en-GB" sz="4200" b="1" dirty="0" err="1">
                <a:solidFill>
                  <a:schemeClr val="bg1">
                    <a:lumMod val="95000"/>
                  </a:schemeClr>
                </a:solidFill>
              </a:rPr>
              <a:t>Allāh</a:t>
            </a:r>
            <a:r>
              <a:rPr lang="en-GB" sz="4200" b="1" dirty="0">
                <a:solidFill>
                  <a:schemeClr val="bg1">
                    <a:lumMod val="95000"/>
                  </a:schemeClr>
                </a:solidFill>
              </a:rPr>
              <a:t>! I entreat You by Your revealed Book and what it contains,</a:t>
            </a:r>
            <a:endParaRPr lang="en-US" sz="4200" b="1" i="1" dirty="0">
              <a:solidFill>
                <a:schemeClr val="bg1">
                  <a:lumMod val="95000"/>
                </a:schemeClr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556" y="1579180"/>
            <a:ext cx="10250905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Take a copy of the </a:t>
            </a:r>
            <a:r>
              <a:rPr lang="en-US" sz="3000" dirty="0" err="1">
                <a:solidFill>
                  <a:schemeClr val="bg1"/>
                </a:solidFill>
              </a:rPr>
              <a:t>Qurʾān</a:t>
            </a:r>
            <a:r>
              <a:rPr lang="en-US" sz="3000" dirty="0">
                <a:solidFill>
                  <a:schemeClr val="bg1"/>
                </a:solidFill>
              </a:rPr>
              <a:t>, open it, and place it in front of you. Say:</a:t>
            </a:r>
            <a:endParaRPr lang="en-US" sz="30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954" y="4157304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Allāhumma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innī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asʾalika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kitābika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fīh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297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بِعَلِيِّ بْنِ الْحُسَيْنِ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bi-</a:t>
            </a:r>
            <a:r>
              <a:rPr lang="en-GB" sz="4200" i="1" dirty="0" err="1">
                <a:solidFill>
                  <a:schemeClr val="bg1"/>
                </a:solidFill>
              </a:rPr>
              <a:t>ʿAlyyi</a:t>
            </a:r>
            <a:r>
              <a:rPr lang="en-GB" sz="4200" i="1" dirty="0">
                <a:solidFill>
                  <a:schemeClr val="bg1"/>
                </a:solidFill>
              </a:rPr>
              <a:t>-</a:t>
            </a:r>
            <a:r>
              <a:rPr lang="en-GB" sz="4200" i="1" dirty="0" err="1">
                <a:solidFill>
                  <a:schemeClr val="bg1"/>
                </a:solidFill>
              </a:rPr>
              <a:t>bni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Husayni</a:t>
            </a:r>
            <a:r>
              <a:rPr lang="en-GB" sz="4200" i="1" dirty="0">
                <a:solidFill>
                  <a:schemeClr val="bg1"/>
                </a:solidFill>
              </a:rPr>
              <a:t>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, son of al-</a:t>
            </a:r>
            <a:r>
              <a:rPr lang="en-GB" sz="4400" b="1" dirty="0" err="1">
                <a:solidFill>
                  <a:schemeClr val="bg1"/>
                </a:solidFill>
              </a:rPr>
              <a:t>Ḥusayn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51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بِمُحَمَّدِ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بْنِ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عَلِيٍّ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bi-Muḥammadi-bni ʿAlyyin.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755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بِجَعْفَرِ بْنِ مُحَمَّدٍ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bi-Jaʿfari-bni Muḥammadin.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84031"/>
            <a:ext cx="10042357" cy="129266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b="1" dirty="0">
                <a:solidFill>
                  <a:schemeClr val="bg1"/>
                </a:solidFill>
              </a:rPr>
              <a:t>“For the sake of  </a:t>
            </a:r>
            <a:r>
              <a:rPr lang="en-GB" sz="4200" b="1" dirty="0" err="1">
                <a:solidFill>
                  <a:schemeClr val="bg1"/>
                </a:solidFill>
              </a:rPr>
              <a:t>Jaʿfar</a:t>
            </a:r>
            <a:r>
              <a:rPr lang="en-GB" sz="4200" b="1" dirty="0">
                <a:solidFill>
                  <a:schemeClr val="bg1"/>
                </a:solidFill>
              </a:rPr>
              <a:t>, son of </a:t>
            </a:r>
            <a:r>
              <a:rPr lang="en-GB" sz="4200" b="1" dirty="0" err="1">
                <a:solidFill>
                  <a:schemeClr val="bg1"/>
                </a:solidFill>
              </a:rPr>
              <a:t>Muḥammad</a:t>
            </a:r>
            <a:r>
              <a:rPr lang="en-GB" sz="42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650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بِمُوْسَى بْنِ جَعْفَرٍ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bi-Mūsa-bni Jaʿfarin.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Mūsā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Jaʿfar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806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بِعَلِيِّ بْنِ مُوْسَى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bi-ʿAlyyi-bni Mūsā.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Mūsā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290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بِمُحَمَّدِ بْنِ عَلِيٍّ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bi-Muḥammadi-bni ʿAlyyin.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618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بِعَلِيِّ بْنِ مُحَمَّدٍ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bi-</a:t>
            </a:r>
            <a:r>
              <a:rPr lang="en-GB" sz="4200" i="1" dirty="0" err="1">
                <a:solidFill>
                  <a:schemeClr val="bg1"/>
                </a:solidFill>
              </a:rPr>
              <a:t>ʿAlyyi</a:t>
            </a:r>
            <a:r>
              <a:rPr lang="en-GB" sz="4200" i="1" dirty="0">
                <a:solidFill>
                  <a:schemeClr val="bg1"/>
                </a:solidFill>
              </a:rPr>
              <a:t>-</a:t>
            </a:r>
            <a:r>
              <a:rPr lang="en-GB" sz="4200" i="1" dirty="0" err="1">
                <a:solidFill>
                  <a:schemeClr val="bg1"/>
                </a:solidFill>
              </a:rPr>
              <a:t>bni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Muḥammadin</a:t>
            </a:r>
            <a:r>
              <a:rPr lang="en-GB" sz="4200" i="1" dirty="0">
                <a:solidFill>
                  <a:schemeClr val="bg1"/>
                </a:solidFill>
              </a:rPr>
              <a:t>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0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بِالْحَسَنِ بْنِ عَلِيٍّ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bi-l-Ḥasani-bni ʿAlyyin.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</a:t>
            </a:r>
            <a:r>
              <a:rPr lang="en-GB" dirty="0"/>
              <a:t> </a:t>
            </a:r>
            <a:r>
              <a:rPr lang="en-GB" sz="4400" b="1" dirty="0">
                <a:solidFill>
                  <a:schemeClr val="bg1"/>
                </a:solidFill>
              </a:rPr>
              <a:t>al-</a:t>
            </a:r>
            <a:r>
              <a:rPr lang="en-GB" sz="4400" b="1" dirty="0" err="1">
                <a:solidFill>
                  <a:schemeClr val="bg1"/>
                </a:solidFill>
              </a:rPr>
              <a:t>Ḥasan</a:t>
            </a:r>
            <a:r>
              <a:rPr lang="en-GB" sz="4400" b="1" dirty="0">
                <a:solidFill>
                  <a:schemeClr val="bg1"/>
                </a:solidFill>
              </a:rPr>
              <a:t>, son of </a:t>
            </a:r>
            <a:r>
              <a:rPr lang="en-GB" sz="4400" b="1" dirty="0" err="1">
                <a:solidFill>
                  <a:schemeClr val="bg1"/>
                </a:solidFill>
              </a:rPr>
              <a:t>ʿAlī</a:t>
            </a:r>
            <a:r>
              <a:rPr lang="en-GB" sz="4400" b="1" dirty="0">
                <a:solidFill>
                  <a:schemeClr val="bg1"/>
                </a:solidFill>
              </a:rPr>
              <a:t>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22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310" y="2400304"/>
            <a:ext cx="4908892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بِالْحُجَّةِ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586" y="3893511"/>
            <a:ext cx="7748340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bi-l-Ḥujjati.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0863" y="4768642"/>
            <a:ext cx="10042357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“For the sake of the Decisive Authority!”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cs typeface="Traditional Arabic bold" panose="02020803070505020304" pitchFamily="18" charset="-78"/>
              </a:rPr>
              <a:t>(Ten Times)</a:t>
            </a:r>
            <a:endParaRPr lang="en-US" sz="3600" dirty="0">
              <a:solidFill>
                <a:schemeClr val="bg1"/>
              </a:solidFill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6027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68" y="3025988"/>
            <a:ext cx="10250905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5400" b="1" dirty="0">
                <a:solidFill>
                  <a:srgbClr val="F7D76A"/>
                </a:solidFill>
              </a:rPr>
              <a:t>Then ask for your needs.</a:t>
            </a:r>
            <a:endParaRPr lang="en-US" sz="5400" b="1" dirty="0">
              <a:solidFill>
                <a:srgbClr val="F7D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142" y="198913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وَفِيْهِ اسْمُكَ الْأَكْبَرُ،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04" y="350631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fīhi</a:t>
            </a:r>
            <a:r>
              <a:rPr lang="en-GB" sz="4200" i="1" dirty="0">
                <a:solidFill>
                  <a:schemeClr val="bg1"/>
                </a:solidFill>
              </a:rPr>
              <a:t>-</a:t>
            </a:r>
            <a:r>
              <a:rPr lang="en-GB" sz="4200" i="1" dirty="0" err="1">
                <a:solidFill>
                  <a:schemeClr val="bg1"/>
                </a:solidFill>
              </a:rPr>
              <a:t>smuka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akbar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620" y="4546455"/>
            <a:ext cx="1025090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</a:rPr>
              <a:t>and it contains Your greatest name,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38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48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017" y="1625614"/>
            <a:ext cx="5895478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The </a:t>
            </a:r>
            <a:r>
              <a:rPr lang="en-US" sz="3000" dirty="0" err="1">
                <a:solidFill>
                  <a:schemeClr val="bg1"/>
                </a:solidFill>
              </a:rPr>
              <a:t>ziyārat</a:t>
            </a:r>
            <a:r>
              <a:rPr lang="en-US" sz="3000" dirty="0">
                <a:solidFill>
                  <a:schemeClr val="bg1"/>
                </a:solidFill>
              </a:rPr>
              <a:t> of al-</a:t>
            </a:r>
            <a:r>
              <a:rPr lang="en-US" sz="3000" dirty="0" err="1">
                <a:solidFill>
                  <a:schemeClr val="bg1"/>
                </a:solidFill>
              </a:rPr>
              <a:t>Ḥusayn</a:t>
            </a:r>
            <a:r>
              <a:rPr lang="en-US" sz="3000" dirty="0">
                <a:solidFill>
                  <a:schemeClr val="bg1"/>
                </a:solidFill>
              </a:rPr>
              <a:t> (as):</a:t>
            </a:r>
            <a:endParaRPr lang="en-US" sz="30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238" y="2388269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عَلَيْكَ يَا بْنَ رَسُولِ اللهِ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144" y="4502931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“Peace be upon you, O scion of </a:t>
            </a:r>
            <a:r>
              <a:rPr lang="en-GB" sz="4400" b="1" dirty="0" err="1">
                <a:solidFill>
                  <a:schemeClr val="bg1"/>
                </a:solidFill>
              </a:rPr>
              <a:t>Allāh’s</a:t>
            </a:r>
            <a:r>
              <a:rPr lang="en-GB" sz="4400" b="1" dirty="0">
                <a:solidFill>
                  <a:schemeClr val="bg1"/>
                </a:solidFill>
              </a:rPr>
              <a:t> Messenger!</a:t>
            </a:r>
            <a:endParaRPr lang="en-US" sz="4400" b="1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144" y="3711417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Assalāmu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ʿalayka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yabna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rasūl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illāh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64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السَّلَامُ عَلَيْكَ يَا بْنَ أَمِيْرِ الْمُؤْمِنِيْنَ،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340056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Assalāmu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ʿalayka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yabna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amīri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muʾminīn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1331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O son of the Commander of the Faithful!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49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السَّلَامُ عَلَيْكَ يَا بْنَ الصِّدِّيْقَةِ الطَّاهِرَةِ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340056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Assalāmu ʿalayka yabna-ṣ-ṣiddiqati-ṭ-ṭāhira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1331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O son of the veracious and pure one, </a:t>
            </a:r>
            <a:r>
              <a:rPr lang="en-GB" sz="4400" b="1" dirty="0" err="1">
                <a:solidFill>
                  <a:schemeClr val="bg1"/>
                </a:solidFill>
              </a:rPr>
              <a:t>Fāṭima</a:t>
            </a:r>
            <a:r>
              <a:rPr lang="en-GB" sz="4400" b="1" dirty="0">
                <a:solidFill>
                  <a:schemeClr val="bg1"/>
                </a:solidFill>
              </a:rPr>
              <a:t>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7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سَيِّدَةِ نِسَاءِ الْعَالَمِيْنَ،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376152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sayyidati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nisāʾi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ʿālimīn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foremost of the women of the worlds!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75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السَّلَامُ عَلَيْكَ يَا مَوْلَايَ يَا أَبَا عَبْدِ اللهِ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245494"/>
            <a:ext cx="10082466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Assalāmu ʿalayka yā mawlāya yā abā ʿabd illāh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63048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my patron, </a:t>
            </a:r>
            <a:r>
              <a:rPr lang="en-GB" sz="4400" b="1" dirty="0" err="1">
                <a:solidFill>
                  <a:schemeClr val="bg1"/>
                </a:solidFill>
              </a:rPr>
              <a:t>Abū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ʿAbd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51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وَرَحْمَةُ اللهِ وَبَرَكَاتُهُ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394460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raḥmat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ullāhi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barakātuh</a:t>
            </a:r>
            <a:r>
              <a:rPr lang="en-GB" sz="4200" i="1" dirty="0">
                <a:solidFill>
                  <a:schemeClr val="bg1"/>
                </a:solidFill>
              </a:rPr>
              <a:t>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29993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upon you be God’s mercy and blessings.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32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أَشْهَدُ أَنَّكَ قَدْ أَقَمْتَ الصَّلَاةَ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31105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Ash-</a:t>
            </a:r>
            <a:r>
              <a:rPr lang="en-GB" sz="4200" i="1" dirty="0" err="1">
                <a:solidFill>
                  <a:schemeClr val="bg1"/>
                </a:solidFill>
              </a:rPr>
              <a:t>hadu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annaka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qad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aqamta</a:t>
            </a:r>
            <a:r>
              <a:rPr lang="en-GB" sz="4200" i="1" dirty="0">
                <a:solidFill>
                  <a:schemeClr val="bg1"/>
                </a:solidFill>
              </a:rPr>
              <a:t>-ṣ-</a:t>
            </a:r>
            <a:r>
              <a:rPr lang="en-GB" sz="4200" i="1" dirty="0" err="1">
                <a:solidFill>
                  <a:schemeClr val="bg1"/>
                </a:solidFill>
              </a:rPr>
              <a:t>ṣalā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24541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bear witness that you established the prayer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4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وَآتَيْتَ الزَّكَاةَ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ātayta-z-zakāt,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gave in charity,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6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وَأَمَرْتَ بِالْمَعْرُوْفِ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amarta bi-l-maʿrūf,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enjoined the right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198913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وَأَسْمَاؤُكَ الْحُسْنَى،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704" y="4645963"/>
            <a:ext cx="1025090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</a:rPr>
              <a:t>Your most-beautiful names,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704" y="365871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asmāʾuka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ḥusnā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3509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وَنَهَيْتَ عَنِ الْمُنْكَرِ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nahayta ʿani-l-munkar,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forbade the wrong,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72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وَتَلَوْتَ الْكِتَابَ حَقَّ تِلَاوَتِهِ،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talawt al-kitāba ḥaqqa tilāwatih,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recited the </a:t>
            </a:r>
            <a:r>
              <a:rPr lang="en-GB" sz="4400" b="1" dirty="0" err="1">
                <a:solidFill>
                  <a:schemeClr val="bg1"/>
                </a:solidFill>
              </a:rPr>
              <a:t>Qurʾān</a:t>
            </a:r>
            <a:r>
              <a:rPr lang="en-GB" sz="4400" b="1" dirty="0">
                <a:solidFill>
                  <a:schemeClr val="bg1"/>
                </a:solidFill>
              </a:rPr>
              <a:t> as is worthy of it,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9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وَجَاهَدْتَ فِي اللهِ حَقَّ جِهَادِهِ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jāhadta fi-llāhi ḥaqqa jihādih,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558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struggled for the sake of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as is worthy of Him,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92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وَصَبَرْتَ عَلَى الْأَذَى فِي جَنْبِهِ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ṣabarta ʿala-l-ladhī fī jambih,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558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that you persevered in hardship for His sake,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69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مُحْتَسِبًا حَتَّى أَتَاكَ الْيَقِيْنُ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muḥtasiban ḥattā atāka-l-yaqīn,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558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seeking His reward, until the certainty of death overtook you.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242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وَأَشْهَدُ أَنَّ الَّذِيْنَ خَالَفُوْكَ وَحَارَبُوْكَ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149240"/>
            <a:ext cx="10082466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ash-hadu anna-l-ladhīna khālafūka wa ḥārabūk,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534235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I bear witness that those who opposed you and fought you,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43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وَأَنَّ الَّذِيْنَ خَذَلُوْكَ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anna-l-ladhīna khadhalūk,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those who betrayed you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92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وَالَّذِيْنَ قَتَلُوْكَ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Wa-l-ladhīna qatalūk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those who slew you,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61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مَلْعُوْنُوْنَ عَلَى لِسَانِ النَّبِيِّ الْأُمِّيِّ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malʿūnūna ʿalā lisāni-n-nabiyy il-ummiyy,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5582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are cursed upon the tongue of the Unlettered Prophet.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81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238" y="2027321"/>
            <a:ext cx="1046747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وَقَدْ خَابَ مَنِ افْتَرَى‏.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744" y="3472405"/>
            <a:ext cx="1008246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qad khāba man iftarā.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whoever fabricates has surely failed.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198913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وَمَا يُخَافُ وَيُرْجَى،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704" y="4678047"/>
            <a:ext cx="1025090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</a:rPr>
              <a:t>and that which is feared and hoped-for,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704" y="365871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yukhāfu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yurjā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85911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89" y="1989462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لَعَنَ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اللهُ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الظَّالِمِيْنَ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لَكُمْ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الْأَوَّلِينَ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وَالْآخِرِينَ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429000"/>
            <a:ext cx="1126155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Laʿana-llāhu-ẓ-ẓālimīna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lakum</a:t>
            </a:r>
            <a:r>
              <a:rPr lang="en-GB" sz="4200" i="1" dirty="0">
                <a:solidFill>
                  <a:schemeClr val="bg1"/>
                </a:solidFill>
              </a:rPr>
              <a:t> mina-l-</a:t>
            </a:r>
            <a:r>
              <a:rPr lang="en-GB" sz="4200" i="1" dirty="0" err="1">
                <a:solidFill>
                  <a:schemeClr val="bg1"/>
                </a:solidFill>
              </a:rPr>
              <a:t>awwalīna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ākhirīn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636304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curse those who wronged you from the first and the last,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5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89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وَضَاعَفَ عَلَيْهِمُ الْعَذَابَ الْأَلِيْمَ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532564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ḍāʿafa ʿalayhimu-l-ʿadhāba-l-alīm.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heap painful punishment upon them.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1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566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أَتَيْتُكَ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مَوْلَايَ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بْنَ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رَسُوْلِ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اللهِ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زَائِرًا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400212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Ataytuka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mawlāya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yabna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rasūli-llāhi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zāʾiran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37159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come to you, O my patron, O scion of </a:t>
            </a:r>
            <a:r>
              <a:rPr lang="en-GB" sz="4400" b="1" dirty="0" err="1">
                <a:solidFill>
                  <a:schemeClr val="bg1"/>
                </a:solidFill>
              </a:rPr>
              <a:t>Allāh’s</a:t>
            </a:r>
            <a:r>
              <a:rPr lang="en-GB" sz="4400" b="1" dirty="0">
                <a:solidFill>
                  <a:schemeClr val="bg1"/>
                </a:solidFill>
              </a:rPr>
              <a:t> messenger, on a pilgrimage,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053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89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عَارِفًا بِحَقِّكَ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400212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ʿārifan bi-ḥaqqik,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Aware of your stature,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5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89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مُوَالِيًا لِأَوْلِيَائِكَ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400212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Mawāliyan li-awliyāʾik,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declaring my friendship to your friends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48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مُعَادِيًا لِأَعْدَائِكَ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388181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Muʿādian li-aʿdāʾik,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4" y="4471679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my enmity to your enemies,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8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مُسْتَبْصِرًا بِالْهُدَى الَّذِيْ أَنْتَ عَلَيْهِ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388181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Mustabṣira bi-l-huda-l-ladhī anta ʿalayh,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following the guidance that you stand upon,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76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عَارِفًا بِضَلَالَةِ مَنْ خَالَفَكَ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388181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ʿārifan bi-ḍalālati man khālafak,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6357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aware of the error of those who oppose you,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2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967160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فَاشْفَعْ لِي عِنْدَ رَبِّكَ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388181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Fa-shfaʿ lī ʿinda rabbik.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7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so intercede for me with your Lord!”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65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8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198913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أَنْ تَجْعَلَنِيْ مِنْ عُتَقَائِكَ مِنَ النَّارِ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50631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>
                <a:solidFill>
                  <a:schemeClr val="bg1"/>
                </a:solidFill>
              </a:rPr>
              <a:t>An </a:t>
            </a:r>
            <a:r>
              <a:rPr lang="en-GB" sz="4200" i="1" dirty="0" err="1">
                <a:solidFill>
                  <a:schemeClr val="bg1"/>
                </a:solidFill>
              </a:rPr>
              <a:t>tajʿalanī</a:t>
            </a:r>
            <a:r>
              <a:rPr lang="en-GB" sz="4200" i="1" dirty="0">
                <a:solidFill>
                  <a:schemeClr val="bg1"/>
                </a:solidFill>
              </a:rPr>
              <a:t> min </a:t>
            </a:r>
            <a:r>
              <a:rPr lang="en-GB" sz="4200" i="1" dirty="0" err="1">
                <a:solidFill>
                  <a:schemeClr val="bg1"/>
                </a:solidFill>
              </a:rPr>
              <a:t>ʿutaqāʾika</a:t>
            </a:r>
            <a:r>
              <a:rPr lang="en-GB" sz="4200" i="1" dirty="0">
                <a:solidFill>
                  <a:schemeClr val="bg1"/>
                </a:solidFill>
              </a:rPr>
              <a:t> mina-n-</a:t>
            </a:r>
            <a:r>
              <a:rPr lang="en-GB" sz="4200" i="1" dirty="0" err="1">
                <a:solidFill>
                  <a:schemeClr val="bg1"/>
                </a:solidFill>
              </a:rPr>
              <a:t>nār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4" y="4561843"/>
            <a:ext cx="10250905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</a:rPr>
              <a:t>to make me one of those You have freed from Hellfire.”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29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2760106"/>
            <a:ext cx="10996867" cy="1138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68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عَلَيْكَ يَا حُجَّةَ اللهِ فِي أَرْضِهِ وَسَمَائِهِ</a:t>
            </a:r>
            <a:endParaRPr lang="en-US" sz="68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43" y="4138508"/>
            <a:ext cx="10996868" cy="6617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700" i="1" dirty="0" err="1">
                <a:solidFill>
                  <a:schemeClr val="bg1"/>
                </a:solidFill>
              </a:rPr>
              <a:t>Assalāmu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ʿalayka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yā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ḥujjata-llāhi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fī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arḍihī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wa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samāʾih</a:t>
            </a:r>
            <a:r>
              <a:rPr lang="en-GB" sz="3700" i="1" dirty="0">
                <a:solidFill>
                  <a:schemeClr val="bg1"/>
                </a:solidFill>
              </a:rPr>
              <a:t>,</a:t>
            </a:r>
            <a:endParaRPr lang="en-US" sz="37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547" y="1496019"/>
            <a:ext cx="10250905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Then prostrate upon the grave, place your cheek upon it, then go to the head of the grave, and say:</a:t>
            </a:r>
            <a:endParaRPr lang="en-US" sz="27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75" y="4617765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“Peace be upon you, O </a:t>
            </a:r>
            <a:r>
              <a:rPr lang="en-GB" sz="4400" b="1" dirty="0" err="1">
                <a:solidFill>
                  <a:schemeClr val="bg1"/>
                </a:solidFill>
              </a:rPr>
              <a:t>Allāh’s</a:t>
            </a:r>
            <a:r>
              <a:rPr lang="en-GB" sz="4400" b="1" dirty="0">
                <a:solidFill>
                  <a:schemeClr val="bg1"/>
                </a:solidFill>
              </a:rPr>
              <a:t> authority in His earth and His heavens!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50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51" y="2046765"/>
            <a:ext cx="1102093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صَلَّى اللهُ عَلَى رُوحِكَ الطَّيِّبَةِ وَجَسَدِكَ الطَّاهِرِ</a:t>
            </a:r>
            <a:endParaRPr lang="en-US" sz="70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566" y="3493315"/>
            <a:ext cx="10996868" cy="6617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700" i="1" dirty="0" err="1">
                <a:solidFill>
                  <a:schemeClr val="bg1"/>
                </a:solidFill>
              </a:rPr>
              <a:t>Ṣalla-llāhu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ʿalā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rūḥika-ṭtayyibati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wa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jasadika-ṭṭāhir</a:t>
            </a:r>
            <a:r>
              <a:rPr lang="en-GB" sz="3700" i="1" dirty="0">
                <a:solidFill>
                  <a:schemeClr val="bg1"/>
                </a:solidFill>
              </a:rPr>
              <a:t>,</a:t>
            </a:r>
            <a:endParaRPr lang="en-US" sz="37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775" y="4155035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bless your immaculate spirit and your pure body!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072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67160"/>
            <a:ext cx="1102093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وَعَلَيْكَ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يَا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مَوْلَايَ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وَرَحْمَةُ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اللهِ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0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وَبَرَكَاتُهُ</a:t>
            </a:r>
            <a:r>
              <a:rPr lang="fa-IR" sz="70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. </a:t>
            </a:r>
            <a:endParaRPr lang="en-US" sz="70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42" y="3429000"/>
            <a:ext cx="10996868" cy="123110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3700" i="1" dirty="0" err="1">
                <a:solidFill>
                  <a:schemeClr val="bg1"/>
                </a:solidFill>
              </a:rPr>
              <a:t>Wa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ʿalayka</a:t>
            </a:r>
            <a:r>
              <a:rPr lang="en-GB" sz="3700" i="1" dirty="0">
                <a:solidFill>
                  <a:schemeClr val="bg1"/>
                </a:solidFill>
              </a:rPr>
              <a:t>-s-</a:t>
            </a:r>
            <a:r>
              <a:rPr lang="en-GB" sz="3700" i="1" dirty="0" err="1">
                <a:solidFill>
                  <a:schemeClr val="bg1"/>
                </a:solidFill>
              </a:rPr>
              <a:t>salāmu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yā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mawlāya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wa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raḥmatu-llāhi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wa</a:t>
            </a:r>
            <a:r>
              <a:rPr lang="en-GB" sz="3700" i="1" dirty="0">
                <a:solidFill>
                  <a:schemeClr val="bg1"/>
                </a:solidFill>
              </a:rPr>
              <a:t> </a:t>
            </a:r>
            <a:r>
              <a:rPr lang="en-GB" sz="3700" i="1" dirty="0" err="1">
                <a:solidFill>
                  <a:schemeClr val="bg1"/>
                </a:solidFill>
              </a:rPr>
              <a:t>barakātuh</a:t>
            </a:r>
            <a:r>
              <a:rPr lang="en-GB" sz="3700" i="1" dirty="0">
                <a:solidFill>
                  <a:schemeClr val="bg1"/>
                </a:solidFill>
              </a:rPr>
              <a:t>.</a:t>
            </a:r>
            <a:endParaRPr lang="en-US" sz="37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my patron, and </a:t>
            </a:r>
            <a:r>
              <a:rPr lang="en-GB" sz="4400" b="1" dirty="0" err="1">
                <a:solidFill>
                  <a:schemeClr val="bg1"/>
                </a:solidFill>
              </a:rPr>
              <a:t>Allāh’s</a:t>
            </a:r>
            <a:r>
              <a:rPr lang="en-GB" sz="4400" b="1" dirty="0">
                <a:solidFill>
                  <a:schemeClr val="bg1"/>
                </a:solidFill>
              </a:rPr>
              <a:t> mercy and blessings too!”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1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813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343" y="1891481"/>
            <a:ext cx="9529014" cy="39703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Then prostrate upon the grave, kiss it, place your cheek upon it, and turn to face the head. Then offer two </a:t>
            </a:r>
            <a:r>
              <a:rPr lang="en-US" sz="3600" dirty="0" err="1">
                <a:solidFill>
                  <a:schemeClr val="bg1"/>
                </a:solidFill>
              </a:rPr>
              <a:t>rakʿats</a:t>
            </a:r>
            <a:r>
              <a:rPr lang="en-US" sz="3600" dirty="0">
                <a:solidFill>
                  <a:schemeClr val="bg1"/>
                </a:solidFill>
              </a:rPr>
              <a:t> of prayer for a pilgrimage of visitation (</a:t>
            </a:r>
            <a:r>
              <a:rPr lang="en-US" sz="3600" dirty="0" err="1">
                <a:solidFill>
                  <a:schemeClr val="bg1"/>
                </a:solidFill>
              </a:rPr>
              <a:t>ziyāra</a:t>
            </a:r>
            <a:r>
              <a:rPr lang="en-US" sz="3600" dirty="0">
                <a:solidFill>
                  <a:schemeClr val="bg1"/>
                </a:solidFill>
              </a:rPr>
              <a:t>) and pray however many </a:t>
            </a:r>
            <a:r>
              <a:rPr lang="en-US" sz="3600" dirty="0" err="1">
                <a:solidFill>
                  <a:schemeClr val="bg1"/>
                </a:solidFill>
              </a:rPr>
              <a:t>rakʿats</a:t>
            </a:r>
            <a:r>
              <a:rPr lang="en-US" sz="3600" dirty="0">
                <a:solidFill>
                  <a:schemeClr val="bg1"/>
                </a:solidFill>
              </a:rPr>
              <a:t> you are able to after this. Then go to the head of the grave and perform a </a:t>
            </a:r>
            <a:r>
              <a:rPr lang="en-US" sz="3600" dirty="0" err="1">
                <a:solidFill>
                  <a:schemeClr val="bg1"/>
                </a:solidFill>
              </a:rPr>
              <a:t>ziyāra</a:t>
            </a:r>
            <a:r>
              <a:rPr lang="en-US" sz="3600" dirty="0">
                <a:solidFill>
                  <a:schemeClr val="bg1"/>
                </a:solidFill>
              </a:rPr>
              <a:t> to </a:t>
            </a:r>
            <a:r>
              <a:rPr lang="en-US" sz="3600" dirty="0" err="1">
                <a:solidFill>
                  <a:schemeClr val="bg1"/>
                </a:solidFill>
              </a:rPr>
              <a:t>ʿAlī</a:t>
            </a:r>
            <a:r>
              <a:rPr lang="en-US" sz="3600" dirty="0">
                <a:solidFill>
                  <a:schemeClr val="bg1"/>
                </a:solidFill>
              </a:rPr>
              <a:t> b. al-</a:t>
            </a:r>
            <a:r>
              <a:rPr lang="en-US" sz="3600" dirty="0" err="1">
                <a:solidFill>
                  <a:schemeClr val="bg1"/>
                </a:solidFill>
              </a:rPr>
              <a:t>Ḥusayn</a:t>
            </a:r>
            <a:r>
              <a:rPr lang="en-US" sz="3600" dirty="0">
                <a:solidFill>
                  <a:schemeClr val="bg1"/>
                </a:solidFill>
              </a:rPr>
              <a:t> (as), saying:</a:t>
            </a:r>
            <a:endParaRPr lang="en-US" sz="36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3355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543" y="1894968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عَلَيْكَ يَا مَوْلَايَ وَابْنَ مَوْلَايَ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229" y="3424276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Assalāmu ʿalayka yā mawlāya wabna mawlāy,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3" y="43475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“Peace be upon you, my patron, son of my patron,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10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894968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وَرَحْمَةُ اللهِ وَبَرَكَاتُهُ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508500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raḥmatu-llāhi wa barakātuh,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</a:t>
            </a:r>
            <a:r>
              <a:rPr lang="en-GB" sz="4400" b="1" dirty="0" err="1">
                <a:solidFill>
                  <a:schemeClr val="bg1"/>
                </a:solidFill>
              </a:rPr>
              <a:t>Allāh’s</a:t>
            </a:r>
            <a:r>
              <a:rPr lang="en-GB" sz="4400" b="1" dirty="0">
                <a:solidFill>
                  <a:schemeClr val="bg1"/>
                </a:solidFill>
              </a:rPr>
              <a:t> mercy and blessings too!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811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894968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لَعَنَ اللهُ مَنْ ظَلَمَكَ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508500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Laʿana-llāhu man ẓalamak,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curse whoever wronged you,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77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894968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وَلَعَنَ اللهُ مَنْ قَتَلَكَ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508500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laʿana man qatalak,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may He curse whoever killed you,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74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3" y="1894968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وَضَاعَفَ عَلَيْهِمُ الْعَذَابَ الْألِيْمَ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508500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ḍāʿafa ʿalayhimu-l-ʿadhāb al-alīm.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heap painful punishment upon them!”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68" y="2610490"/>
            <a:ext cx="10250905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5400" b="1" dirty="0">
                <a:solidFill>
                  <a:srgbClr val="F7D76A"/>
                </a:solidFill>
              </a:rPr>
              <a:t>Then you should pray for whatever you have need of.</a:t>
            </a:r>
            <a:endParaRPr lang="en-US" sz="5400" b="1" dirty="0">
              <a:solidFill>
                <a:srgbClr val="F7D7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59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677503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عَلَيْكُمْ أَيُّهَا الصِّدِّيقُونَ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941642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Assalāmu ʿalaykum ayyuha-ṣ-ṣiddiqūn,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6" y="1549798"/>
            <a:ext cx="10250905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Visit the graves of the martyrs, turning towards the qibla from the feet of their graves, and say:</a:t>
            </a:r>
            <a:endParaRPr lang="en-US" sz="27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2" y="4744116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“Peace be upon you O veracious ones!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60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عَلَيْكُمْ أَيُّهَا الشُّهَدَاءُ الصَّابِرُونَ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293623"/>
            <a:ext cx="1126155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Assalāmu ʿalaykum ayyuha-sh-shuhadāʾu-ṣ-ṣābirūn,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O steadfast martyrs!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637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أَشْهَدُ أَنَّكُمْ جَاهَدْتُمْ فِي سَبِيلِ اللهِ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Ash-hadu annakum jāhadtum fī sabīli-llāh,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491915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bear witness that you struggled in the way of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874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وَصَبَرْتُمْ عَلَى الْأَذَى فِي جَنْبِ اللهِ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ṣabartum ʿala-l-adhā fī janbi-llāh,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endured hardship for the sake of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681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وَنَصَحْتُمْ لِلَّهِ وَلِرَسُولِهِ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naṣaḥtum lillāhi wa li-rasūlih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0795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were faithful to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and His Messenger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985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حَتَّى أَتَاكُمُ الْيَقِينُ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ḥattā atākum al-yaqīn.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until the certainty of death overtook you.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54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أَشْهَدُ أَنَّكُمْ أَحْيَاءٌ عِنْدَ رَبِّكُمْ تُرْزَقُونَ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293623"/>
            <a:ext cx="1126155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Ash-hadu annakum aḥyāʾun ʿinda rabbikum turzaqūn,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67861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bear witness that you alive being provided for by your Lord,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62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فَجَزَاكُمُ اللهُ عَنِ الْإِسْلَامِ وَأَهْلِهِ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Fa-jazākumu-llāhu ʿan il-islāmi wa ahlihi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so 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reward you on behalf of Islam and its people,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38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أَفْضَلَ جَزَاءِ الْمُحْسِنِينَ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7" y="3616788"/>
            <a:ext cx="11261558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afḍala jazāʾi-l-muḥsinīn,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with the best reward of the virtuous,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3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097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وَجَمَعَ اللهُ بَيْنَنَا وَبَيْنَكُمْ فِي مَحَلِّ النَّعِيْمِ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293623"/>
            <a:ext cx="1027497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jamaʿa-llāhu baynanā wa baynakum fī maḥalli-n-naʿīm.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67861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unite us with one another in the abode of bliss!”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35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6" y="1549798"/>
            <a:ext cx="10250905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Then go to the tomb of al-ʿAbbās, son of the Commander of the Faithful (as), and when you are standing before it, say:</a:t>
            </a:r>
            <a:endParaRPr lang="en-US" sz="27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42" y="2737659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عَلَيْكَ يَا بْنَ أَمِيْرِ الْمُؤْمِنِينَ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488" y="3974752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Assalāmu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ʿalayka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yabna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amīri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muʾminīn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6742" y="4652337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“Peace be upon you, O son of the Commander of the Faithful!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830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السَّلَامُ عَلَيْكَ أَيُّهَا الْعَبْدُ الصَّالِحُ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581762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Assalāmu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ʿalayka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ayyuha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ʿabdu</a:t>
            </a:r>
            <a:r>
              <a:rPr lang="en-GB" sz="4200" i="1" dirty="0">
                <a:solidFill>
                  <a:schemeClr val="bg1"/>
                </a:solidFill>
              </a:rPr>
              <a:t>-ṣ-</a:t>
            </a:r>
            <a:r>
              <a:rPr lang="en-GB" sz="4200" i="1" dirty="0" err="1">
                <a:solidFill>
                  <a:schemeClr val="bg1"/>
                </a:solidFill>
              </a:rPr>
              <a:t>ṣāliḥ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2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Peace be upon you, O righteous servant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387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الْمُطِيْعُ لِلَّهِ وَلِرَسُولِهِ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4002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4200" i="1">
                <a:solidFill>
                  <a:schemeClr val="bg1"/>
                </a:solidFill>
              </a:rPr>
              <a:t>Al-muṭīʿu lillāhi wa li rasūlih,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who was ever-obedient to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and His Messenger!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474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أَشْهَدُ أَنَّكَ قَدْ جَاهَدْتَ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4002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4200" i="1">
                <a:solidFill>
                  <a:schemeClr val="bg1"/>
                </a:solidFill>
              </a:rPr>
              <a:t>Ash-hadu annaka qad jāhadta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bear witness that you struggled in the way of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20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وَنَصَحْتَ وَصَبَرْتَ حَتَّى أَتَاكَ الْيَقِينُ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4002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4200" i="1">
                <a:solidFill>
                  <a:schemeClr val="bg1"/>
                </a:solidFill>
              </a:rPr>
              <a:t>wa naṣaḥta wa ṣabarta ḥattā atāka-l-yaqīn,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that you were faithful and endured until the certainty of death overtook you.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70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لَعَنَ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اللهُ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الظَّالِمِينَ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لَكُمْ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الْأَوَّلِينَ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</a:t>
            </a:r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وَالْآخِرِينَ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530449"/>
            <a:ext cx="1027497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4200" i="1" dirty="0" err="1">
                <a:solidFill>
                  <a:schemeClr val="bg1"/>
                </a:solidFill>
              </a:rPr>
              <a:t>Laʿana-llāhu-ẓ-ẓālimīna</a:t>
            </a:r>
            <a:r>
              <a:rPr lang="it-IT" sz="4200" i="1" dirty="0">
                <a:solidFill>
                  <a:schemeClr val="bg1"/>
                </a:solidFill>
              </a:rPr>
              <a:t> </a:t>
            </a:r>
            <a:r>
              <a:rPr lang="it-IT" sz="4200" i="1" dirty="0" err="1">
                <a:solidFill>
                  <a:schemeClr val="bg1"/>
                </a:solidFill>
              </a:rPr>
              <a:t>lakum</a:t>
            </a:r>
            <a:r>
              <a:rPr lang="it-IT" sz="4200" i="1" dirty="0">
                <a:solidFill>
                  <a:schemeClr val="bg1"/>
                </a:solidFill>
              </a:rPr>
              <a:t> mina-l-</a:t>
            </a:r>
            <a:r>
              <a:rPr lang="it-IT" sz="4200" i="1" dirty="0" err="1">
                <a:solidFill>
                  <a:schemeClr val="bg1"/>
                </a:solidFill>
              </a:rPr>
              <a:t>awwalīna</a:t>
            </a:r>
            <a:r>
              <a:rPr lang="it-IT" sz="4200" i="1" dirty="0">
                <a:solidFill>
                  <a:schemeClr val="bg1"/>
                </a:solidFill>
              </a:rPr>
              <a:t> wa-l-</a:t>
            </a:r>
            <a:r>
              <a:rPr lang="it-IT" sz="4200" i="1" dirty="0" err="1">
                <a:solidFill>
                  <a:schemeClr val="bg1"/>
                </a:solidFill>
              </a:rPr>
              <a:t>ākhirīn</a:t>
            </a:r>
            <a:r>
              <a:rPr lang="it-IT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92781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May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 curse those who wronged you from the first and the last,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269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015767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وَأَلْحَقَهُمُ بِدَرْكِ الْجَحِيْمِ 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8" y="3412485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it-IT" sz="4200" i="1">
                <a:solidFill>
                  <a:schemeClr val="bg1"/>
                </a:solidFill>
              </a:rPr>
              <a:t>Wa alḥaqahum bidarki-l-jaḥīm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34753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may He consign them to the deepest depths of hell!”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912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4234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343" y="2168480"/>
            <a:ext cx="9529014" cy="34163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Remaining awake for these three nights.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Offering one hundred </a:t>
            </a:r>
            <a:r>
              <a:rPr lang="en-US" sz="3600" dirty="0" err="1">
                <a:solidFill>
                  <a:schemeClr val="bg1"/>
                </a:solidFill>
              </a:rPr>
              <a:t>rakʿats</a:t>
            </a:r>
            <a:r>
              <a:rPr lang="en-US" sz="3600" dirty="0">
                <a:solidFill>
                  <a:schemeClr val="bg1"/>
                </a:solidFill>
              </a:rPr>
              <a:t> of prayer. And the best method of performing this is that in each </a:t>
            </a:r>
            <a:r>
              <a:rPr lang="en-US" sz="3600" dirty="0" err="1">
                <a:solidFill>
                  <a:schemeClr val="bg1"/>
                </a:solidFill>
              </a:rPr>
              <a:t>rakʿa</a:t>
            </a:r>
            <a:r>
              <a:rPr lang="en-US" sz="3600" dirty="0">
                <a:solidFill>
                  <a:schemeClr val="bg1"/>
                </a:solidFill>
              </a:rPr>
              <a:t>, after reciting al-</a:t>
            </a:r>
            <a:r>
              <a:rPr lang="en-US" sz="3600" dirty="0" err="1">
                <a:solidFill>
                  <a:schemeClr val="bg1"/>
                </a:solidFill>
              </a:rPr>
              <a:t>Ḥamd</a:t>
            </a:r>
            <a:r>
              <a:rPr lang="en-US" sz="3600" dirty="0">
                <a:solidFill>
                  <a:schemeClr val="bg1"/>
                </a:solidFill>
              </a:rPr>
              <a:t>, you recite al-</a:t>
            </a:r>
            <a:r>
              <a:rPr lang="en-US" sz="3600" dirty="0" err="1">
                <a:solidFill>
                  <a:schemeClr val="bg1"/>
                </a:solidFill>
              </a:rPr>
              <a:t>Tawḥīd</a:t>
            </a:r>
            <a:r>
              <a:rPr lang="en-US" sz="3600" dirty="0">
                <a:solidFill>
                  <a:schemeClr val="bg1"/>
                </a:solidFill>
              </a:rPr>
              <a:t> ten times.</a:t>
            </a:r>
          </a:p>
        </p:txBody>
      </p:sp>
    </p:spTree>
    <p:extLst>
      <p:ext uri="{BB962C8B-B14F-4D97-AF65-F5344CB8AC3E}">
        <p14:creationId xmlns:p14="http://schemas.microsoft.com/office/powerpoint/2010/main" val="187752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142" y="2398200"/>
            <a:ext cx="10250905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 err="1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اَللَّـهُمَّ</a:t>
            </a:r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 بِحَقِّ هَذَا الْقُرْآنِ،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304" y="3891329"/>
            <a:ext cx="10250905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Allāhuma</a:t>
            </a:r>
            <a:r>
              <a:rPr lang="en-GB" sz="4200" i="1" dirty="0">
                <a:solidFill>
                  <a:schemeClr val="bg1"/>
                </a:solidFill>
              </a:rPr>
              <a:t> bi-</a:t>
            </a:r>
            <a:r>
              <a:rPr lang="en-GB" sz="4200" i="1" dirty="0" err="1">
                <a:solidFill>
                  <a:schemeClr val="bg1"/>
                </a:solidFill>
              </a:rPr>
              <a:t>ḥaqqi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hadh</a:t>
            </a:r>
            <a:r>
              <a:rPr lang="en-GB" sz="4200" i="1" dirty="0">
                <a:solidFill>
                  <a:schemeClr val="bg1"/>
                </a:solidFill>
              </a:rPr>
              <a:t>-al-</a:t>
            </a:r>
            <a:r>
              <a:rPr lang="en-GB" sz="4200" i="1" dirty="0" err="1">
                <a:solidFill>
                  <a:schemeClr val="bg1"/>
                </a:solidFill>
              </a:rPr>
              <a:t>qurān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6" y="1653597"/>
            <a:ext cx="10250905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Take the copy of the </a:t>
            </a:r>
            <a:r>
              <a:rPr lang="en-US" sz="3000" dirty="0" err="1">
                <a:solidFill>
                  <a:schemeClr val="bg1"/>
                </a:solidFill>
              </a:rPr>
              <a:t>Qurʾān</a:t>
            </a:r>
            <a:r>
              <a:rPr lang="en-US" sz="3000" dirty="0">
                <a:solidFill>
                  <a:schemeClr val="bg1"/>
                </a:solidFill>
              </a:rPr>
              <a:t>, place it on your head, and say:</a:t>
            </a:r>
            <a:endParaRPr lang="en-US" sz="30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556" y="4897543"/>
            <a:ext cx="1025090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“O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 For the sake of this </a:t>
            </a:r>
            <a:r>
              <a:rPr lang="en-GB" sz="4400" b="1" dirty="0" err="1">
                <a:solidFill>
                  <a:schemeClr val="bg1"/>
                </a:solidFill>
              </a:rPr>
              <a:t>Qurʾān</a:t>
            </a:r>
            <a:r>
              <a:rPr lang="en-GB" sz="4400" b="1" dirty="0">
                <a:solidFill>
                  <a:schemeClr val="bg1"/>
                </a:solidFill>
              </a:rPr>
              <a:t>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95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653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6" y="1602114"/>
            <a:ext cx="1025090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say:</a:t>
            </a:r>
            <a:endParaRPr lang="en-US" sz="3200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اَللَّـهُمَّ إنِّي أَمْسَيْتُ لَكَ عَبْدًا دَاخِرًا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Allāhumma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innī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amsaytu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laka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ʿabdan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dākhirā</a:t>
            </a:r>
            <a:r>
              <a:rPr lang="en-GB" sz="4200" i="1" dirty="0">
                <a:solidFill>
                  <a:schemeClr val="bg1"/>
                </a:solidFill>
              </a:rPr>
              <a:t>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775" y="4603769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 </a:t>
            </a:r>
            <a:r>
              <a:rPr lang="en-GB" sz="4400" b="1" dirty="0" err="1">
                <a:solidFill>
                  <a:schemeClr val="bg1"/>
                </a:solidFill>
              </a:rPr>
              <a:t>Allāh</a:t>
            </a:r>
            <a:r>
              <a:rPr lang="en-GB" sz="4400" b="1" dirty="0">
                <a:solidFill>
                  <a:schemeClr val="bg1"/>
                </a:solidFill>
              </a:rPr>
              <a:t>! I come to You this night a wretched servant,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10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لَا أمْلِكُ لِنَفْسِي نَفْعًا وَلَا ضَرًّا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Lā amliku li-nafsī nafʿan wa lā ḍarrā,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74411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without the power to benefit or harm my soul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630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وَلَا أَصْرِفُ عَنْهَا سُوْءًا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lā aṣrifu ʿanhā sūʾā.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or to repel evil from it.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570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أَشْهَدُ بِذَلِكَ عَلَى نَفْسِي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Ash-hadu bi-dhālika ʿalā nafsī,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I bear witness to that against myself,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59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وَأَعْتَرِفُ لَكَ بِضَعْفِ قُوَّتِي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aʿtarifu laka bi-ḍaʿfi quwwatī,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I confess to my feebleness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3002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rtl="1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وَقِلَّةِ حِيْلَتِي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Wa qillati ḥīlatī,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and my incapacity.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825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فَصَلِّ عَلَى مُحَمَّدٍ وَآلِ مُحَمَّدٍ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Fa-ṣalli ʿalā Muḥammadin wa āli Muḥammad,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2" y="4559988"/>
            <a:ext cx="1008246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So send your blessings upon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 and the Family of </a:t>
            </a:r>
            <a:r>
              <a:rPr lang="en-GB" sz="4400" b="1" dirty="0" err="1">
                <a:solidFill>
                  <a:schemeClr val="bg1"/>
                </a:solidFill>
              </a:rPr>
              <a:t>Muḥammad</a:t>
            </a:r>
            <a:r>
              <a:rPr lang="en-GB" sz="4400" b="1" dirty="0">
                <a:solidFill>
                  <a:schemeClr val="bg1"/>
                </a:solidFill>
              </a:rPr>
              <a:t>,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538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0374" y="2024847"/>
            <a:ext cx="12332374" cy="10618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6300" dirty="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وَأَنْجِزْ لِي مَا وَعَدْتَنِي وَجَميْعَ الْمُؤْمِنِينَ وَالْمُؤْمِنَاتِ </a:t>
            </a:r>
            <a:endParaRPr lang="en-US" sz="63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317685"/>
            <a:ext cx="10274974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anjiz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lī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mā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waʿadtanī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r>
              <a:rPr lang="en-GB" sz="4200" i="1" dirty="0" err="1">
                <a:solidFill>
                  <a:schemeClr val="bg1"/>
                </a:solidFill>
              </a:rPr>
              <a:t>jamīʿa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muʾminīna</a:t>
            </a:r>
            <a:r>
              <a:rPr lang="en-GB" sz="4200" i="1" dirty="0">
                <a:solidFill>
                  <a:schemeClr val="bg1"/>
                </a:solidFill>
              </a:rPr>
              <a:t>-</a:t>
            </a:r>
            <a:r>
              <a:rPr lang="en-GB" sz="4200" i="1" dirty="0" err="1">
                <a:solidFill>
                  <a:schemeClr val="bg1"/>
                </a:solidFill>
              </a:rPr>
              <a:t>wa</a:t>
            </a:r>
            <a:r>
              <a:rPr lang="en-GB" sz="4200" i="1" dirty="0">
                <a:solidFill>
                  <a:schemeClr val="bg1"/>
                </a:solidFill>
              </a:rPr>
              <a:t>-l-</a:t>
            </a:r>
            <a:r>
              <a:rPr lang="en-GB" sz="4200" i="1" dirty="0" err="1">
                <a:solidFill>
                  <a:schemeClr val="bg1"/>
                </a:solidFill>
              </a:rPr>
              <a:t>muʾmināt</a:t>
            </a:r>
            <a:r>
              <a:rPr lang="en-GB" sz="4200" i="1" dirty="0">
                <a:solidFill>
                  <a:schemeClr val="bg1"/>
                </a:solidFill>
              </a:rPr>
              <a:t> 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580" y="4702680"/>
            <a:ext cx="10082466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and deliver to me what You have promised me and all the believing men and women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441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42" y="2436865"/>
            <a:ext cx="10996867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a-IR" sz="7200">
                <a:solidFill>
                  <a:srgbClr val="F7D76A"/>
                </a:solidFill>
                <a:latin typeface="Traditional Arabic bold" panose="02020803070505020304" pitchFamily="18" charset="-78"/>
                <a:cs typeface="Traditional Arabic bold" panose="02020803070505020304" pitchFamily="18" charset="-78"/>
              </a:rPr>
              <a:t>مِنَ الْمَغْفِرَةِ فِي هَذِهِ اللَّيْلَةِ</a:t>
            </a:r>
            <a:endParaRPr lang="en-US" sz="7200" dirty="0">
              <a:solidFill>
                <a:srgbClr val="F7D76A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489" y="3821324"/>
            <a:ext cx="1027497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200" i="1">
                <a:solidFill>
                  <a:schemeClr val="bg1"/>
                </a:solidFill>
              </a:rPr>
              <a:t>mina-l-maghfirati fī hadhihi-l-layla,</a:t>
            </a:r>
            <a:endParaRPr lang="en-US" sz="4200" i="1" dirty="0">
              <a:solidFill>
                <a:schemeClr val="bg1"/>
              </a:solidFill>
              <a:latin typeface="Traditional Arabic bold" panose="02020803070505020304" pitchFamily="18" charset="-78"/>
              <a:cs typeface="Traditional Arabic bold" panose="020208030705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743" y="4686093"/>
            <a:ext cx="10082466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of Your forgiveness on this night,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2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3483</Words>
  <Application>Microsoft Macintosh PowerPoint</Application>
  <PresentationFormat>Widescreen</PresentationFormat>
  <Paragraphs>492</Paragraphs>
  <Slides>169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4" baseType="lpstr">
      <vt:lpstr>Arial</vt:lpstr>
      <vt:lpstr>Calibri</vt:lpstr>
      <vt:lpstr>Calibri Light</vt:lpstr>
      <vt:lpstr>Traditional Arabic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Mehdi</dc:creator>
  <cp:lastModifiedBy>Afzal Merali</cp:lastModifiedBy>
  <cp:revision>33</cp:revision>
  <dcterms:created xsi:type="dcterms:W3CDTF">2022-04-20T16:15:51Z</dcterms:created>
  <dcterms:modified xsi:type="dcterms:W3CDTF">2022-04-20T21:05:30Z</dcterms:modified>
</cp:coreProperties>
</file>